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22"/>
  </p:notesMasterIdLst>
  <p:sldIdLst>
    <p:sldId id="256" r:id="rId2"/>
    <p:sldId id="267" r:id="rId3"/>
    <p:sldId id="265" r:id="rId4"/>
    <p:sldId id="266" r:id="rId5"/>
    <p:sldId id="262" r:id="rId6"/>
    <p:sldId id="268" r:id="rId7"/>
    <p:sldId id="276" r:id="rId8"/>
    <p:sldId id="271" r:id="rId9"/>
    <p:sldId id="270" r:id="rId10"/>
    <p:sldId id="277" r:id="rId11"/>
    <p:sldId id="279" r:id="rId12"/>
    <p:sldId id="278" r:id="rId13"/>
    <p:sldId id="280" r:id="rId14"/>
    <p:sldId id="281" r:id="rId15"/>
    <p:sldId id="282" r:id="rId16"/>
    <p:sldId id="275" r:id="rId17"/>
    <p:sldId id="269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CFB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75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5A02-69D1-4260-929E-FCA4E06E0C6C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2D71B-6BC0-46E7-93E2-FB09D9EF5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8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2D71B-6BC0-46E7-93E2-FB09D9EF56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75015D-4D66-4512-B0FC-B004BE6947BE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BD7D96-80A5-41E2-B3D0-8E9AA950FDD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590" t="15764" r="14383" b="5042"/>
          <a:stretch/>
        </p:blipFill>
        <p:spPr>
          <a:xfrm>
            <a:off x="2683939" y="531618"/>
            <a:ext cx="6194247" cy="5911702"/>
          </a:xfrm>
          <a:prstGeom prst="rect">
            <a:avLst/>
          </a:prstGeom>
        </p:spPr>
      </p:pic>
      <p:pic>
        <p:nvPicPr>
          <p:cNvPr id="3" name="Picture 2" descr="https://advour.ru/wp-content/uploads/1/0/6/106a2e63b6f8c8c24bf3f77431b60c2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4" t="16873" r="4829" b="41459"/>
          <a:stretch/>
        </p:blipFill>
        <p:spPr bwMode="auto">
          <a:xfrm flipH="1">
            <a:off x="499730" y="3149256"/>
            <a:ext cx="2775097" cy="326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53833" y="3164928"/>
            <a:ext cx="679783" cy="223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623"/>
            <a:ext cx="9144000" cy="54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85"/>
            <a:ext cx="9144000" cy="53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1266" y="1087469"/>
            <a:ext cx="9114516" cy="540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6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t="3600"/>
          <a:stretch/>
        </p:blipFill>
        <p:spPr>
          <a:xfrm>
            <a:off x="0" y="1222740"/>
            <a:ext cx="9144000" cy="52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2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399"/>
            <a:ext cx="9144000" cy="52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0211"/>
            <a:ext cx="9144000" cy="529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1511" r="1861"/>
          <a:stretch/>
        </p:blipFill>
        <p:spPr>
          <a:xfrm>
            <a:off x="10633" y="1217968"/>
            <a:ext cx="9119137" cy="55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88198"/>
              </p:ext>
            </p:extLst>
          </p:nvPr>
        </p:nvGraphicFramePr>
        <p:xfrm>
          <a:off x="388270" y="1189125"/>
          <a:ext cx="8468650" cy="5296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xmlns="" val="587227021"/>
                    </a:ext>
                  </a:extLst>
                </a:gridCol>
                <a:gridCol w="6182651">
                  <a:extLst>
                    <a:ext uri="{9D8B030D-6E8A-4147-A177-3AD203B41FA5}">
                      <a16:colId xmlns:a16="http://schemas.microsoft.com/office/drawing/2014/main" xmlns="" val="3686046186"/>
                    </a:ext>
                  </a:extLst>
                </a:gridCol>
              </a:tblGrid>
              <a:tr h="590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Индикаторы функциональной грамотности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Умения (эмпирические показатели):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028787470"/>
                  </a:ext>
                </a:extLst>
              </a:tr>
              <a:tr h="19691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грамотность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Написать сочинение, реферат.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710726984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Считать без калькулятора.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859725783"/>
                  </a:ext>
                </a:extLst>
              </a:tr>
              <a:tr h="3938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Отвечать на вопросы, не испытывая затруднений в построении фраз, подборе слов.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920110943"/>
                  </a:ext>
                </a:extLst>
              </a:tr>
              <a:tr h="41330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Написать заявление, заполнить какие-либо анкеты, бланки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691118001"/>
                  </a:ext>
                </a:extLst>
              </a:tr>
              <a:tr h="19691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Компьютерная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Искать информацию в сети Интернет.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222647541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Пользоваться электронной почтой.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3645346972"/>
                  </a:ext>
                </a:extLst>
              </a:tr>
              <a:tr h="35823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Создавать и распечатывать тексты.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2167617235"/>
                  </a:ext>
                </a:extLst>
              </a:tr>
              <a:tr h="23845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Грамотность действий в чрезвычайных ситуациях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Оказывать первую медицинскую помощь пострадавшему.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3291347153"/>
                  </a:ext>
                </a:extLst>
              </a:tr>
              <a:tr h="24577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Обратиться за экстренной помощью к специализированным службам.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3067251254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Заботиться о своем здоровье.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392949127"/>
                  </a:ext>
                </a:extLst>
              </a:tr>
              <a:tr h="40967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Вести себя в ситуациях угрозы личной безопасности.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396024951"/>
                  </a:ext>
                </a:extLst>
              </a:tr>
              <a:tr h="393819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Находить и отбирать необходимую информацию из книг, справочников, энциклопедий и др. печатных текстов.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231906151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Читать чертежи, схемы, графики.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462962601"/>
                  </a:ext>
                </a:extLst>
              </a:tr>
              <a:tr h="24739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Использовать информацию из СМИ (газеты,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телевидение).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697392502"/>
                  </a:ext>
                </a:extLst>
              </a:tr>
              <a:tr h="22071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Пользоваться алфавитным и систематическим каталогом библиотеки.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2363986060"/>
                  </a:ext>
                </a:extLst>
              </a:tr>
              <a:tr h="19691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Анализировать числовую информацию.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29039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2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29504"/>
              </p:ext>
            </p:extLst>
          </p:nvPr>
        </p:nvGraphicFramePr>
        <p:xfrm>
          <a:off x="383136" y="1116057"/>
          <a:ext cx="8443255" cy="5290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5797">
                  <a:extLst>
                    <a:ext uri="{9D8B030D-6E8A-4147-A177-3AD203B41FA5}">
                      <a16:colId xmlns:a16="http://schemas.microsoft.com/office/drawing/2014/main" xmlns="" val="1669970005"/>
                    </a:ext>
                  </a:extLst>
                </a:gridCol>
                <a:gridCol w="6007458">
                  <a:extLst>
                    <a:ext uri="{9D8B030D-6E8A-4147-A177-3AD203B41FA5}">
                      <a16:colId xmlns:a16="http://schemas.microsoft.com/office/drawing/2014/main" xmlns="" val="1165716358"/>
                    </a:ext>
                  </a:extLst>
                </a:gridCol>
              </a:tblGrid>
              <a:tr h="214339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294415560"/>
                  </a:ext>
                </a:extLst>
              </a:tr>
              <a:tr h="41466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Работать в группе, команде.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Расположить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 себе других людей.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3987143707"/>
                  </a:ext>
                </a:extLst>
              </a:tr>
              <a:tr h="21433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поддаваться колебаниям своего настроения.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693806408"/>
                  </a:ext>
                </a:extLst>
              </a:tr>
              <a:tr h="26303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Приспосабливаться к новым, непривычным требованиям и условиям.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407061570"/>
                  </a:ext>
                </a:extLst>
              </a:tr>
              <a:tr h="345232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Организовать работу группы.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377954671"/>
                  </a:ext>
                </a:extLst>
              </a:tr>
              <a:tr h="21433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Владение иностранными языками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Перевести со словарем несложный текст.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829406914"/>
                  </a:ext>
                </a:extLst>
              </a:tr>
              <a:tr h="21433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Рассказать о себе, своих друзьях, своем городе.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334791364"/>
                  </a:ext>
                </a:extLst>
              </a:tr>
              <a:tr h="63951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Понимать тексты инструкций на упаковках различных товаров, приборов бытовой техники.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96235801"/>
                  </a:ext>
                </a:extLst>
              </a:tr>
              <a:tr h="42867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Грамотность при решении бытовых проблем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Выбирать продукты, товары и услуги (в магазинах, в разных сервисных службах, в том числе интерактивных).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2523480768"/>
                  </a:ext>
                </a:extLst>
              </a:tr>
              <a:tr h="25183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Планировать денежные расходы, исходя из бюджета семьи.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813824280"/>
                  </a:ext>
                </a:extLst>
              </a:tr>
              <a:tr h="428678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Использовать различные технические бытовые устройства, пользуясь инструкциями.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863083799"/>
                  </a:ext>
                </a:extLst>
              </a:tr>
              <a:tr h="62603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Ориентироваться в незнакомом городе, пользуясь справочником, картой, GPS-навигатором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802148902"/>
                  </a:ext>
                </a:extLst>
              </a:tr>
              <a:tr h="857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Правовая и общественно-политическая грамотность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Отстаивать свои права и интересы. Объяснять различия в функциях и полномочиях Правительства, Президента, Парламента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xmlns="" val="155598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4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2758"/>
          <a:stretch/>
        </p:blipFill>
        <p:spPr>
          <a:xfrm>
            <a:off x="0" y="1195339"/>
            <a:ext cx="9144000" cy="528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61950" y="2695072"/>
            <a:ext cx="493295" cy="73392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4" name="Picture 10" descr="https://sun9-5.userapi.com/impg/yxz9Gwp90nvsRb76H_Q9rNXkyqEwMozrKeYOZg/UKMbx-OhA0A.jpg?size=590x378&amp;quality=96&amp;sign=d915e5de6b5aaa82dee9a48eb13e0f2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3" y="1157492"/>
            <a:ext cx="7787793" cy="49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 rotWithShape="1">
          <a:blip r:embed="rId2"/>
          <a:srcRect l="2567" b="5224"/>
          <a:stretch/>
        </p:blipFill>
        <p:spPr>
          <a:xfrm>
            <a:off x="16005" y="1275909"/>
            <a:ext cx="9106730" cy="55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3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1842" y="5427932"/>
            <a:ext cx="733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«Не подскажете, как добраться до станции...»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s://i.ytimg.com/vi/2g18kO6APwQ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  <a14:imgEffect>
                      <a14:brightnessContrast bright="31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" t="-3351" r="2538" b="-1955"/>
          <a:stretch/>
        </p:blipFill>
        <p:spPr bwMode="auto">
          <a:xfrm>
            <a:off x="361505" y="1122691"/>
            <a:ext cx="7272670" cy="452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vour.ru/wp-content/uploads/1/0/6/106a2e63b6f8c8c24bf3f77431b60c2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4" t="16873" r="4829" b="41459"/>
          <a:stretch/>
        </p:blipFill>
        <p:spPr bwMode="auto">
          <a:xfrm flipH="1">
            <a:off x="614170" y="2665201"/>
            <a:ext cx="2671290" cy="313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987967" y="2622379"/>
            <a:ext cx="679783" cy="2707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36606" y="1594884"/>
            <a:ext cx="5624636" cy="315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несчастью, то ж бывает у людей: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ни полезна вещь, 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цены не зная ей,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Невежда про неё свой толк 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к худу клонит;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ежели невежда познатней,</a:t>
            </a:r>
          </a:p>
          <a:p>
            <a:pPr marL="285750" indent="-20638">
              <a:lnSpc>
                <a:spcPct val="120000"/>
              </a:lnSpc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 он её еще и гонит.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7632" y="2669349"/>
            <a:ext cx="679783" cy="2237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67" t="5891" r="12813"/>
          <a:stretch/>
        </p:blipFill>
        <p:spPr>
          <a:xfrm>
            <a:off x="13835" y="10631"/>
            <a:ext cx="9140794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9646" y="1672856"/>
            <a:ext cx="596326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«Формирование функциональной грамотности в контексте обновлённых ФГОС во внеурочной деятельности</a:t>
            </a:r>
            <a:r>
              <a:rPr lang="ru-RU" sz="3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sz="3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5369" y="451674"/>
            <a:ext cx="733646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Семинар для заместителей директоров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воспитательной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работе 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педагогов-организаторов.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9044" y="6430470"/>
            <a:ext cx="4572000" cy="3424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декабрь 2022 год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529" y="1560782"/>
            <a:ext cx="7963786" cy="40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Функциональная грамотность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</a:p>
          <a:p>
            <a:pPr>
              <a:lnSpc>
                <a:spcPct val="12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способность человека использовать навыки чтения и письма в условиях его взаимодействия с социумом (оформить счет в банке, прочитать инструкцию, заполнить анкету обратной связи и т.д.), то есть это тот уровень грамотности, который дает человеку возможность вступать в отношения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внешней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средой и максимально быстро адаптироваться и функционировать в ней.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788"/>
            <a:ext cx="9144000" cy="56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7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5667" t="5891" r="12813"/>
          <a:stretch/>
        </p:blipFill>
        <p:spPr>
          <a:xfrm>
            <a:off x="13835" y="10631"/>
            <a:ext cx="9126623" cy="68473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5397" y="1363818"/>
            <a:ext cx="7325834" cy="4912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ормативно-правовые документы: </a:t>
            </a:r>
            <a:endParaRPr lang="ru-RU" b="1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 Президента Российской Федерации № 474 «О национальных целях развития Российской Федерации на период до 2030 года» </a:t>
            </a:r>
            <a:endParaRPr lang="ru-RU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-Вхождение России в десятку лучших стран мира по качеству общего образования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Национальный проект «Образование» </a:t>
            </a:r>
            <a:endParaRPr lang="ru-RU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 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Обновленные ФГОС НОО и ООО 2021 года </a:t>
            </a:r>
            <a:endParaRPr lang="ru-RU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-формирование функциональной грамотности является приоритетной задачей ФГОС </a:t>
            </a:r>
            <a:endParaRPr lang="ru-RU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667" t="5891" r="12813"/>
          <a:stretch/>
        </p:blipFill>
        <p:spPr>
          <a:xfrm>
            <a:off x="3206" y="-1"/>
            <a:ext cx="9140794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3620" y="926165"/>
            <a:ext cx="727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Направления функциональной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грамотности: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3228" y="1592172"/>
            <a:ext cx="6411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Читательская грамотность;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Математическая грамотность;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инансовая грамотность;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стественнонаучная грамотность;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К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реативное мышление;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Г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лобальные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компетенции.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2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507</Words>
  <Application>Microsoft Office PowerPoint</Application>
  <PresentationFormat>Экран (4:3)</PresentationFormat>
  <Paragraphs>70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Грабко ИА</cp:lastModifiedBy>
  <cp:revision>21</cp:revision>
  <dcterms:created xsi:type="dcterms:W3CDTF">2022-12-14T18:11:09Z</dcterms:created>
  <dcterms:modified xsi:type="dcterms:W3CDTF">2022-12-15T05:54:12Z</dcterms:modified>
</cp:coreProperties>
</file>