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ru-RU" dirty="0"/>
          </a:p>
        </p:txBody>
      </p:sp>
      <p:sp>
        <p:nvSpPr>
          <p:cNvPr id="3" name="Дата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1C2BE926-737F-4C46-9849-724631749185}" type="datetimeFigureOut">
              <a:rPr lang="ru-RU" smtClean="0"/>
              <a:t>03.12.2018</a:t>
            </a:fld>
            <a:endParaRPr lang="ru-RU" dirty="0"/>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ru-RU" dirty="0"/>
          </a:p>
        </p:txBody>
      </p:sp>
      <p:sp>
        <p:nvSpPr>
          <p:cNvPr id="5" name="Заметки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ru-RU" dirty="0"/>
          </a:p>
        </p:txBody>
      </p:sp>
      <p:sp>
        <p:nvSpPr>
          <p:cNvPr id="7" name="Номер слайда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8BFD4D7C-C9C7-4076-96F4-C81428F2E7EE}" type="slidenum">
              <a:rPr lang="ru-RU" smtClean="0"/>
              <a:t>‹#›</a:t>
            </a:fld>
            <a:endParaRPr lang="ru-RU" dirty="0"/>
          </a:p>
        </p:txBody>
      </p:sp>
    </p:spTree>
    <p:extLst>
      <p:ext uri="{BB962C8B-B14F-4D97-AF65-F5344CB8AC3E}">
        <p14:creationId xmlns:p14="http://schemas.microsoft.com/office/powerpoint/2010/main" val="123214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FD4D7C-C9C7-4076-96F4-C81428F2E7EE}" type="slidenum">
              <a:rPr lang="ru-RU" smtClean="0"/>
              <a:t>4</a:t>
            </a:fld>
            <a:endParaRPr lang="ru-RU" dirty="0"/>
          </a:p>
        </p:txBody>
      </p:sp>
    </p:spTree>
    <p:extLst>
      <p:ext uri="{BB962C8B-B14F-4D97-AF65-F5344CB8AC3E}">
        <p14:creationId xmlns:p14="http://schemas.microsoft.com/office/powerpoint/2010/main" val="2065805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BFD4D7C-C9C7-4076-96F4-C81428F2E7EE}" type="slidenum">
              <a:rPr lang="ru-RU" smtClean="0"/>
              <a:t>5</a:t>
            </a:fld>
            <a:endParaRPr lang="ru-RU" dirty="0"/>
          </a:p>
        </p:txBody>
      </p:sp>
    </p:spTree>
    <p:extLst>
      <p:ext uri="{BB962C8B-B14F-4D97-AF65-F5344CB8AC3E}">
        <p14:creationId xmlns:p14="http://schemas.microsoft.com/office/powerpoint/2010/main" val="2065805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1420727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95650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2140889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195844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367029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1120383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315837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2265162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1302769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3571501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4591AA8-5902-4BA6-B968-33340AE9D578}" type="datetimeFigureOut">
              <a:rPr lang="ru-RU" smtClean="0"/>
              <a:t>03.12.2018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67C4DDDB-19D0-40BC-8E11-27F1DE84D747}" type="slidenum">
              <a:rPr lang="ru-RU" smtClean="0"/>
              <a:t>‹#›</a:t>
            </a:fld>
            <a:endParaRPr lang="ru-RU" dirty="0"/>
          </a:p>
        </p:txBody>
      </p:sp>
    </p:spTree>
    <p:extLst>
      <p:ext uri="{BB962C8B-B14F-4D97-AF65-F5344CB8AC3E}">
        <p14:creationId xmlns:p14="http://schemas.microsoft.com/office/powerpoint/2010/main" val="386317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591AA8-5902-4BA6-B968-33340AE9D578}" type="datetimeFigureOut">
              <a:rPr lang="ru-RU" smtClean="0"/>
              <a:t>03.12.2018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C4DDDB-19D0-40BC-8E11-27F1DE84D747}" type="slidenum">
              <a:rPr lang="ru-RU" smtClean="0"/>
              <a:t>‹#›</a:t>
            </a:fld>
            <a:endParaRPr lang="ru-RU" dirty="0"/>
          </a:p>
        </p:txBody>
      </p:sp>
    </p:spTree>
    <p:extLst>
      <p:ext uri="{BB962C8B-B14F-4D97-AF65-F5344CB8AC3E}">
        <p14:creationId xmlns:p14="http://schemas.microsoft.com/office/powerpoint/2010/main" val="3334109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475656" y="980728"/>
            <a:ext cx="6192688" cy="3785652"/>
          </a:xfrm>
          <a:prstGeom prst="rect">
            <a:avLst/>
          </a:prstGeom>
        </p:spPr>
        <p:txBody>
          <a:bodyPr wrap="square">
            <a:spAutoFit/>
          </a:bodyPr>
          <a:lstStyle/>
          <a:p>
            <a:pPr algn="ctr"/>
            <a:r>
              <a:rPr lang="ru-RU" sz="4000" b="1" dirty="0" smtClean="0">
                <a:solidFill>
                  <a:srgbClr val="C00000"/>
                </a:solidFill>
                <a:latin typeface="Arial" pitchFamily="34" charset="0"/>
                <a:cs typeface="Arial" pitchFamily="34" charset="0"/>
              </a:rPr>
              <a:t>Стратегия развития воспитания</a:t>
            </a:r>
            <a:br>
              <a:rPr lang="ru-RU" sz="4000" b="1" dirty="0" smtClean="0">
                <a:solidFill>
                  <a:srgbClr val="C00000"/>
                </a:solidFill>
                <a:latin typeface="Arial" pitchFamily="34" charset="0"/>
                <a:cs typeface="Arial" pitchFamily="34" charset="0"/>
              </a:rPr>
            </a:br>
            <a:r>
              <a:rPr lang="ru-RU" sz="4000" b="1" dirty="0" smtClean="0">
                <a:solidFill>
                  <a:srgbClr val="C00000"/>
                </a:solidFill>
                <a:latin typeface="Arial" pitchFamily="34" charset="0"/>
                <a:cs typeface="Arial" pitchFamily="34" charset="0"/>
              </a:rPr>
              <a:t> в </a:t>
            </a:r>
            <a:br>
              <a:rPr lang="ru-RU" sz="4000" b="1" dirty="0" smtClean="0">
                <a:solidFill>
                  <a:srgbClr val="C00000"/>
                </a:solidFill>
                <a:latin typeface="Arial" pitchFamily="34" charset="0"/>
                <a:cs typeface="Arial" pitchFamily="34" charset="0"/>
              </a:rPr>
            </a:br>
            <a:r>
              <a:rPr lang="ru-RU" sz="4000" b="1" dirty="0" smtClean="0">
                <a:solidFill>
                  <a:srgbClr val="C00000"/>
                </a:solidFill>
                <a:latin typeface="Arial" pitchFamily="34" charset="0"/>
                <a:cs typeface="Arial" pitchFamily="34" charset="0"/>
              </a:rPr>
              <a:t>РОССИЙСКОЙ ФЕДЕРАЦИИ</a:t>
            </a:r>
            <a:br>
              <a:rPr lang="ru-RU" sz="4000" b="1" dirty="0" smtClean="0">
                <a:solidFill>
                  <a:srgbClr val="C00000"/>
                </a:solidFill>
                <a:latin typeface="Arial" pitchFamily="34" charset="0"/>
                <a:cs typeface="Arial" pitchFamily="34" charset="0"/>
              </a:rPr>
            </a:br>
            <a:r>
              <a:rPr lang="ru-RU" sz="4000" b="1" dirty="0" smtClean="0">
                <a:solidFill>
                  <a:srgbClr val="C00000"/>
                </a:solidFill>
                <a:latin typeface="Arial" pitchFamily="34" charset="0"/>
                <a:cs typeface="Arial" pitchFamily="34" charset="0"/>
              </a:rPr>
              <a:t>2015 – 2025гг</a:t>
            </a:r>
            <a:endParaRPr lang="ru-RU" sz="4000" b="1"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555623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20880" cy="4401205"/>
          </a:xfrm>
          <a:prstGeom prst="rect">
            <a:avLst/>
          </a:prstGeom>
        </p:spPr>
        <p:txBody>
          <a:bodyPr wrap="square">
            <a:spAutoFit/>
          </a:bodyPr>
          <a:lstStyle/>
          <a:p>
            <a:pPr algn="ctr"/>
            <a:r>
              <a:rPr lang="ru-RU" sz="4000" b="1" dirty="0">
                <a:solidFill>
                  <a:srgbClr val="0070C0"/>
                </a:solidFill>
                <a:latin typeface="Arial" pitchFamily="34" charset="0"/>
                <a:cs typeface="Arial" pitchFamily="34" charset="0"/>
              </a:rPr>
              <a:t>П</a:t>
            </a:r>
            <a:r>
              <a:rPr lang="ru-RU" sz="4000" b="1" dirty="0" smtClean="0">
                <a:solidFill>
                  <a:srgbClr val="0070C0"/>
                </a:solidFill>
                <a:latin typeface="Arial" pitchFamily="34" charset="0"/>
                <a:cs typeface="Arial" pitchFamily="34" charset="0"/>
              </a:rPr>
              <a:t>од </a:t>
            </a:r>
            <a:r>
              <a:rPr lang="ru-RU" sz="4000" b="1" dirty="0">
                <a:solidFill>
                  <a:srgbClr val="0070C0"/>
                </a:solidFill>
                <a:latin typeface="Arial" pitchFamily="34" charset="0"/>
                <a:cs typeface="Arial" pitchFamily="34" charset="0"/>
              </a:rPr>
              <a:t>мероприятием</a:t>
            </a:r>
            <a:r>
              <a:rPr lang="ru-RU" sz="4000" dirty="0">
                <a:latin typeface="Arial" pitchFamily="34" charset="0"/>
                <a:cs typeface="Arial" pitchFamily="34" charset="0"/>
              </a:rPr>
              <a:t>  </a:t>
            </a:r>
            <a:endParaRPr lang="ru-RU" sz="4000" dirty="0" smtClean="0">
              <a:latin typeface="Arial" pitchFamily="34" charset="0"/>
              <a:cs typeface="Arial" pitchFamily="34" charset="0"/>
            </a:endParaRPr>
          </a:p>
          <a:p>
            <a:pPr algn="ctr"/>
            <a:r>
              <a:rPr lang="ru-RU" sz="4000" dirty="0" smtClean="0">
                <a:latin typeface="Arial" pitchFamily="34" charset="0"/>
                <a:cs typeface="Arial" pitchFamily="34" charset="0"/>
              </a:rPr>
              <a:t>подразумеваются </a:t>
            </a:r>
            <a:r>
              <a:rPr lang="ru-RU" sz="4000" dirty="0">
                <a:latin typeface="Arial" pitchFamily="34" charset="0"/>
                <a:cs typeface="Arial" pitchFamily="34" charset="0"/>
              </a:rPr>
              <a:t>массовые, организованные воспитателями «сверху» формы работы, которые призваны оказывать прямое воспитательное воздействие на </a:t>
            </a:r>
            <a:r>
              <a:rPr lang="ru-RU" sz="4000" dirty="0" smtClean="0">
                <a:latin typeface="Arial" pitchFamily="34" charset="0"/>
                <a:cs typeface="Arial" pitchFamily="34" charset="0"/>
              </a:rPr>
              <a:t>участников</a:t>
            </a:r>
            <a:endParaRPr lang="ru-RU" sz="4000" dirty="0">
              <a:latin typeface="Arial" pitchFamily="34" charset="0"/>
              <a:cs typeface="Arial" pitchFamily="34" charset="0"/>
            </a:endParaRPr>
          </a:p>
        </p:txBody>
      </p:sp>
    </p:spTree>
    <p:extLst>
      <p:ext uri="{BB962C8B-B14F-4D97-AF65-F5344CB8AC3E}">
        <p14:creationId xmlns:p14="http://schemas.microsoft.com/office/powerpoint/2010/main" val="1002317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136904" cy="5324535"/>
          </a:xfrm>
          <a:prstGeom prst="rect">
            <a:avLst/>
          </a:prstGeom>
        </p:spPr>
        <p:txBody>
          <a:bodyPr wrap="square">
            <a:spAutoFit/>
          </a:bodyPr>
          <a:lstStyle/>
          <a:p>
            <a:pPr algn="ctr"/>
            <a:r>
              <a:rPr lang="ru-RU" sz="4000" b="1" dirty="0">
                <a:solidFill>
                  <a:srgbClr val="C00000"/>
                </a:solidFill>
                <a:latin typeface="Arial" pitchFamily="34" charset="0"/>
                <a:cs typeface="Arial" pitchFamily="34" charset="0"/>
              </a:rPr>
              <a:t>Событием</a:t>
            </a:r>
            <a:r>
              <a:rPr lang="ru-RU" sz="3000" dirty="0">
                <a:latin typeface="Arial" pitchFamily="34" charset="0"/>
                <a:cs typeface="Arial" pitchFamily="34" charset="0"/>
              </a:rPr>
              <a:t> в воспитательном процессе может стать некая значимая, спонтанно возникшая или специально «сконструированная» ситуация, которая обеспечивает ее участникам своеобразный «психологический прорыв», выход за пределы существующего жизненного опыта. Событие происходит как встреча духовных миров его участников, которая объединяет их в ценностно-смысловом и эмоциональном </a:t>
            </a:r>
            <a:r>
              <a:rPr lang="ru-RU" sz="3000" dirty="0" smtClean="0">
                <a:latin typeface="Arial" pitchFamily="34" charset="0"/>
                <a:cs typeface="Arial" pitchFamily="34" charset="0"/>
              </a:rPr>
              <a:t>отношении</a:t>
            </a:r>
            <a:endParaRPr lang="ru-RU" sz="3000" dirty="0">
              <a:latin typeface="Arial" pitchFamily="34" charset="0"/>
              <a:cs typeface="Arial" pitchFamily="34" charset="0"/>
            </a:endParaRPr>
          </a:p>
        </p:txBody>
      </p:sp>
    </p:spTree>
    <p:extLst>
      <p:ext uri="{BB962C8B-B14F-4D97-AF65-F5344CB8AC3E}">
        <p14:creationId xmlns:p14="http://schemas.microsoft.com/office/powerpoint/2010/main" val="3335263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20688"/>
            <a:ext cx="8064896" cy="5293757"/>
          </a:xfrm>
          <a:prstGeom prst="rect">
            <a:avLst/>
          </a:prstGeom>
        </p:spPr>
        <p:txBody>
          <a:bodyPr wrap="square">
            <a:spAutoFit/>
          </a:bodyPr>
          <a:lstStyle/>
          <a:p>
            <a:pPr algn="ctr"/>
            <a:r>
              <a:rPr lang="ru-RU" sz="4000" b="1" dirty="0">
                <a:solidFill>
                  <a:srgbClr val="C00000"/>
                </a:solidFill>
                <a:latin typeface="Arial" pitchFamily="34" charset="0"/>
                <a:cs typeface="Arial" pitchFamily="34" charset="0"/>
              </a:rPr>
              <a:t>Детско-взрослая общность </a:t>
            </a:r>
            <a:r>
              <a:rPr lang="ru-RU" sz="4000" dirty="0">
                <a:latin typeface="Arial" pitchFamily="34" charset="0"/>
                <a:cs typeface="Arial" pitchFamily="34" charset="0"/>
              </a:rPr>
              <a:t>- это объединение субъектов образовательного процесса (педагогов, детей, родителей) на основе общих ценностей, ценностных ориентиров, норм, смыслов общения и взаимодействия</a:t>
            </a:r>
          </a:p>
          <a:p>
            <a:endParaRPr lang="ru-RU" dirty="0"/>
          </a:p>
        </p:txBody>
      </p:sp>
    </p:spTree>
    <p:extLst>
      <p:ext uri="{BB962C8B-B14F-4D97-AF65-F5344CB8AC3E}">
        <p14:creationId xmlns:p14="http://schemas.microsoft.com/office/powerpoint/2010/main" val="1349186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5846"/>
            <a:ext cx="8568952" cy="5632311"/>
          </a:xfrm>
          <a:prstGeom prst="rect">
            <a:avLst/>
          </a:prstGeom>
        </p:spPr>
        <p:txBody>
          <a:bodyPr wrap="square">
            <a:spAutoFit/>
          </a:bodyPr>
          <a:lstStyle/>
          <a:p>
            <a:pPr algn="ctr" fontAlgn="base"/>
            <a:r>
              <a:rPr lang="ru-RU" sz="2000" b="1" dirty="0">
                <a:solidFill>
                  <a:srgbClr val="0070C0"/>
                </a:solidFill>
                <a:latin typeface="Arial" pitchFamily="34" charset="0"/>
                <a:cs typeface="Arial" pitchFamily="34" charset="0"/>
              </a:rPr>
              <a:t>Стратегии событийного ряда в  детско-взрослой общности:</a:t>
            </a:r>
            <a:endParaRPr lang="ru-RU" sz="2000" dirty="0">
              <a:solidFill>
                <a:srgbClr val="0070C0"/>
              </a:solidFill>
              <a:latin typeface="Arial" pitchFamily="34" charset="0"/>
              <a:cs typeface="Arial" pitchFamily="34" charset="0"/>
            </a:endParaRPr>
          </a:p>
          <a:p>
            <a:pPr fontAlgn="base"/>
            <a:r>
              <a:rPr lang="ru-RU" sz="2000" b="1" dirty="0">
                <a:latin typeface="Arial" pitchFamily="34" charset="0"/>
                <a:cs typeface="Arial" pitchFamily="34" charset="0"/>
              </a:rPr>
              <a:t> </a:t>
            </a:r>
            <a:endParaRPr lang="ru-RU" sz="2000" dirty="0">
              <a:latin typeface="Arial" pitchFamily="34" charset="0"/>
              <a:cs typeface="Arial" pitchFamily="34" charset="0"/>
            </a:endParaRPr>
          </a:p>
          <a:p>
            <a:pPr algn="ctr" fontAlgn="base"/>
            <a:r>
              <a:rPr lang="ru-RU" sz="2000" b="1" dirty="0">
                <a:solidFill>
                  <a:srgbClr val="C00000"/>
                </a:solidFill>
                <a:latin typeface="Arial" pitchFamily="34" charset="0"/>
                <a:cs typeface="Arial" pitchFamily="34" charset="0"/>
              </a:rPr>
              <a:t>Избирательная стратегия </a:t>
            </a:r>
            <a:endParaRPr lang="ru-RU" sz="2000" dirty="0">
              <a:solidFill>
                <a:srgbClr val="C00000"/>
              </a:solidFill>
              <a:latin typeface="Arial" pitchFamily="34" charset="0"/>
              <a:cs typeface="Arial" pitchFamily="34" charset="0"/>
            </a:endParaRPr>
          </a:p>
          <a:p>
            <a:pPr algn="ctr" fontAlgn="base"/>
            <a:r>
              <a:rPr lang="ru-RU" sz="2000" b="1" dirty="0">
                <a:latin typeface="Arial" pitchFamily="34" charset="0"/>
                <a:cs typeface="Arial" pitchFamily="34" charset="0"/>
              </a:rPr>
              <a:t>«Что это? И зачем мне это?» </a:t>
            </a:r>
            <a:endParaRPr lang="ru-RU" sz="2000" dirty="0">
              <a:latin typeface="Arial" pitchFamily="34" charset="0"/>
              <a:cs typeface="Arial" pitchFamily="34" charset="0"/>
            </a:endParaRPr>
          </a:p>
          <a:p>
            <a:pPr fontAlgn="base"/>
            <a:r>
              <a:rPr lang="ru-RU" sz="2000" b="1" dirty="0">
                <a:latin typeface="Arial" pitchFamily="34" charset="0"/>
                <a:cs typeface="Arial" pitchFamily="34" charset="0"/>
              </a:rPr>
              <a:t> </a:t>
            </a:r>
            <a:endParaRPr lang="ru-RU" sz="2000" dirty="0">
              <a:latin typeface="Arial" pitchFamily="34" charset="0"/>
              <a:cs typeface="Arial" pitchFamily="34" charset="0"/>
            </a:endParaRPr>
          </a:p>
          <a:p>
            <a:pPr algn="ctr" fontAlgn="base"/>
            <a:r>
              <a:rPr lang="ru-RU" sz="2000" b="1" dirty="0">
                <a:solidFill>
                  <a:srgbClr val="C00000"/>
                </a:solidFill>
                <a:latin typeface="Arial" pitchFamily="34" charset="0"/>
                <a:cs typeface="Arial" pitchFamily="34" charset="0"/>
              </a:rPr>
              <a:t>Стратегия эмоциональной включенности </a:t>
            </a:r>
            <a:endParaRPr lang="ru-RU" sz="2000" dirty="0">
              <a:solidFill>
                <a:srgbClr val="C00000"/>
              </a:solidFill>
              <a:latin typeface="Arial" pitchFamily="34" charset="0"/>
              <a:cs typeface="Arial" pitchFamily="34" charset="0"/>
            </a:endParaRPr>
          </a:p>
          <a:p>
            <a:pPr algn="ctr" fontAlgn="base"/>
            <a:r>
              <a:rPr lang="ru-RU" sz="2000" b="1" dirty="0">
                <a:latin typeface="Arial" pitchFamily="34" charset="0"/>
                <a:cs typeface="Arial" pitchFamily="34" charset="0"/>
              </a:rPr>
              <a:t>«Как здорово, что все мы здесь сегодня собрались!!!» </a:t>
            </a:r>
            <a:br>
              <a:rPr lang="ru-RU" sz="2000" b="1" dirty="0">
                <a:latin typeface="Arial" pitchFamily="34" charset="0"/>
                <a:cs typeface="Arial" pitchFamily="34" charset="0"/>
              </a:rPr>
            </a:br>
            <a:r>
              <a:rPr lang="ru-RU" sz="2000" b="1" dirty="0">
                <a:latin typeface="Arial" pitchFamily="34" charset="0"/>
                <a:cs typeface="Arial" pitchFamily="34" charset="0"/>
              </a:rPr>
              <a:t/>
            </a:r>
            <a:br>
              <a:rPr lang="ru-RU" sz="2000" b="1" dirty="0">
                <a:latin typeface="Arial" pitchFamily="34" charset="0"/>
                <a:cs typeface="Arial" pitchFamily="34" charset="0"/>
              </a:rPr>
            </a:br>
            <a:r>
              <a:rPr lang="ru-RU" sz="2000" b="1" dirty="0">
                <a:solidFill>
                  <a:srgbClr val="C00000"/>
                </a:solidFill>
                <a:latin typeface="Arial" pitchFamily="34" charset="0"/>
                <a:cs typeface="Arial" pitchFamily="34" charset="0"/>
              </a:rPr>
              <a:t>Стратегия деятельностной включенности </a:t>
            </a:r>
            <a:endParaRPr lang="ru-RU" sz="2000" dirty="0">
              <a:solidFill>
                <a:srgbClr val="C00000"/>
              </a:solidFill>
              <a:latin typeface="Arial" pitchFamily="34" charset="0"/>
              <a:cs typeface="Arial" pitchFamily="34" charset="0"/>
            </a:endParaRPr>
          </a:p>
          <a:p>
            <a:pPr algn="ctr" fontAlgn="base"/>
            <a:r>
              <a:rPr lang="ru-RU" sz="2000" b="1" dirty="0">
                <a:latin typeface="Arial" pitchFamily="34" charset="0"/>
                <a:cs typeface="Arial" pitchFamily="34" charset="0"/>
              </a:rPr>
              <a:t>«Нам интересно, мы умеем жить и творить вместе!» </a:t>
            </a:r>
            <a:br>
              <a:rPr lang="ru-RU" sz="2000" b="1" dirty="0">
                <a:latin typeface="Arial" pitchFamily="34" charset="0"/>
                <a:cs typeface="Arial" pitchFamily="34" charset="0"/>
              </a:rPr>
            </a:br>
            <a:r>
              <a:rPr lang="ru-RU" sz="2000" b="1" dirty="0">
                <a:latin typeface="Arial" pitchFamily="34" charset="0"/>
                <a:cs typeface="Arial" pitchFamily="34" charset="0"/>
              </a:rPr>
              <a:t/>
            </a:r>
            <a:br>
              <a:rPr lang="ru-RU" sz="2000" b="1" dirty="0">
                <a:latin typeface="Arial" pitchFamily="34" charset="0"/>
                <a:cs typeface="Arial" pitchFamily="34" charset="0"/>
              </a:rPr>
            </a:br>
            <a:r>
              <a:rPr lang="ru-RU" sz="2000" b="1" dirty="0">
                <a:solidFill>
                  <a:srgbClr val="C00000"/>
                </a:solidFill>
                <a:latin typeface="Arial" pitchFamily="34" charset="0"/>
                <a:cs typeface="Arial" pitchFamily="34" charset="0"/>
              </a:rPr>
              <a:t>Авторская стратегия </a:t>
            </a:r>
            <a:endParaRPr lang="ru-RU" sz="2000" dirty="0">
              <a:solidFill>
                <a:srgbClr val="C00000"/>
              </a:solidFill>
              <a:latin typeface="Arial" pitchFamily="34" charset="0"/>
              <a:cs typeface="Arial" pitchFamily="34" charset="0"/>
            </a:endParaRPr>
          </a:p>
          <a:p>
            <a:pPr algn="ctr" fontAlgn="base"/>
            <a:r>
              <a:rPr lang="ru-RU" sz="2000" b="1" dirty="0">
                <a:latin typeface="Arial" pitchFamily="34" charset="0"/>
                <a:cs typeface="Arial" pitchFamily="34" charset="0"/>
              </a:rPr>
              <a:t>«Мне интересно, и я знаю, как можно сделать нашу жизнь лучше, понимаю, что мне дает группа!»</a:t>
            </a:r>
            <a:br>
              <a:rPr lang="ru-RU" sz="2000" b="1" dirty="0">
                <a:latin typeface="Arial" pitchFamily="34" charset="0"/>
                <a:cs typeface="Arial" pitchFamily="34" charset="0"/>
              </a:rPr>
            </a:br>
            <a:r>
              <a:rPr lang="ru-RU" sz="2000" b="1" dirty="0">
                <a:latin typeface="Arial" pitchFamily="34" charset="0"/>
                <a:cs typeface="Arial" pitchFamily="34" charset="0"/>
              </a:rPr>
              <a:t/>
            </a:r>
            <a:br>
              <a:rPr lang="ru-RU" sz="2000" b="1" dirty="0">
                <a:latin typeface="Arial" pitchFamily="34" charset="0"/>
                <a:cs typeface="Arial" pitchFamily="34" charset="0"/>
              </a:rPr>
            </a:br>
            <a:r>
              <a:rPr lang="ru-RU" sz="2000" b="1" dirty="0">
                <a:solidFill>
                  <a:srgbClr val="C00000"/>
                </a:solidFill>
                <a:latin typeface="Arial" pitchFamily="34" charset="0"/>
                <a:cs typeface="Arial" pitchFamily="34" charset="0"/>
              </a:rPr>
              <a:t>Социокультурная стратегия </a:t>
            </a:r>
            <a:endParaRPr lang="ru-RU" sz="2000" dirty="0">
              <a:solidFill>
                <a:srgbClr val="C00000"/>
              </a:solidFill>
              <a:latin typeface="Arial" pitchFamily="34" charset="0"/>
              <a:cs typeface="Arial" pitchFamily="34" charset="0"/>
            </a:endParaRPr>
          </a:p>
          <a:p>
            <a:pPr algn="ctr" fontAlgn="base"/>
            <a:r>
              <a:rPr lang="ru-RU" sz="2000" b="1" dirty="0">
                <a:latin typeface="Arial" pitchFamily="34" charset="0"/>
                <a:cs typeface="Arial" pitchFamily="34" charset="0"/>
              </a:rPr>
              <a:t>«Как сделать наш мир лучше? </a:t>
            </a:r>
            <a:endParaRPr lang="ru-RU" sz="2000" b="1" dirty="0" smtClean="0">
              <a:latin typeface="Arial" pitchFamily="34" charset="0"/>
              <a:cs typeface="Arial" pitchFamily="34" charset="0"/>
            </a:endParaRPr>
          </a:p>
          <a:p>
            <a:pPr algn="ctr" fontAlgn="base"/>
            <a:r>
              <a:rPr lang="ru-RU" sz="2000" b="1" dirty="0" smtClean="0">
                <a:latin typeface="Arial" pitchFamily="34" charset="0"/>
                <a:cs typeface="Arial" pitchFamily="34" charset="0"/>
              </a:rPr>
              <a:t>Что </a:t>
            </a:r>
            <a:r>
              <a:rPr lang="ru-RU" sz="2000" b="1" dirty="0">
                <a:latin typeface="Arial" pitchFamily="34" charset="0"/>
                <a:cs typeface="Arial" pitchFamily="34" charset="0"/>
              </a:rPr>
              <a:t>мы можем для этого сделать</a:t>
            </a:r>
            <a:r>
              <a:rPr lang="ru-RU" sz="2000" b="1" dirty="0" smtClean="0">
                <a:latin typeface="Arial" pitchFamily="34" charset="0"/>
                <a:cs typeface="Arial" pitchFamily="34" charset="0"/>
              </a:rPr>
              <a:t>?»</a:t>
            </a:r>
            <a:endParaRPr lang="ru-RU" sz="2000" dirty="0">
              <a:latin typeface="Arial" pitchFamily="34" charset="0"/>
              <a:cs typeface="Arial" pitchFamily="34" charset="0"/>
            </a:endParaRPr>
          </a:p>
        </p:txBody>
      </p:sp>
    </p:spTree>
    <p:extLst>
      <p:ext uri="{BB962C8B-B14F-4D97-AF65-F5344CB8AC3E}">
        <p14:creationId xmlns:p14="http://schemas.microsoft.com/office/powerpoint/2010/main" val="3348455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776864" cy="5970865"/>
          </a:xfrm>
          <a:prstGeom prst="rect">
            <a:avLst/>
          </a:prstGeom>
        </p:spPr>
        <p:txBody>
          <a:bodyPr wrap="square">
            <a:spAutoFit/>
          </a:bodyPr>
          <a:lstStyle/>
          <a:p>
            <a:pPr algn="ctr" fontAlgn="base"/>
            <a:r>
              <a:rPr lang="ru-RU" sz="2800" b="1" dirty="0">
                <a:solidFill>
                  <a:srgbClr val="C00000"/>
                </a:solidFill>
                <a:latin typeface="Arial" pitchFamily="34" charset="0"/>
                <a:cs typeface="Arial" pitchFamily="34" charset="0"/>
              </a:rPr>
              <a:t>Достигаемые результаты</a:t>
            </a:r>
            <a:endParaRPr lang="ru-RU" sz="2800" dirty="0">
              <a:solidFill>
                <a:srgbClr val="C00000"/>
              </a:solidFill>
              <a:latin typeface="Arial" pitchFamily="34" charset="0"/>
              <a:cs typeface="Arial" pitchFamily="34" charset="0"/>
            </a:endParaRPr>
          </a:p>
          <a:p>
            <a:pPr algn="ctr" fontAlgn="base"/>
            <a:r>
              <a:rPr lang="ru-RU" sz="2800" b="1" u="sng" dirty="0">
                <a:solidFill>
                  <a:srgbClr val="0070C0"/>
                </a:solidFill>
                <a:latin typeface="Arial" pitchFamily="34" charset="0"/>
                <a:cs typeface="Arial" pitchFamily="34" charset="0"/>
              </a:rPr>
              <a:t>Реальные результаты:</a:t>
            </a:r>
            <a:endParaRPr lang="ru-RU" sz="2800" dirty="0">
              <a:solidFill>
                <a:srgbClr val="0070C0"/>
              </a:solidFill>
              <a:latin typeface="Arial" pitchFamily="34" charset="0"/>
              <a:cs typeface="Arial" pitchFamily="34" charset="0"/>
            </a:endParaRPr>
          </a:p>
          <a:p>
            <a:pPr algn="ctr" fontAlgn="base"/>
            <a:r>
              <a:rPr lang="ru-RU" sz="2800" dirty="0">
                <a:latin typeface="Arial" pitchFamily="34" charset="0"/>
                <a:cs typeface="Arial" pitchFamily="34" charset="0"/>
              </a:rPr>
              <a:t>Хорошее настроение, яркие положительные эмоции, открытая доброжелательная атмосфера.</a:t>
            </a:r>
          </a:p>
          <a:p>
            <a:pPr algn="ctr" fontAlgn="base"/>
            <a:r>
              <a:rPr lang="ru-RU" sz="2800" dirty="0">
                <a:latin typeface="Arial" pitchFamily="34" charset="0"/>
                <a:cs typeface="Arial" pitchFamily="34" charset="0"/>
              </a:rPr>
              <a:t>Социализация, самореализация </a:t>
            </a:r>
            <a:r>
              <a:rPr lang="ru-RU" sz="2800" dirty="0" smtClean="0">
                <a:latin typeface="Arial" pitchFamily="34" charset="0"/>
                <a:cs typeface="Arial" pitchFamily="34" charset="0"/>
              </a:rPr>
              <a:t>участников.</a:t>
            </a:r>
            <a:endParaRPr lang="ru-RU" sz="2800" dirty="0">
              <a:latin typeface="Arial" pitchFamily="34" charset="0"/>
              <a:cs typeface="Arial" pitchFamily="34" charset="0"/>
            </a:endParaRPr>
          </a:p>
          <a:p>
            <a:pPr algn="ctr" fontAlgn="base"/>
            <a:r>
              <a:rPr lang="ru-RU" sz="2800" dirty="0">
                <a:latin typeface="Arial" pitchFamily="34" charset="0"/>
                <a:cs typeface="Arial" pitchFamily="34" charset="0"/>
              </a:rPr>
              <a:t>Повышение самооценки</a:t>
            </a:r>
          </a:p>
          <a:p>
            <a:pPr algn="ctr" fontAlgn="base"/>
            <a:r>
              <a:rPr lang="ru-RU" sz="2800" dirty="0">
                <a:latin typeface="Arial" pitchFamily="34" charset="0"/>
                <a:cs typeface="Arial" pitchFamily="34" charset="0"/>
              </a:rPr>
              <a:t> </a:t>
            </a:r>
          </a:p>
          <a:p>
            <a:pPr algn="ctr" fontAlgn="base"/>
            <a:r>
              <a:rPr lang="ru-RU" sz="2800" b="1" u="sng" dirty="0">
                <a:solidFill>
                  <a:srgbClr val="0070C0"/>
                </a:solidFill>
                <a:latin typeface="Arial" pitchFamily="34" charset="0"/>
                <a:cs typeface="Arial" pitchFamily="34" charset="0"/>
              </a:rPr>
              <a:t>Прогнозируемые результаты:</a:t>
            </a:r>
            <a:r>
              <a:rPr lang="ru-RU" sz="2800" u="sng" dirty="0">
                <a:solidFill>
                  <a:srgbClr val="0070C0"/>
                </a:solidFill>
                <a:latin typeface="Arial" pitchFamily="34" charset="0"/>
                <a:cs typeface="Arial" pitchFamily="34" charset="0"/>
              </a:rPr>
              <a:t> </a:t>
            </a:r>
            <a:endParaRPr lang="ru-RU" sz="2800" dirty="0">
              <a:solidFill>
                <a:srgbClr val="0070C0"/>
              </a:solidFill>
              <a:latin typeface="Arial" pitchFamily="34" charset="0"/>
              <a:cs typeface="Arial" pitchFamily="34" charset="0"/>
            </a:endParaRPr>
          </a:p>
          <a:p>
            <a:pPr algn="ctr" fontAlgn="base"/>
            <a:r>
              <a:rPr lang="ru-RU" sz="2800" b="1" dirty="0">
                <a:latin typeface="Arial" pitchFamily="34" charset="0"/>
                <a:cs typeface="Arial" pitchFamily="34" charset="0"/>
              </a:rPr>
              <a:t>Формирование жизненно важных компетенций</a:t>
            </a:r>
            <a:r>
              <a:rPr lang="ru-RU" sz="2800" b="1" dirty="0" smtClean="0">
                <a:latin typeface="Arial" pitchFamily="34" charset="0"/>
                <a:cs typeface="Arial" pitchFamily="34" charset="0"/>
              </a:rPr>
              <a:t>.</a:t>
            </a:r>
          </a:p>
          <a:p>
            <a:pPr algn="ctr" fontAlgn="base"/>
            <a:r>
              <a:rPr lang="ru-RU" sz="2800" b="1" dirty="0" smtClean="0">
                <a:latin typeface="Arial" pitchFamily="34" charset="0"/>
                <a:cs typeface="Arial" pitchFamily="34" charset="0"/>
              </a:rPr>
              <a:t> Формирование </a:t>
            </a:r>
            <a:r>
              <a:rPr lang="ru-RU" sz="2800" b="1" dirty="0">
                <a:latin typeface="Arial" pitchFamily="34" charset="0"/>
                <a:cs typeface="Arial" pitchFamily="34" charset="0"/>
              </a:rPr>
              <a:t>системы нравственных ценностей.</a:t>
            </a:r>
            <a:r>
              <a:rPr lang="ru-RU" sz="2800" dirty="0">
                <a:latin typeface="Arial" pitchFamily="34" charset="0"/>
                <a:cs typeface="Arial" pitchFamily="34" charset="0"/>
              </a:rPr>
              <a:t>  </a:t>
            </a:r>
          </a:p>
          <a:p>
            <a:r>
              <a:rPr lang="ru-RU" dirty="0"/>
              <a:t> </a:t>
            </a:r>
          </a:p>
        </p:txBody>
      </p:sp>
    </p:spTree>
    <p:extLst>
      <p:ext uri="{BB962C8B-B14F-4D97-AF65-F5344CB8AC3E}">
        <p14:creationId xmlns:p14="http://schemas.microsoft.com/office/powerpoint/2010/main" val="224593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352928" cy="5170646"/>
          </a:xfrm>
          <a:prstGeom prst="rect">
            <a:avLst/>
          </a:prstGeom>
        </p:spPr>
        <p:txBody>
          <a:bodyPr wrap="square">
            <a:spAutoFit/>
          </a:bodyPr>
          <a:lstStyle/>
          <a:p>
            <a:r>
              <a:rPr lang="ru-RU" dirty="0"/>
              <a:t> </a:t>
            </a:r>
            <a:endParaRPr lang="ru-RU" dirty="0">
              <a:latin typeface="Arial" pitchFamily="34" charset="0"/>
              <a:cs typeface="Arial" pitchFamily="34" charset="0"/>
            </a:endParaRPr>
          </a:p>
          <a:p>
            <a:pPr algn="ctr"/>
            <a:r>
              <a:rPr lang="ru-RU" sz="2400" b="1" dirty="0">
                <a:solidFill>
                  <a:srgbClr val="C00000"/>
                </a:solidFill>
                <a:latin typeface="Arial" pitchFamily="34" charset="0"/>
                <a:cs typeface="Arial" pitchFamily="34" charset="0"/>
              </a:rPr>
              <a:t>Этапы организации воспитательных событий</a:t>
            </a:r>
            <a:r>
              <a:rPr lang="ru-RU" sz="2400" b="1" dirty="0" smtClean="0">
                <a:solidFill>
                  <a:srgbClr val="C00000"/>
                </a:solidFill>
                <a:latin typeface="Arial" pitchFamily="34" charset="0"/>
                <a:cs typeface="Arial" pitchFamily="34" charset="0"/>
              </a:rPr>
              <a:t>:</a:t>
            </a:r>
          </a:p>
          <a:p>
            <a:pPr algn="ctr"/>
            <a:endParaRPr lang="ru-RU" sz="2400" b="1" dirty="0">
              <a:solidFill>
                <a:srgbClr val="C00000"/>
              </a:solidFill>
              <a:latin typeface="Arial" pitchFamily="34" charset="0"/>
              <a:cs typeface="Arial" pitchFamily="34" charset="0"/>
            </a:endParaRPr>
          </a:p>
          <a:p>
            <a:pPr algn="just"/>
            <a:r>
              <a:rPr lang="ru-RU" sz="2400" b="1" dirty="0">
                <a:solidFill>
                  <a:srgbClr val="C00000"/>
                </a:solidFill>
                <a:latin typeface="Arial" pitchFamily="34" charset="0"/>
                <a:cs typeface="Arial" pitchFamily="34" charset="0"/>
              </a:rPr>
              <a:t>1 этап </a:t>
            </a:r>
            <a:r>
              <a:rPr lang="ru-RU" sz="2400" b="1" dirty="0">
                <a:latin typeface="Arial" pitchFamily="34" charset="0"/>
                <a:cs typeface="Arial" pitchFamily="34" charset="0"/>
              </a:rPr>
              <a:t>– определение тематики воспитательных событий.</a:t>
            </a:r>
            <a:endParaRPr lang="ru-RU" sz="2400" dirty="0">
              <a:latin typeface="Arial" pitchFamily="34" charset="0"/>
              <a:cs typeface="Arial" pitchFamily="34" charset="0"/>
            </a:endParaRPr>
          </a:p>
          <a:p>
            <a:pPr algn="just"/>
            <a:r>
              <a:rPr lang="ru-RU" sz="2400" b="1" dirty="0">
                <a:solidFill>
                  <a:srgbClr val="C00000"/>
                </a:solidFill>
                <a:latin typeface="Arial" pitchFamily="34" charset="0"/>
                <a:cs typeface="Arial" pitchFamily="34" charset="0"/>
              </a:rPr>
              <a:t>2 этап </a:t>
            </a:r>
            <a:r>
              <a:rPr lang="ru-RU" sz="2400" b="1" dirty="0">
                <a:latin typeface="Arial" pitchFamily="34" charset="0"/>
                <a:cs typeface="Arial" pitchFamily="34" charset="0"/>
              </a:rPr>
              <a:t>– определение целей и задач предстоящего воспитательного события, планирование этапов подготовки</a:t>
            </a:r>
            <a:r>
              <a:rPr lang="ru-RU" sz="2400" b="1" dirty="0" smtClean="0">
                <a:latin typeface="Arial" pitchFamily="34" charset="0"/>
                <a:cs typeface="Arial" pitchFamily="34" charset="0"/>
              </a:rPr>
              <a:t>.</a:t>
            </a:r>
          </a:p>
          <a:p>
            <a:pPr algn="just"/>
            <a:r>
              <a:rPr lang="ru-RU" sz="2400" b="1" dirty="0">
                <a:solidFill>
                  <a:srgbClr val="C00000"/>
                </a:solidFill>
                <a:latin typeface="Arial" pitchFamily="34" charset="0"/>
                <a:cs typeface="Arial" pitchFamily="34" charset="0"/>
              </a:rPr>
              <a:t>3 этап </a:t>
            </a:r>
            <a:r>
              <a:rPr lang="ru-RU" sz="2400" b="1" dirty="0">
                <a:latin typeface="Arial" pitchFamily="34" charset="0"/>
                <a:cs typeface="Arial" pitchFamily="34" charset="0"/>
              </a:rPr>
              <a:t>– подготовка к воспитательному событию. </a:t>
            </a:r>
            <a:endParaRPr lang="ru-RU" sz="2400" dirty="0">
              <a:latin typeface="Arial" pitchFamily="34" charset="0"/>
              <a:cs typeface="Arial" pitchFamily="34" charset="0"/>
            </a:endParaRPr>
          </a:p>
          <a:p>
            <a:pPr algn="just"/>
            <a:r>
              <a:rPr lang="ru-RU" sz="2400" b="1" dirty="0">
                <a:solidFill>
                  <a:srgbClr val="C00000"/>
                </a:solidFill>
                <a:latin typeface="Arial" pitchFamily="34" charset="0"/>
                <a:cs typeface="Arial" pitchFamily="34" charset="0"/>
              </a:rPr>
              <a:t>4 этап </a:t>
            </a:r>
            <a:r>
              <a:rPr lang="ru-RU" sz="2400" b="1" dirty="0">
                <a:latin typeface="Arial" pitchFamily="34" charset="0"/>
                <a:cs typeface="Arial" pitchFamily="34" charset="0"/>
              </a:rPr>
              <a:t>– проведение воспитательного события, самый замечательный и долгожданный момент действия. </a:t>
            </a:r>
            <a:endParaRPr lang="ru-RU" sz="2400" dirty="0">
              <a:latin typeface="Arial" pitchFamily="34" charset="0"/>
              <a:cs typeface="Arial" pitchFamily="34" charset="0"/>
            </a:endParaRPr>
          </a:p>
          <a:p>
            <a:pPr algn="just"/>
            <a:r>
              <a:rPr lang="ru-RU" sz="2400" b="1" dirty="0">
                <a:solidFill>
                  <a:srgbClr val="C00000"/>
                </a:solidFill>
                <a:latin typeface="Arial" pitchFamily="34" charset="0"/>
                <a:cs typeface="Arial" pitchFamily="34" charset="0"/>
              </a:rPr>
              <a:t>5 этап </a:t>
            </a:r>
            <a:r>
              <a:rPr lang="ru-RU" sz="2400" b="1" dirty="0">
                <a:latin typeface="Arial" pitchFamily="34" charset="0"/>
                <a:cs typeface="Arial" pitchFamily="34" charset="0"/>
              </a:rPr>
              <a:t>– рефлексия, эффект от участия в событии.</a:t>
            </a:r>
            <a:r>
              <a:rPr lang="ru-RU" sz="2400" dirty="0">
                <a:latin typeface="Arial" pitchFamily="34" charset="0"/>
                <a:cs typeface="Arial" pitchFamily="34" charset="0"/>
              </a:rPr>
              <a:t> </a:t>
            </a:r>
          </a:p>
          <a:p>
            <a:pPr algn="just"/>
            <a:r>
              <a:rPr lang="ru-RU" sz="2400" b="1" dirty="0" smtClean="0">
                <a:latin typeface="Arial" pitchFamily="34" charset="0"/>
                <a:cs typeface="Arial" pitchFamily="34" charset="0"/>
              </a:rPr>
              <a:t> </a:t>
            </a:r>
            <a:endParaRPr lang="ru-RU" sz="2400" dirty="0">
              <a:latin typeface="Arial" pitchFamily="34" charset="0"/>
              <a:cs typeface="Arial" pitchFamily="34" charset="0"/>
            </a:endParaRPr>
          </a:p>
        </p:txBody>
      </p:sp>
    </p:spTree>
    <p:extLst>
      <p:ext uri="{BB962C8B-B14F-4D97-AF65-F5344CB8AC3E}">
        <p14:creationId xmlns:p14="http://schemas.microsoft.com/office/powerpoint/2010/main" val="1653058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4028145632"/>
              </p:ext>
            </p:extLst>
          </p:nvPr>
        </p:nvGraphicFramePr>
        <p:xfrm>
          <a:off x="395536" y="1142208"/>
          <a:ext cx="8352928" cy="4379569"/>
        </p:xfrm>
        <a:graphic>
          <a:graphicData uri="http://schemas.openxmlformats.org/drawingml/2006/table">
            <a:tbl>
              <a:tblPr firstRow="1" firstCol="1" bandRow="1">
                <a:tableStyleId>{5940675A-B579-460E-94D1-54222C63F5DA}</a:tableStyleId>
              </a:tblPr>
              <a:tblGrid>
                <a:gridCol w="4248028"/>
                <a:gridCol w="4104900"/>
              </a:tblGrid>
              <a:tr h="1309780">
                <a:tc>
                  <a:txBody>
                    <a:bodyPr/>
                    <a:lstStyle/>
                    <a:p>
                      <a:pPr marL="180340" indent="450215" algn="ctr" fontAlgn="base">
                        <a:spcAft>
                          <a:spcPts val="0"/>
                        </a:spcAft>
                      </a:pPr>
                      <a:endParaRPr lang="ru-RU" sz="2000" b="1" dirty="0" smtClean="0">
                        <a:solidFill>
                          <a:srgbClr val="C00000"/>
                        </a:solidFill>
                        <a:effectLst/>
                        <a:latin typeface="Arial" pitchFamily="34" charset="0"/>
                        <a:cs typeface="Arial" pitchFamily="34" charset="0"/>
                      </a:endParaRPr>
                    </a:p>
                    <a:p>
                      <a:pPr marL="179388" indent="-3175" algn="ctr" fontAlgn="base">
                        <a:spcAft>
                          <a:spcPts val="0"/>
                        </a:spcAft>
                      </a:pPr>
                      <a:r>
                        <a:rPr lang="ru-RU" sz="2000" b="1" dirty="0" smtClean="0">
                          <a:solidFill>
                            <a:srgbClr val="C00000"/>
                          </a:solidFill>
                          <a:effectLst/>
                          <a:latin typeface="Arial" pitchFamily="34" charset="0"/>
                          <a:cs typeface="Arial" pitchFamily="34" charset="0"/>
                        </a:rPr>
                        <a:t>Каким </a:t>
                      </a:r>
                      <a:r>
                        <a:rPr lang="ru-RU" sz="2000" b="1" dirty="0">
                          <a:solidFill>
                            <a:srgbClr val="C00000"/>
                          </a:solidFill>
                          <a:effectLst/>
                          <a:latin typeface="Arial" pitchFamily="34" charset="0"/>
                          <a:cs typeface="Arial" pitchFamily="34" charset="0"/>
                        </a:rPr>
                        <a:t>должно быть событие, чтобы его запомнили</a:t>
                      </a:r>
                    </a:p>
                    <a:p>
                      <a:pPr marL="180340" indent="450215" algn="ctr" fontAlgn="base">
                        <a:spcAft>
                          <a:spcPts val="0"/>
                        </a:spcAft>
                      </a:pPr>
                      <a:r>
                        <a:rPr lang="ru-RU" sz="2000" b="1" dirty="0">
                          <a:solidFill>
                            <a:srgbClr val="C00000"/>
                          </a:solidFill>
                          <a:effectLst/>
                          <a:latin typeface="Arial" pitchFamily="34" charset="0"/>
                          <a:cs typeface="Arial" pitchFamily="34" charset="0"/>
                        </a:rPr>
                        <a:t> </a:t>
                      </a:r>
                      <a:endParaRPr lang="ru-RU" sz="2000" b="1" dirty="0">
                        <a:solidFill>
                          <a:srgbClr val="C00000"/>
                        </a:solidFill>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80340" indent="450215" algn="ctr" fontAlgn="base">
                        <a:spcAft>
                          <a:spcPts val="0"/>
                        </a:spcAft>
                      </a:pPr>
                      <a:endParaRPr lang="ru-RU" sz="2000" b="1" dirty="0" smtClean="0">
                        <a:solidFill>
                          <a:srgbClr val="C00000"/>
                        </a:solidFill>
                        <a:effectLst/>
                        <a:latin typeface="Arial" pitchFamily="34" charset="0"/>
                        <a:cs typeface="Arial" pitchFamily="34" charset="0"/>
                      </a:endParaRPr>
                    </a:p>
                    <a:p>
                      <a:pPr marL="179388" indent="-3175" algn="ctr" defTabSz="268288" fontAlgn="base">
                        <a:spcAft>
                          <a:spcPts val="0"/>
                        </a:spcAft>
                      </a:pPr>
                      <a:r>
                        <a:rPr lang="ru-RU" sz="2000" b="1" dirty="0" smtClean="0">
                          <a:solidFill>
                            <a:srgbClr val="C00000"/>
                          </a:solidFill>
                          <a:effectLst/>
                          <a:latin typeface="Arial" pitchFamily="34" charset="0"/>
                          <a:cs typeface="Arial" pitchFamily="34" charset="0"/>
                        </a:rPr>
                        <a:t>От </a:t>
                      </a:r>
                      <a:r>
                        <a:rPr lang="ru-RU" sz="2000" b="1" dirty="0">
                          <a:solidFill>
                            <a:srgbClr val="C00000"/>
                          </a:solidFill>
                          <a:effectLst/>
                          <a:latin typeface="Arial" pitchFamily="34" charset="0"/>
                          <a:cs typeface="Arial" pitchFamily="34" charset="0"/>
                        </a:rPr>
                        <a:t>чего зависти тип события</a:t>
                      </a:r>
                      <a:endParaRPr lang="ru-RU" sz="2000" b="1" dirty="0">
                        <a:solidFill>
                          <a:srgbClr val="C00000"/>
                        </a:solidFill>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6593">
                <a:tc>
                  <a:txBody>
                    <a:bodyPr/>
                    <a:lstStyle/>
                    <a:p>
                      <a:pPr marL="179388" indent="-3175" algn="l" fontAlgn="base">
                        <a:spcAft>
                          <a:spcPts val="0"/>
                        </a:spcAft>
                      </a:pPr>
                      <a:r>
                        <a:rPr lang="ru-RU" sz="1800" b="1" dirty="0">
                          <a:effectLst/>
                          <a:latin typeface="Arial" pitchFamily="34" charset="0"/>
                          <a:cs typeface="Arial" pitchFamily="34" charset="0"/>
                        </a:rPr>
                        <a:t>Место проведения (локация)</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3175" algn="l" fontAlgn="base">
                        <a:spcAft>
                          <a:spcPts val="0"/>
                        </a:spcAft>
                      </a:pPr>
                      <a:r>
                        <a:rPr lang="ru-RU" sz="1800" b="1" dirty="0">
                          <a:effectLst/>
                          <a:latin typeface="Arial" pitchFamily="34" charset="0"/>
                          <a:cs typeface="Arial" pitchFamily="34" charset="0"/>
                        </a:rPr>
                        <a:t>От темы (проблемы)</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28451">
                <a:tc>
                  <a:txBody>
                    <a:bodyPr/>
                    <a:lstStyle/>
                    <a:p>
                      <a:pPr marL="179388" indent="-3175" algn="l" fontAlgn="base">
                        <a:spcAft>
                          <a:spcPts val="0"/>
                        </a:spcAft>
                      </a:pPr>
                      <a:r>
                        <a:rPr lang="ru-RU" sz="1800" b="1" dirty="0">
                          <a:effectLst/>
                          <a:latin typeface="Arial" pitchFamily="34" charset="0"/>
                          <a:cs typeface="Arial" pitchFamily="34" charset="0"/>
                        </a:rPr>
                        <a:t>Оформлением (декорации)</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3175" algn="l" fontAlgn="base">
                        <a:spcAft>
                          <a:spcPts val="0"/>
                        </a:spcAft>
                      </a:pPr>
                      <a:r>
                        <a:rPr lang="ru-RU" sz="1800" b="1" dirty="0">
                          <a:effectLst/>
                          <a:latin typeface="Arial" pitchFamily="34" charset="0"/>
                          <a:cs typeface="Arial" pitchFamily="34" charset="0"/>
                        </a:rPr>
                        <a:t>От технологии, которая используется при организации события</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6593">
                <a:tc>
                  <a:txBody>
                    <a:bodyPr/>
                    <a:lstStyle/>
                    <a:p>
                      <a:pPr marL="179388" indent="-3175" algn="l" fontAlgn="base">
                        <a:spcAft>
                          <a:spcPts val="0"/>
                        </a:spcAft>
                      </a:pPr>
                      <a:r>
                        <a:rPr lang="ru-RU" sz="1800" b="1" dirty="0">
                          <a:effectLst/>
                          <a:latin typeface="Arial" pitchFamily="34" charset="0"/>
                          <a:cs typeface="Arial" pitchFamily="34" charset="0"/>
                        </a:rPr>
                        <a:t>Приглашение (любая форма)</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3175" algn="l" fontAlgn="base">
                        <a:spcAft>
                          <a:spcPts val="0"/>
                        </a:spcAft>
                      </a:pPr>
                      <a:r>
                        <a:rPr lang="ru-RU" sz="1800" b="1" dirty="0">
                          <a:effectLst/>
                          <a:latin typeface="Arial" pitchFamily="34" charset="0"/>
                          <a:cs typeface="Arial" pitchFamily="34" charset="0"/>
                        </a:rPr>
                        <a:t>От времени и места события</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31559">
                <a:tc>
                  <a:txBody>
                    <a:bodyPr/>
                    <a:lstStyle/>
                    <a:p>
                      <a:pPr marL="179388" indent="-3175" algn="l" fontAlgn="base">
                        <a:spcAft>
                          <a:spcPts val="0"/>
                        </a:spcAft>
                      </a:pPr>
                      <a:r>
                        <a:rPr lang="ru-RU" sz="1800" b="1" dirty="0">
                          <a:effectLst/>
                          <a:latin typeface="Arial" pitchFamily="34" charset="0"/>
                          <a:cs typeface="Arial" pitchFamily="34" charset="0"/>
                        </a:rPr>
                        <a:t>Действия (угощение, общение, развлечение и др.) </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3175" algn="l" fontAlgn="base">
                        <a:spcAft>
                          <a:spcPts val="0"/>
                        </a:spcAft>
                      </a:pPr>
                      <a:r>
                        <a:rPr lang="ru-RU" sz="1800" b="1" dirty="0">
                          <a:effectLst/>
                          <a:latin typeface="Arial" pitchFamily="34" charset="0"/>
                          <a:cs typeface="Arial" pitchFamily="34" charset="0"/>
                        </a:rPr>
                        <a:t>От партнеров (приглашённых лиц, зрителей) для которых проводится данное событие</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6593">
                <a:tc>
                  <a:txBody>
                    <a:bodyPr/>
                    <a:lstStyle/>
                    <a:p>
                      <a:pPr marL="179388" indent="-3175" algn="l" fontAlgn="base">
                        <a:spcAft>
                          <a:spcPts val="0"/>
                        </a:spcAft>
                      </a:pPr>
                      <a:r>
                        <a:rPr lang="ru-RU" sz="1800" b="1" dirty="0">
                          <a:effectLst/>
                          <a:latin typeface="Arial" pitchFamily="34" charset="0"/>
                          <a:cs typeface="Arial" pitchFamily="34" charset="0"/>
                        </a:rPr>
                        <a:t>Фото на память</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9388" indent="-3175" algn="l" fontAlgn="base">
                        <a:spcAft>
                          <a:spcPts val="0"/>
                        </a:spcAft>
                      </a:pPr>
                      <a:r>
                        <a:rPr lang="ru-RU" sz="1800" b="1" dirty="0">
                          <a:effectLst/>
                          <a:latin typeface="Arial" pitchFamily="34" charset="0"/>
                          <a:cs typeface="Arial" pitchFamily="34" charset="0"/>
                        </a:rPr>
                        <a:t>От самих детей</a:t>
                      </a:r>
                      <a:endParaRPr lang="ru-RU" sz="1800" b="1" dirty="0">
                        <a:effectLst/>
                        <a:latin typeface="Arial" pitchFamily="34" charset="0"/>
                        <a:ea typeface="Calibri"/>
                        <a:cs typeface="Arial"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Прямоугольник 3"/>
          <p:cNvSpPr/>
          <p:nvPr/>
        </p:nvSpPr>
        <p:spPr>
          <a:xfrm>
            <a:off x="395536" y="260648"/>
            <a:ext cx="8136904" cy="646331"/>
          </a:xfrm>
          <a:prstGeom prst="rect">
            <a:avLst/>
          </a:prstGeom>
        </p:spPr>
        <p:txBody>
          <a:bodyPr wrap="square">
            <a:spAutoFit/>
          </a:bodyPr>
          <a:lstStyle/>
          <a:p>
            <a:pPr lvl="0" indent="450850" algn="ctr" fontAlgn="base">
              <a:spcBef>
                <a:spcPct val="0"/>
              </a:spcBef>
              <a:spcAft>
                <a:spcPct val="0"/>
              </a:spcAft>
            </a:pPr>
            <a:r>
              <a:rPr lang="ru-RU" b="1" dirty="0">
                <a:solidFill>
                  <a:srgbClr val="C00000"/>
                </a:solidFill>
                <a:latin typeface="Arial" pitchFamily="34" charset="0"/>
                <a:ea typeface="Times New Roman" pitchFamily="18" charset="0"/>
                <a:cs typeface="Arial" pitchFamily="34" charset="0"/>
              </a:rPr>
              <a:t>Некоторые особенности </a:t>
            </a:r>
            <a:endParaRPr lang="ru-RU" b="1" dirty="0" smtClean="0">
              <a:solidFill>
                <a:srgbClr val="C00000"/>
              </a:solidFill>
              <a:latin typeface="Arial" pitchFamily="34" charset="0"/>
              <a:ea typeface="Times New Roman" pitchFamily="18" charset="0"/>
              <a:cs typeface="Arial" pitchFamily="34" charset="0"/>
            </a:endParaRPr>
          </a:p>
          <a:p>
            <a:pPr lvl="0" indent="450850" algn="ctr" fontAlgn="base">
              <a:spcBef>
                <a:spcPct val="0"/>
              </a:spcBef>
              <a:spcAft>
                <a:spcPct val="0"/>
              </a:spcAft>
            </a:pPr>
            <a:r>
              <a:rPr lang="ru-RU" b="1" dirty="0" smtClean="0">
                <a:solidFill>
                  <a:srgbClr val="C00000"/>
                </a:solidFill>
                <a:latin typeface="Arial" pitchFamily="34" charset="0"/>
                <a:ea typeface="Times New Roman" pitchFamily="18" charset="0"/>
                <a:cs typeface="Arial" pitchFamily="34" charset="0"/>
              </a:rPr>
              <a:t>при </a:t>
            </a:r>
            <a:r>
              <a:rPr lang="ru-RU" b="1" dirty="0">
                <a:solidFill>
                  <a:srgbClr val="C00000"/>
                </a:solidFill>
                <a:latin typeface="Arial" pitchFamily="34" charset="0"/>
                <a:ea typeface="Times New Roman" pitchFamily="18" charset="0"/>
                <a:cs typeface="Arial" pitchFamily="34" charset="0"/>
              </a:rPr>
              <a:t>проектировании воспитательного события</a:t>
            </a:r>
            <a:endParaRPr lang="ru-RU" dirty="0">
              <a:solidFill>
                <a:srgbClr val="C00000"/>
              </a:solidFill>
              <a:latin typeface="Arial" pitchFamily="34" charset="0"/>
              <a:ea typeface="Times New Roman" pitchFamily="18" charset="0"/>
              <a:cs typeface="Arial" pitchFamily="34" charset="0"/>
            </a:endParaRPr>
          </a:p>
        </p:txBody>
      </p:sp>
    </p:spTree>
    <p:extLst>
      <p:ext uri="{BB962C8B-B14F-4D97-AF65-F5344CB8AC3E}">
        <p14:creationId xmlns:p14="http://schemas.microsoft.com/office/powerpoint/2010/main" val="3392225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136904" cy="4401205"/>
          </a:xfrm>
          <a:prstGeom prst="rect">
            <a:avLst/>
          </a:prstGeom>
        </p:spPr>
        <p:txBody>
          <a:bodyPr wrap="square">
            <a:spAutoFit/>
          </a:bodyPr>
          <a:lstStyle/>
          <a:p>
            <a:pPr marL="571500" lvl="0" indent="-571500">
              <a:buFont typeface="Wingdings" pitchFamily="2" charset="2"/>
              <a:buChar char="ü"/>
            </a:pPr>
            <a:r>
              <a:rPr lang="ru-RU" sz="4000" b="1" dirty="0" smtClean="0">
                <a:latin typeface="Arial" pitchFamily="34" charset="0"/>
                <a:cs typeface="Arial" pitchFamily="34" charset="0"/>
              </a:rPr>
              <a:t>«Подарковая культура»</a:t>
            </a:r>
            <a:endParaRPr lang="ru-RU" sz="4000" b="1" dirty="0">
              <a:latin typeface="Arial" pitchFamily="34" charset="0"/>
              <a:cs typeface="Arial" pitchFamily="34" charset="0"/>
            </a:endParaRPr>
          </a:p>
          <a:p>
            <a:pPr marL="571500" lvl="0" indent="-571500">
              <a:buFont typeface="Wingdings" pitchFamily="2" charset="2"/>
              <a:buChar char="ü"/>
            </a:pPr>
            <a:r>
              <a:rPr lang="ru-RU" sz="4000" b="1" dirty="0" smtClean="0">
                <a:latin typeface="Arial" pitchFamily="34" charset="0"/>
                <a:cs typeface="Arial" pitchFamily="34" charset="0"/>
              </a:rPr>
              <a:t>«Уроки фантазии</a:t>
            </a:r>
            <a:r>
              <a:rPr lang="ru-RU" sz="4000" b="1" dirty="0" smtClean="0">
                <a:latin typeface="Arial" pitchFamily="34" charset="0"/>
                <a:cs typeface="Arial" pitchFamily="34" charset="0"/>
              </a:rPr>
              <a:t>»</a:t>
            </a:r>
            <a:endParaRPr lang="ru-RU" sz="4000" b="1" dirty="0">
              <a:latin typeface="Arial" pitchFamily="34" charset="0"/>
              <a:cs typeface="Arial" pitchFamily="34" charset="0"/>
            </a:endParaRPr>
          </a:p>
          <a:p>
            <a:pPr marL="571500" lvl="0" indent="-571500">
              <a:buFont typeface="Wingdings" pitchFamily="2" charset="2"/>
              <a:buChar char="ü"/>
            </a:pPr>
            <a:r>
              <a:rPr lang="ru-RU" sz="4000" b="1" dirty="0" smtClean="0">
                <a:latin typeface="Arial" pitchFamily="34" charset="0"/>
                <a:cs typeface="Arial" pitchFamily="34" charset="0"/>
              </a:rPr>
              <a:t>«Философия пира</a:t>
            </a:r>
            <a:r>
              <a:rPr lang="ru-RU" sz="4000" b="1" dirty="0" smtClean="0">
                <a:latin typeface="Arial" pitchFamily="34" charset="0"/>
                <a:cs typeface="Arial" pitchFamily="34" charset="0"/>
              </a:rPr>
              <a:t>»</a:t>
            </a:r>
            <a:endParaRPr lang="ru-RU" sz="4000" b="1" dirty="0">
              <a:latin typeface="Arial" pitchFamily="34" charset="0"/>
              <a:cs typeface="Arial" pitchFamily="34" charset="0"/>
            </a:endParaRPr>
          </a:p>
          <a:p>
            <a:pPr marL="571500" lvl="0" indent="-571500">
              <a:buFont typeface="Wingdings" pitchFamily="2" charset="2"/>
              <a:buChar char="ü"/>
            </a:pPr>
            <a:r>
              <a:rPr lang="ru-RU" sz="4000" b="1" dirty="0" smtClean="0">
                <a:latin typeface="Arial" pitchFamily="34" charset="0"/>
                <a:cs typeface="Arial" pitchFamily="34" charset="0"/>
              </a:rPr>
              <a:t>«Гостевание</a:t>
            </a:r>
            <a:r>
              <a:rPr lang="ru-RU" sz="4000" b="1" dirty="0" smtClean="0">
                <a:latin typeface="Arial" pitchFamily="34" charset="0"/>
                <a:cs typeface="Arial" pitchFamily="34" charset="0"/>
              </a:rPr>
              <a:t>»</a:t>
            </a:r>
            <a:r>
              <a:rPr lang="ru-RU" sz="4000" b="1" dirty="0" smtClean="0">
                <a:latin typeface="Arial" pitchFamily="34" charset="0"/>
                <a:cs typeface="Arial" pitchFamily="34" charset="0"/>
              </a:rPr>
              <a:t> </a:t>
            </a:r>
            <a:endParaRPr lang="ru-RU" sz="4000" b="1" dirty="0">
              <a:latin typeface="Arial" pitchFamily="34" charset="0"/>
              <a:cs typeface="Arial" pitchFamily="34" charset="0"/>
            </a:endParaRPr>
          </a:p>
          <a:p>
            <a:pPr marL="571500" lvl="0" indent="-571500">
              <a:buFont typeface="Wingdings" pitchFamily="2" charset="2"/>
              <a:buChar char="ü"/>
            </a:pPr>
            <a:r>
              <a:rPr lang="ru-RU" sz="4000" b="1" dirty="0" smtClean="0">
                <a:latin typeface="Arial" pitchFamily="34" charset="0"/>
                <a:cs typeface="Arial" pitchFamily="34" charset="0"/>
              </a:rPr>
              <a:t>«Поляна Смыслов»</a:t>
            </a:r>
            <a:endParaRPr lang="ru-RU" sz="4000" b="1" dirty="0">
              <a:latin typeface="Arial" pitchFamily="34" charset="0"/>
              <a:cs typeface="Arial" pitchFamily="34" charset="0"/>
            </a:endParaRPr>
          </a:p>
          <a:p>
            <a:pPr marL="571500" lvl="0" indent="-571500">
              <a:buFont typeface="Wingdings" pitchFamily="2" charset="2"/>
              <a:buChar char="ü"/>
            </a:pPr>
            <a:r>
              <a:rPr lang="ru-RU" sz="4000" b="1" dirty="0" smtClean="0">
                <a:latin typeface="Arial" pitchFamily="34" charset="0"/>
                <a:cs typeface="Arial" pitchFamily="34" charset="0"/>
              </a:rPr>
              <a:t>«Художественная дача</a:t>
            </a:r>
            <a:r>
              <a:rPr lang="ru-RU" sz="4000" b="1" dirty="0" smtClean="0">
                <a:latin typeface="Arial" pitchFamily="34" charset="0"/>
                <a:cs typeface="Arial" pitchFamily="34" charset="0"/>
              </a:rPr>
              <a:t>»</a:t>
            </a:r>
            <a:endParaRPr lang="ru-RU" sz="4000" b="1" dirty="0">
              <a:latin typeface="Arial" pitchFamily="34" charset="0"/>
              <a:cs typeface="Arial" pitchFamily="34" charset="0"/>
            </a:endParaRPr>
          </a:p>
          <a:p>
            <a:pPr marL="571500" lvl="0" indent="-571500">
              <a:buFont typeface="Wingdings" pitchFamily="2" charset="2"/>
              <a:buChar char="ü"/>
            </a:pPr>
            <a:r>
              <a:rPr lang="ru-RU" sz="4000" b="1" dirty="0" smtClean="0">
                <a:latin typeface="Arial" pitchFamily="34" charset="0"/>
                <a:cs typeface="Arial" pitchFamily="34" charset="0"/>
              </a:rPr>
              <a:t>«Домашний </a:t>
            </a:r>
            <a:r>
              <a:rPr lang="ru-RU" sz="4000" b="1" dirty="0">
                <a:latin typeface="Arial" pitchFamily="34" charset="0"/>
                <a:cs typeface="Arial" pitchFamily="34" charset="0"/>
              </a:rPr>
              <a:t>театр </a:t>
            </a:r>
            <a:r>
              <a:rPr lang="ru-RU" sz="4000" b="1" dirty="0" smtClean="0">
                <a:latin typeface="Arial" pitchFamily="34" charset="0"/>
                <a:cs typeface="Arial" pitchFamily="34" charset="0"/>
              </a:rPr>
              <a:t>отрока»</a:t>
            </a:r>
            <a:endParaRPr lang="ru-RU" sz="4000" b="1" dirty="0">
              <a:latin typeface="Arial" pitchFamily="34" charset="0"/>
              <a:cs typeface="Arial" pitchFamily="34" charset="0"/>
            </a:endParaRPr>
          </a:p>
        </p:txBody>
      </p:sp>
    </p:spTree>
    <p:extLst>
      <p:ext uri="{BB962C8B-B14F-4D97-AF65-F5344CB8AC3E}">
        <p14:creationId xmlns:p14="http://schemas.microsoft.com/office/powerpoint/2010/main" val="3391848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196752"/>
            <a:ext cx="6696744" cy="646331"/>
          </a:xfrm>
          <a:prstGeom prst="rect">
            <a:avLst/>
          </a:prstGeom>
        </p:spPr>
        <p:txBody>
          <a:bodyPr wrap="square">
            <a:spAutoFit/>
          </a:bodyPr>
          <a:lstStyle/>
          <a:p>
            <a:pPr algn="ctr"/>
            <a:r>
              <a:rPr lang="ru-RU" sz="3600" b="1" dirty="0" smtClean="0">
                <a:solidFill>
                  <a:srgbClr val="C00000"/>
                </a:solidFill>
                <a:latin typeface="Arial" pitchFamily="34" charset="0"/>
                <a:cs typeface="Arial" pitchFamily="34" charset="0"/>
              </a:rPr>
              <a:t>Задание  </a:t>
            </a:r>
            <a:r>
              <a:rPr lang="ru-RU" sz="3600" b="1" dirty="0">
                <a:solidFill>
                  <a:srgbClr val="C00000"/>
                </a:solidFill>
                <a:latin typeface="Arial" pitchFamily="34" charset="0"/>
                <a:cs typeface="Arial" pitchFamily="34" charset="0"/>
              </a:rPr>
              <a:t>«Ключевое слово»</a:t>
            </a:r>
            <a:endParaRPr lang="ru-RU" sz="36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485460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064896" cy="3139321"/>
          </a:xfrm>
          <a:prstGeom prst="rect">
            <a:avLst/>
          </a:prstGeom>
        </p:spPr>
        <p:txBody>
          <a:bodyPr wrap="square">
            <a:spAutoFit/>
          </a:bodyPr>
          <a:lstStyle/>
          <a:p>
            <a:pPr algn="ctr"/>
            <a:r>
              <a:rPr lang="ru-RU" sz="3600" b="1" dirty="0" smtClean="0">
                <a:solidFill>
                  <a:srgbClr val="C00000"/>
                </a:solidFill>
                <a:latin typeface="Arial" pitchFamily="34" charset="0"/>
                <a:cs typeface="Arial" pitchFamily="34" charset="0"/>
              </a:rPr>
              <a:t>Воспитательное   событие </a:t>
            </a:r>
            <a:r>
              <a:rPr lang="ru-RU" sz="3600" b="1" dirty="0">
                <a:latin typeface="Arial" pitchFamily="34" charset="0"/>
                <a:cs typeface="Arial" pitchFamily="34" charset="0"/>
              </a:rPr>
              <a:t>– прекрасный способ, интересно организовать школьную жизнь на высоком интеллектуальном и культурном </a:t>
            </a:r>
            <a:r>
              <a:rPr lang="ru-RU" sz="3600" b="1" dirty="0" smtClean="0">
                <a:latin typeface="Arial" pitchFamily="34" charset="0"/>
                <a:cs typeface="Arial" pitchFamily="34" charset="0"/>
              </a:rPr>
              <a:t>уровне</a:t>
            </a:r>
            <a:endParaRPr lang="ru-RU" sz="3600" b="1" dirty="0">
              <a:latin typeface="Arial" pitchFamily="34" charset="0"/>
              <a:cs typeface="Arial" pitchFamily="34" charset="0"/>
            </a:endParaRPr>
          </a:p>
          <a:p>
            <a:pPr fontAlgn="base"/>
            <a:r>
              <a:rPr lang="ru-RU" b="1" dirty="0"/>
              <a:t> </a:t>
            </a:r>
            <a:endParaRPr lang="ru-RU" dirty="0"/>
          </a:p>
        </p:txBody>
      </p:sp>
    </p:spTree>
    <p:extLst>
      <p:ext uri="{BB962C8B-B14F-4D97-AF65-F5344CB8AC3E}">
        <p14:creationId xmlns:p14="http://schemas.microsoft.com/office/powerpoint/2010/main" val="832448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404664"/>
            <a:ext cx="7313612"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solidFill>
                  <a:srgbClr val="C00000"/>
                </a:solidFill>
                <a:latin typeface="Arial" pitchFamily="34" charset="0"/>
                <a:cs typeface="Arial" pitchFamily="34" charset="0"/>
              </a:rPr>
              <a:t>В.В. Путин </a:t>
            </a:r>
            <a:endParaRPr lang="ru-RU" dirty="0">
              <a:solidFill>
                <a:srgbClr val="C00000"/>
              </a:solidFill>
              <a:latin typeface="Arial" pitchFamily="34" charset="0"/>
              <a:cs typeface="Arial" pitchFamily="34" charset="0"/>
            </a:endParaRPr>
          </a:p>
        </p:txBody>
      </p:sp>
      <p:sp>
        <p:nvSpPr>
          <p:cNvPr id="3" name="Прямоугольник 2"/>
          <p:cNvSpPr/>
          <p:nvPr/>
        </p:nvSpPr>
        <p:spPr>
          <a:xfrm>
            <a:off x="323528" y="1225689"/>
            <a:ext cx="8640960" cy="5078313"/>
          </a:xfrm>
          <a:prstGeom prst="rect">
            <a:avLst/>
          </a:prstGeom>
        </p:spPr>
        <p:txBody>
          <a:bodyPr wrap="square">
            <a:spAutoFit/>
          </a:bodyPr>
          <a:lstStyle/>
          <a:p>
            <a:pPr algn="ctr">
              <a:buFont typeface="Wingdings" pitchFamily="2" charset="2"/>
              <a:buNone/>
            </a:pPr>
            <a:r>
              <a:rPr lang="ru-RU" sz="3600" b="1" dirty="0">
                <a:latin typeface="Arial" pitchFamily="34" charset="0"/>
                <a:cs typeface="Arial" pitchFamily="34" charset="0"/>
              </a:rPr>
              <a:t>«Формирование гармоничной личности, воспитание гражданина России, зрелого, ответственного человека, в котором сочетается любовь к большой и малой родине, общенациональная и этническая идентичность, уважение к культуре, традициям людей, которые живут рядом»</a:t>
            </a:r>
          </a:p>
        </p:txBody>
      </p:sp>
      <p:cxnSp>
        <p:nvCxnSpPr>
          <p:cNvPr id="5" name="Прямая соединительная линия 4"/>
          <p:cNvCxnSpPr/>
          <p:nvPr/>
        </p:nvCxnSpPr>
        <p:spPr>
          <a:xfrm>
            <a:off x="611560" y="1225689"/>
            <a:ext cx="4608512"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444549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99592" y="404664"/>
            <a:ext cx="7313612"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b="1" dirty="0" smtClean="0">
                <a:solidFill>
                  <a:srgbClr val="C00000"/>
                </a:solidFill>
                <a:latin typeface="Arial" pitchFamily="34" charset="0"/>
                <a:cs typeface="Arial" pitchFamily="34" charset="0"/>
              </a:rPr>
              <a:t>Стратегия ориентирована</a:t>
            </a:r>
            <a:endParaRPr lang="ru-RU" sz="4000" b="1" dirty="0">
              <a:solidFill>
                <a:srgbClr val="C00000"/>
              </a:solidFill>
              <a:latin typeface="Arial" pitchFamily="34" charset="0"/>
              <a:cs typeface="Arial" pitchFamily="34" charset="0"/>
            </a:endParaRPr>
          </a:p>
        </p:txBody>
      </p:sp>
      <p:sp>
        <p:nvSpPr>
          <p:cNvPr id="3" name="Прямоугольник 2"/>
          <p:cNvSpPr/>
          <p:nvPr/>
        </p:nvSpPr>
        <p:spPr>
          <a:xfrm>
            <a:off x="323528" y="1225689"/>
            <a:ext cx="8640960" cy="5262979"/>
          </a:xfrm>
          <a:prstGeom prst="rect">
            <a:avLst/>
          </a:prstGeom>
        </p:spPr>
        <p:txBody>
          <a:bodyPr wrap="square">
            <a:spAutoFit/>
          </a:bodyPr>
          <a:lstStyle/>
          <a:p>
            <a:pPr algn="ctr"/>
            <a:r>
              <a:rPr lang="ru-RU" sz="3000" dirty="0" smtClean="0">
                <a:latin typeface="Arial" pitchFamily="34" charset="0"/>
                <a:cs typeface="Arial" pitchFamily="34" charset="0"/>
              </a:rPr>
              <a:t>на качественно новый общественный статус социальных институтов воспитания, обновление воспитательного процесса на основе оптимального сочетания отечественных традиций, современного опыта, достижений научных школ, предусматривающих культурно-исторический системно-деятельностный подход к социальной ситуации развития личностного потенциала детей и подростков. </a:t>
            </a:r>
          </a:p>
          <a:p>
            <a:pPr algn="ctr">
              <a:buFont typeface="Wingdings" pitchFamily="2" charset="2"/>
              <a:buNone/>
            </a:pPr>
            <a:endParaRPr lang="ru-RU" sz="3600" b="1" dirty="0">
              <a:latin typeface="Arial" pitchFamily="34" charset="0"/>
              <a:cs typeface="Arial" pitchFamily="34" charset="0"/>
            </a:endParaRPr>
          </a:p>
        </p:txBody>
      </p:sp>
      <p:cxnSp>
        <p:nvCxnSpPr>
          <p:cNvPr id="5" name="Прямая соединительная линия 4"/>
          <p:cNvCxnSpPr/>
          <p:nvPr/>
        </p:nvCxnSpPr>
        <p:spPr>
          <a:xfrm>
            <a:off x="611560" y="1225689"/>
            <a:ext cx="4608512"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08486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552" y="188640"/>
            <a:ext cx="8424936"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800" b="1" dirty="0" smtClean="0">
                <a:solidFill>
                  <a:srgbClr val="C00000"/>
                </a:solidFill>
                <a:latin typeface="Arial" pitchFamily="34" charset="0"/>
                <a:cs typeface="Arial" pitchFamily="34" charset="0"/>
              </a:rPr>
              <a:t>Приоритеты государственной политики </a:t>
            </a:r>
          </a:p>
          <a:p>
            <a:pPr algn="l"/>
            <a:r>
              <a:rPr lang="ru-RU" sz="2800" b="1" dirty="0" smtClean="0">
                <a:solidFill>
                  <a:srgbClr val="C00000"/>
                </a:solidFill>
                <a:latin typeface="Arial" pitchFamily="34" charset="0"/>
                <a:cs typeface="Arial" pitchFamily="34" charset="0"/>
              </a:rPr>
              <a:t>в области воспитания</a:t>
            </a:r>
            <a:endParaRPr lang="ru-RU" sz="2800" b="1" dirty="0">
              <a:solidFill>
                <a:srgbClr val="C00000"/>
              </a:solidFill>
              <a:latin typeface="Arial" pitchFamily="34" charset="0"/>
              <a:cs typeface="Arial" pitchFamily="34" charset="0"/>
            </a:endParaRPr>
          </a:p>
        </p:txBody>
      </p:sp>
      <p:cxnSp>
        <p:nvCxnSpPr>
          <p:cNvPr id="5" name="Прямая соединительная линия 4"/>
          <p:cNvCxnSpPr/>
          <p:nvPr/>
        </p:nvCxnSpPr>
        <p:spPr>
          <a:xfrm>
            <a:off x="611560" y="1152188"/>
            <a:ext cx="4608512" cy="0"/>
          </a:xfrm>
          <a:prstGeom prst="line">
            <a:avLst/>
          </a:prstGeom>
        </p:spPr>
        <p:style>
          <a:lnRef idx="3">
            <a:schemeClr val="accent2"/>
          </a:lnRef>
          <a:fillRef idx="0">
            <a:schemeClr val="accent2"/>
          </a:fillRef>
          <a:effectRef idx="2">
            <a:schemeClr val="accent2"/>
          </a:effectRef>
          <a:fontRef idx="minor">
            <a:schemeClr val="tx1"/>
          </a:fontRef>
        </p:style>
      </p:cxnSp>
      <p:sp>
        <p:nvSpPr>
          <p:cNvPr id="4" name="Прямоугольник 3"/>
          <p:cNvSpPr/>
          <p:nvPr/>
        </p:nvSpPr>
        <p:spPr>
          <a:xfrm>
            <a:off x="251520" y="1268760"/>
            <a:ext cx="8712968" cy="5459956"/>
          </a:xfrm>
          <a:prstGeom prst="rect">
            <a:avLst/>
          </a:prstGeom>
        </p:spPr>
        <p:txBody>
          <a:bodyPr wrap="square">
            <a:spAutoFit/>
          </a:bodyPr>
          <a:lstStyle/>
          <a:p>
            <a:pPr marL="285750" indent="-285750" algn="just">
              <a:buFont typeface="Wingdings" pitchFamily="2" charset="2"/>
              <a:buChar char="ü"/>
            </a:pPr>
            <a:r>
              <a:rPr lang="ru-RU" sz="1600" dirty="0">
                <a:latin typeface="Arial" pitchFamily="34" charset="0"/>
                <a:cs typeface="Arial" pitchFamily="34" charset="0"/>
              </a:rPr>
              <a:t>создание условий для воспитания здоровой, счастливой, свободной, ориентированной на труд личности;</a:t>
            </a:r>
          </a:p>
          <a:p>
            <a:pPr marL="285750" indent="-285750" algn="just">
              <a:buFont typeface="Wingdings" pitchFamily="2" charset="2"/>
              <a:buChar char="ü"/>
            </a:pPr>
            <a:r>
              <a:rPr lang="ru-RU" sz="1600" dirty="0">
                <a:latin typeface="Arial" pitchFamily="34" charset="0"/>
                <a:cs typeface="Arial" pitchFamily="34" charset="0"/>
              </a:rPr>
              <a:t>формирование у детей высокого уровня духовно-нравственного развития, чувства причастности к историко-культурной общности российского народа и судьбе России;</a:t>
            </a:r>
          </a:p>
          <a:p>
            <a:pPr marL="285750" indent="-285750" algn="just">
              <a:buFont typeface="Wingdings" pitchFamily="2" charset="2"/>
              <a:buChar char="ü"/>
            </a:pPr>
            <a:r>
              <a:rPr lang="ru-RU" sz="1600" dirty="0">
                <a:latin typeface="Arial" pitchFamily="34" charset="0"/>
                <a:cs typeface="Arial" pitchFamily="34" charset="0"/>
              </a:rPr>
              <a:t>поддержка единства и целостности, преемственности и непрерывности воспитания;</a:t>
            </a:r>
          </a:p>
          <a:p>
            <a:pPr marL="285750" indent="-285750" algn="just">
              <a:buFont typeface="Wingdings" pitchFamily="2" charset="2"/>
              <a:buChar char="ü"/>
            </a:pPr>
            <a:r>
              <a:rPr lang="ru-RU" sz="1600" dirty="0">
                <a:latin typeface="Arial" pitchFamily="34" charset="0"/>
                <a:cs typeface="Arial" pitchFamily="34" charset="0"/>
              </a:rPr>
              <a:t>поддержка общественных институтов, которые являются носителями духовных ценностей;</a:t>
            </a:r>
          </a:p>
          <a:p>
            <a:pPr marL="285750" indent="-285750" algn="just">
              <a:buFont typeface="Wingdings" pitchFamily="2" charset="2"/>
              <a:buChar char="ü"/>
            </a:pPr>
            <a:r>
              <a:rPr lang="ru-RU" sz="1600" dirty="0">
                <a:latin typeface="Arial" pitchFamily="34" charset="0"/>
                <a:cs typeface="Arial" pitchFamily="34" charset="0"/>
              </a:rPr>
              <a:t>формирование уважения к русскому языку как государственному языку Российской Федерации, являющемуся основой гражданской идентичности россиян и главным фактором национального самоопределения;</a:t>
            </a:r>
          </a:p>
          <a:p>
            <a:pPr marL="285750" indent="-285750" algn="just">
              <a:buFont typeface="Wingdings" pitchFamily="2" charset="2"/>
              <a:buChar char="ü"/>
            </a:pPr>
            <a:r>
              <a:rPr lang="ru-RU" sz="1600" dirty="0">
                <a:latin typeface="Arial" pitchFamily="34" charset="0"/>
                <a:cs typeface="Arial" pitchFamily="34" charset="0"/>
              </a:rPr>
              <a:t>обеспечение защиты прав и соблюдение законных интересов каждого ребенка, в том числе гарантий доступности ресурсов системы образования, физической культуры и спорта, культуры и воспитания;</a:t>
            </a:r>
          </a:p>
          <a:p>
            <a:pPr marL="285750" indent="-285750" algn="just">
              <a:buFont typeface="Wingdings" pitchFamily="2" charset="2"/>
              <a:buChar char="ü"/>
            </a:pPr>
            <a:r>
              <a:rPr lang="ru-RU" sz="1600" dirty="0">
                <a:latin typeface="Arial" pitchFamily="34" charset="0"/>
                <a:cs typeface="Arial" pitchFamily="34" charset="0"/>
              </a:rPr>
              <a:t>формирование внутренней позиции личности по отношению к окружающей социальной действительности;</a:t>
            </a:r>
          </a:p>
          <a:p>
            <a:pPr marL="285750" indent="-285750" algn="just">
              <a:buFont typeface="Wingdings" pitchFamily="2" charset="2"/>
              <a:buChar char="ü"/>
            </a:pPr>
            <a:r>
              <a:rPr lang="ru-RU" sz="1600" dirty="0">
                <a:latin typeface="Arial" pitchFamily="34" charset="0"/>
                <a:cs typeface="Arial" pitchFamily="34" charset="0"/>
              </a:rPr>
              <a:t>развитие на основе признания определяющей роли семьи и соблюдения прав родителей кооперации и сотрудничества субъектов системы воспитания (семьи, общества, государства, образовательных, научных, традиционных религиозных организаций, учреждений культуры и спорта, средств массовой информации, бизнес-сообществ) с целью совершенствования содержания и условий воспитания подрастающего поколения России.</a:t>
            </a:r>
          </a:p>
          <a:p>
            <a:pPr marL="285750" indent="-285750">
              <a:lnSpc>
                <a:spcPct val="80000"/>
              </a:lnSpc>
              <a:buFont typeface="Wingdings" pitchFamily="2" charset="2"/>
              <a:buChar char="ü"/>
            </a:pPr>
            <a:endParaRPr lang="ru-RU" sz="1600" dirty="0">
              <a:latin typeface="Arial" pitchFamily="34" charset="0"/>
              <a:cs typeface="Arial" pitchFamily="34" charset="0"/>
            </a:endParaRPr>
          </a:p>
        </p:txBody>
      </p:sp>
    </p:spTree>
    <p:extLst>
      <p:ext uri="{BB962C8B-B14F-4D97-AF65-F5344CB8AC3E}">
        <p14:creationId xmlns:p14="http://schemas.microsoft.com/office/powerpoint/2010/main" val="39997497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9552" y="188640"/>
            <a:ext cx="8424936"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ru-RU" sz="2800" b="1" dirty="0">
              <a:solidFill>
                <a:srgbClr val="C00000"/>
              </a:solidFill>
              <a:latin typeface="Arial" pitchFamily="34" charset="0"/>
              <a:cs typeface="Arial" pitchFamily="34" charset="0"/>
            </a:endParaRPr>
          </a:p>
        </p:txBody>
      </p:sp>
      <p:cxnSp>
        <p:nvCxnSpPr>
          <p:cNvPr id="5" name="Прямая соединительная линия 4"/>
          <p:cNvCxnSpPr/>
          <p:nvPr/>
        </p:nvCxnSpPr>
        <p:spPr>
          <a:xfrm>
            <a:off x="2267744" y="908720"/>
            <a:ext cx="4608512" cy="0"/>
          </a:xfrm>
          <a:prstGeom prst="line">
            <a:avLst/>
          </a:prstGeom>
        </p:spPr>
        <p:style>
          <a:lnRef idx="3">
            <a:schemeClr val="accent2"/>
          </a:lnRef>
          <a:fillRef idx="0">
            <a:schemeClr val="accent2"/>
          </a:fillRef>
          <a:effectRef idx="2">
            <a:schemeClr val="accent2"/>
          </a:effectRef>
          <a:fontRef idx="minor">
            <a:schemeClr val="tx1"/>
          </a:fontRef>
        </p:style>
      </p:cxnSp>
      <p:sp>
        <p:nvSpPr>
          <p:cNvPr id="3" name="Прямоугольник 2"/>
          <p:cNvSpPr/>
          <p:nvPr/>
        </p:nvSpPr>
        <p:spPr>
          <a:xfrm>
            <a:off x="251520" y="332656"/>
            <a:ext cx="9586094" cy="523220"/>
          </a:xfrm>
          <a:prstGeom prst="rect">
            <a:avLst/>
          </a:prstGeom>
        </p:spPr>
        <p:txBody>
          <a:bodyPr wrap="square">
            <a:spAutoFit/>
          </a:bodyPr>
          <a:lstStyle/>
          <a:p>
            <a:pPr lvl="0"/>
            <a:r>
              <a:rPr lang="ru-RU" sz="2800" b="1" dirty="0">
                <a:solidFill>
                  <a:srgbClr val="C00000"/>
                </a:solidFill>
                <a:latin typeface="Arial" pitchFamily="34" charset="0"/>
                <a:cs typeface="Arial" pitchFamily="34" charset="0"/>
              </a:rPr>
              <a:t>Основные направления развития воспитания </a:t>
            </a:r>
          </a:p>
        </p:txBody>
      </p:sp>
      <p:sp>
        <p:nvSpPr>
          <p:cNvPr id="6" name="Rectangle 4"/>
          <p:cNvSpPr>
            <a:spLocks noChangeArrowheads="1"/>
          </p:cNvSpPr>
          <p:nvPr/>
        </p:nvSpPr>
        <p:spPr bwMode="auto">
          <a:xfrm>
            <a:off x="827273" y="2276872"/>
            <a:ext cx="3529013" cy="33845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dirty="0">
              <a:latin typeface="Arial" charset="0"/>
            </a:endParaRPr>
          </a:p>
        </p:txBody>
      </p:sp>
      <p:sp>
        <p:nvSpPr>
          <p:cNvPr id="7" name="Rectangle 5"/>
          <p:cNvSpPr>
            <a:spLocks noChangeArrowheads="1"/>
          </p:cNvSpPr>
          <p:nvPr/>
        </p:nvSpPr>
        <p:spPr bwMode="auto">
          <a:xfrm>
            <a:off x="4932040" y="2276872"/>
            <a:ext cx="3559683" cy="33845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sz="2000" b="1" dirty="0">
                <a:solidFill>
                  <a:schemeClr val="bg1"/>
                </a:solidFill>
                <a:latin typeface="Arial" charset="0"/>
              </a:rPr>
              <a:t>Обновление</a:t>
            </a:r>
          </a:p>
          <a:p>
            <a:pPr algn="ctr"/>
            <a:r>
              <a:rPr lang="ru-RU" sz="2000" b="1" dirty="0">
                <a:solidFill>
                  <a:schemeClr val="bg1"/>
                </a:solidFill>
                <a:latin typeface="Arial" charset="0"/>
              </a:rPr>
              <a:t> воспитательного</a:t>
            </a:r>
          </a:p>
          <a:p>
            <a:pPr algn="ctr"/>
            <a:r>
              <a:rPr lang="ru-RU" sz="2000" b="1" dirty="0">
                <a:solidFill>
                  <a:schemeClr val="bg1"/>
                </a:solidFill>
                <a:latin typeface="Arial" charset="0"/>
              </a:rPr>
              <a:t> процесса</a:t>
            </a:r>
          </a:p>
          <a:p>
            <a:pPr algn="ctr"/>
            <a:r>
              <a:rPr lang="ru-RU" sz="2000" b="1" dirty="0">
                <a:solidFill>
                  <a:schemeClr val="bg1"/>
                </a:solidFill>
                <a:latin typeface="Arial" charset="0"/>
              </a:rPr>
              <a:t> с учетом</a:t>
            </a:r>
          </a:p>
          <a:p>
            <a:pPr algn="ctr"/>
            <a:r>
              <a:rPr lang="ru-RU" sz="2000" b="1" dirty="0">
                <a:solidFill>
                  <a:schemeClr val="bg1"/>
                </a:solidFill>
                <a:latin typeface="Arial" charset="0"/>
              </a:rPr>
              <a:t> современных</a:t>
            </a:r>
          </a:p>
          <a:p>
            <a:pPr algn="ctr"/>
            <a:r>
              <a:rPr lang="ru-RU" sz="2000" b="1" dirty="0">
                <a:solidFill>
                  <a:schemeClr val="bg1"/>
                </a:solidFill>
                <a:latin typeface="Arial" charset="0"/>
              </a:rPr>
              <a:t> достижений</a:t>
            </a:r>
          </a:p>
          <a:p>
            <a:pPr algn="ctr"/>
            <a:r>
              <a:rPr lang="ru-RU" sz="2000" b="1" dirty="0">
                <a:solidFill>
                  <a:schemeClr val="bg1"/>
                </a:solidFill>
                <a:latin typeface="Arial" charset="0"/>
              </a:rPr>
              <a:t> науки на основе </a:t>
            </a:r>
          </a:p>
          <a:p>
            <a:pPr algn="ctr"/>
            <a:r>
              <a:rPr lang="ru-RU" sz="2000" b="1" dirty="0">
                <a:solidFill>
                  <a:schemeClr val="bg1"/>
                </a:solidFill>
                <a:latin typeface="Arial" charset="0"/>
              </a:rPr>
              <a:t>отечественных традиций </a:t>
            </a:r>
          </a:p>
        </p:txBody>
      </p:sp>
      <p:sp>
        <p:nvSpPr>
          <p:cNvPr id="8" name="Text Box 6"/>
          <p:cNvSpPr txBox="1">
            <a:spLocks noChangeArrowheads="1"/>
          </p:cNvSpPr>
          <p:nvPr/>
        </p:nvSpPr>
        <p:spPr bwMode="auto">
          <a:xfrm>
            <a:off x="1295635" y="2924944"/>
            <a:ext cx="259228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ru-RU" sz="2800" b="1" dirty="0">
                <a:solidFill>
                  <a:schemeClr val="bg1"/>
                </a:solidFill>
                <a:latin typeface="Arial" charset="0"/>
              </a:rPr>
              <a:t>Развитие</a:t>
            </a:r>
          </a:p>
          <a:p>
            <a:pPr algn="ctr"/>
            <a:r>
              <a:rPr lang="ru-RU" sz="2800" b="1" dirty="0">
                <a:solidFill>
                  <a:schemeClr val="bg1"/>
                </a:solidFill>
                <a:latin typeface="Arial" charset="0"/>
              </a:rPr>
              <a:t> </a:t>
            </a:r>
            <a:r>
              <a:rPr lang="ru-RU" sz="2800" b="1" dirty="0" smtClean="0">
                <a:solidFill>
                  <a:schemeClr val="bg1"/>
                </a:solidFill>
                <a:latin typeface="Arial" charset="0"/>
              </a:rPr>
              <a:t>социальных</a:t>
            </a:r>
            <a:endParaRPr lang="ru-RU" sz="2800" b="1" dirty="0">
              <a:solidFill>
                <a:schemeClr val="bg1"/>
              </a:solidFill>
              <a:latin typeface="Arial" charset="0"/>
            </a:endParaRPr>
          </a:p>
          <a:p>
            <a:pPr algn="ctr"/>
            <a:r>
              <a:rPr lang="ru-RU" sz="2800" b="1" dirty="0">
                <a:solidFill>
                  <a:schemeClr val="bg1"/>
                </a:solidFill>
                <a:latin typeface="Arial" charset="0"/>
              </a:rPr>
              <a:t> институтов</a:t>
            </a:r>
          </a:p>
          <a:p>
            <a:pPr algn="ctr"/>
            <a:r>
              <a:rPr lang="ru-RU" sz="2800" b="1" dirty="0">
                <a:solidFill>
                  <a:schemeClr val="bg1"/>
                </a:solidFill>
                <a:latin typeface="Arial" charset="0"/>
              </a:rPr>
              <a:t> воспитания</a:t>
            </a:r>
          </a:p>
        </p:txBody>
      </p:sp>
      <p:sp>
        <p:nvSpPr>
          <p:cNvPr id="9" name="Стрелка вниз 8"/>
          <p:cNvSpPr/>
          <p:nvPr/>
        </p:nvSpPr>
        <p:spPr>
          <a:xfrm>
            <a:off x="2267744" y="1124744"/>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10" name="Стрелка вниз 9"/>
          <p:cNvSpPr/>
          <p:nvPr/>
        </p:nvSpPr>
        <p:spPr>
          <a:xfrm>
            <a:off x="6229164" y="1124744"/>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198139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848872" cy="5632311"/>
          </a:xfrm>
          <a:prstGeom prst="rect">
            <a:avLst/>
          </a:prstGeom>
        </p:spPr>
        <p:txBody>
          <a:bodyPr wrap="square">
            <a:spAutoFit/>
          </a:bodyPr>
          <a:lstStyle/>
          <a:p>
            <a:pPr marL="590550" indent="-590550">
              <a:buFont typeface="Wingdings" pitchFamily="2" charset="2"/>
              <a:buAutoNum type="arabicPeriod"/>
            </a:pPr>
            <a:r>
              <a:rPr lang="ru-RU" sz="3600" b="1" dirty="0" smtClean="0">
                <a:latin typeface="Arial" pitchFamily="34" charset="0"/>
                <a:cs typeface="Arial" pitchFamily="34" charset="0"/>
              </a:rPr>
              <a:t>Поддержка семейного воспитания </a:t>
            </a:r>
          </a:p>
          <a:p>
            <a:pPr marL="590550" indent="-590550">
              <a:buFont typeface="Wingdings" pitchFamily="2" charset="2"/>
              <a:buAutoNum type="arabicPeriod"/>
            </a:pPr>
            <a:r>
              <a:rPr lang="ru-RU" sz="3600" b="1" dirty="0" smtClean="0">
                <a:latin typeface="Arial" pitchFamily="34" charset="0"/>
                <a:cs typeface="Arial" pitchFamily="34" charset="0"/>
              </a:rPr>
              <a:t>Развитие воспитания в системе образования</a:t>
            </a:r>
          </a:p>
          <a:p>
            <a:pPr marL="590550" indent="-590550">
              <a:buFont typeface="Wingdings" pitchFamily="2" charset="2"/>
              <a:buAutoNum type="arabicPeriod"/>
            </a:pPr>
            <a:r>
              <a:rPr lang="ru-RU" sz="3600" b="1" dirty="0" smtClean="0">
                <a:latin typeface="Arial" pitchFamily="34" charset="0"/>
                <a:cs typeface="Arial" pitchFamily="34" charset="0"/>
              </a:rPr>
              <a:t>Расширение воспитательных возможностей информационных ресурсов</a:t>
            </a:r>
          </a:p>
          <a:p>
            <a:pPr marL="590550" indent="-590550">
              <a:buFont typeface="Wingdings" pitchFamily="2" charset="2"/>
              <a:buAutoNum type="arabicPeriod"/>
            </a:pPr>
            <a:r>
              <a:rPr lang="ru-RU" sz="3600" b="1" dirty="0" smtClean="0">
                <a:latin typeface="Arial" pitchFamily="34" charset="0"/>
                <a:cs typeface="Arial" pitchFamily="34" charset="0"/>
              </a:rPr>
              <a:t>Поддержка общественных объединений в сфере воспитания </a:t>
            </a:r>
            <a:endParaRPr lang="ru-RU" sz="3600" b="1" dirty="0">
              <a:latin typeface="Arial" pitchFamily="34" charset="0"/>
              <a:cs typeface="Arial" pitchFamily="34" charset="0"/>
            </a:endParaRPr>
          </a:p>
        </p:txBody>
      </p:sp>
    </p:spTree>
    <p:extLst>
      <p:ext uri="{BB962C8B-B14F-4D97-AF65-F5344CB8AC3E}">
        <p14:creationId xmlns:p14="http://schemas.microsoft.com/office/powerpoint/2010/main" val="108822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95536" y="404664"/>
            <a:ext cx="8352928" cy="6001643"/>
          </a:xfrm>
          <a:prstGeom prst="rect">
            <a:avLst/>
          </a:prstGeom>
        </p:spPr>
        <p:txBody>
          <a:bodyPr wrap="square">
            <a:spAutoFit/>
          </a:bodyPr>
          <a:lstStyle/>
          <a:p>
            <a:pPr marL="590550" indent="-590550">
              <a:buFont typeface="Wingdings" pitchFamily="2" charset="2"/>
              <a:buAutoNum type="arabicPeriod"/>
            </a:pPr>
            <a:r>
              <a:rPr lang="ru-RU" sz="3200" b="1" dirty="0" smtClean="0">
                <a:latin typeface="Arial" pitchFamily="34" charset="0"/>
                <a:cs typeface="Arial" pitchFamily="34" charset="0"/>
              </a:rPr>
              <a:t>Гражданское воспитание</a:t>
            </a:r>
          </a:p>
          <a:p>
            <a:pPr marL="590550" indent="-590550">
              <a:buFont typeface="Wingdings" pitchFamily="2" charset="2"/>
              <a:buAutoNum type="arabicPeriod"/>
            </a:pPr>
            <a:r>
              <a:rPr lang="ru-RU" sz="3200" b="1" dirty="0" smtClean="0">
                <a:latin typeface="Arial" pitchFamily="34" charset="0"/>
                <a:cs typeface="Arial" pitchFamily="34" charset="0"/>
              </a:rPr>
              <a:t>Патриотическое  воспитание</a:t>
            </a:r>
          </a:p>
          <a:p>
            <a:pPr marL="590550" indent="-590550" algn="just">
              <a:buFont typeface="Wingdings" pitchFamily="2" charset="2"/>
              <a:buAutoNum type="arabicPeriod"/>
            </a:pPr>
            <a:r>
              <a:rPr lang="ru-RU" sz="3200" b="1" dirty="0" smtClean="0">
                <a:latin typeface="Arial" pitchFamily="34" charset="0"/>
                <a:cs typeface="Arial" pitchFamily="34" charset="0"/>
              </a:rPr>
              <a:t>Духовно-нравственное развитие</a:t>
            </a:r>
          </a:p>
          <a:p>
            <a:pPr marL="590550" indent="-590550">
              <a:buFont typeface="Wingdings" pitchFamily="2" charset="2"/>
              <a:buAutoNum type="arabicPeriod"/>
            </a:pPr>
            <a:r>
              <a:rPr lang="ru-RU" sz="3200" b="1" dirty="0" smtClean="0">
                <a:latin typeface="Arial" pitchFamily="34" charset="0"/>
                <a:cs typeface="Arial" pitchFamily="34" charset="0"/>
              </a:rPr>
              <a:t>Приобщение детей к культурному наследию</a:t>
            </a:r>
          </a:p>
          <a:p>
            <a:pPr marL="590550" indent="-590550">
              <a:buFont typeface="Wingdings" pitchFamily="2" charset="2"/>
              <a:buAutoNum type="arabicPeriod"/>
            </a:pPr>
            <a:r>
              <a:rPr lang="ru-RU" sz="3200" b="1" dirty="0">
                <a:latin typeface="Arial" pitchFamily="34" charset="0"/>
                <a:cs typeface="Arial" pitchFamily="34" charset="0"/>
              </a:rPr>
              <a:t>Популяризация научных знаний среди детей </a:t>
            </a:r>
            <a:endParaRPr lang="ru-RU" sz="3200" b="1" dirty="0" smtClean="0">
              <a:latin typeface="Arial" pitchFamily="34" charset="0"/>
              <a:cs typeface="Arial" pitchFamily="34" charset="0"/>
            </a:endParaRPr>
          </a:p>
          <a:p>
            <a:pPr marL="590550" indent="-590550">
              <a:buFont typeface="Wingdings" pitchFamily="2" charset="2"/>
              <a:buAutoNum type="arabicPeriod"/>
            </a:pPr>
            <a:r>
              <a:rPr lang="ru-RU" sz="3200" b="1" dirty="0" smtClean="0">
                <a:latin typeface="Arial" pitchFamily="34" charset="0"/>
                <a:cs typeface="Arial" pitchFamily="34" charset="0"/>
              </a:rPr>
              <a:t>Физическое развитие и культура здоровья </a:t>
            </a:r>
          </a:p>
          <a:p>
            <a:pPr marL="590550" indent="-590550">
              <a:buFont typeface="Wingdings" pitchFamily="2" charset="2"/>
              <a:buAutoNum type="arabicPeriod"/>
            </a:pPr>
            <a:r>
              <a:rPr lang="ru-RU" sz="3200" b="1" dirty="0" smtClean="0">
                <a:latin typeface="Arial" pitchFamily="34" charset="0"/>
                <a:cs typeface="Arial" pitchFamily="34" charset="0"/>
              </a:rPr>
              <a:t>Трудовое воспитание и профессиональное самоопределение </a:t>
            </a:r>
            <a:endParaRPr lang="ru-RU" sz="3200" b="1" dirty="0">
              <a:latin typeface="Arial" pitchFamily="34" charset="0"/>
              <a:cs typeface="Arial" pitchFamily="34" charset="0"/>
            </a:endParaRPr>
          </a:p>
        </p:txBody>
      </p:sp>
    </p:spTree>
    <p:extLst>
      <p:ext uri="{BB962C8B-B14F-4D97-AF65-F5344CB8AC3E}">
        <p14:creationId xmlns:p14="http://schemas.microsoft.com/office/powerpoint/2010/main" val="2638453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522643"/>
            <a:ext cx="7056784" cy="707886"/>
          </a:xfrm>
          <a:prstGeom prst="rect">
            <a:avLst/>
          </a:prstGeom>
        </p:spPr>
        <p:txBody>
          <a:bodyPr wrap="square">
            <a:spAutoFit/>
          </a:bodyPr>
          <a:lstStyle/>
          <a:p>
            <a:pPr lvl="0" algn="ctr"/>
            <a:r>
              <a:rPr lang="ru-RU" sz="4000" b="1" dirty="0" smtClean="0">
                <a:solidFill>
                  <a:srgbClr val="C00000"/>
                </a:solidFill>
                <a:latin typeface="Arial" pitchFamily="34" charset="0"/>
                <a:cs typeface="Arial" pitchFamily="34" charset="0"/>
              </a:rPr>
              <a:t>Событийная технология</a:t>
            </a:r>
            <a:endParaRPr lang="ru-RU" sz="4000" b="1" dirty="0">
              <a:solidFill>
                <a:srgbClr val="C00000"/>
              </a:solidFill>
              <a:latin typeface="Arial" pitchFamily="34" charset="0"/>
              <a:cs typeface="Arial" pitchFamily="34" charset="0"/>
            </a:endParaRPr>
          </a:p>
        </p:txBody>
      </p:sp>
      <p:sp>
        <p:nvSpPr>
          <p:cNvPr id="3" name="Прямоугольник 2"/>
          <p:cNvSpPr/>
          <p:nvPr/>
        </p:nvSpPr>
        <p:spPr>
          <a:xfrm>
            <a:off x="523523" y="1762882"/>
            <a:ext cx="8240970" cy="3539430"/>
          </a:xfrm>
          <a:prstGeom prst="rect">
            <a:avLst/>
          </a:prstGeom>
        </p:spPr>
        <p:txBody>
          <a:bodyPr wrap="square">
            <a:spAutoFit/>
          </a:bodyPr>
          <a:lstStyle/>
          <a:p>
            <a:pPr algn="ctr"/>
            <a:r>
              <a:rPr lang="ru-RU" sz="3200" b="1" dirty="0">
                <a:latin typeface="Arial" pitchFamily="34" charset="0"/>
                <a:cs typeface="Arial" pitchFamily="34" charset="0"/>
              </a:rPr>
              <a:t>Суть событийной технологии состоит в обогащении личного опыта </a:t>
            </a:r>
            <a:r>
              <a:rPr lang="ru-RU" sz="3200" b="1" dirty="0" smtClean="0">
                <a:latin typeface="Arial" pitchFamily="34" charset="0"/>
                <a:cs typeface="Arial" pitchFamily="34" charset="0"/>
              </a:rPr>
              <a:t>и </a:t>
            </a:r>
            <a:r>
              <a:rPr lang="ru-RU" sz="3200" b="1" dirty="0">
                <a:latin typeface="Arial" pitchFamily="34" charset="0"/>
                <a:cs typeface="Arial" pitchFamily="34" charset="0"/>
              </a:rPr>
              <a:t>ценностных отношений обучающихся. Для того чтобы процесс воспитания стал событийным, его содержание должно быть представлено в виде воспитательных </a:t>
            </a:r>
            <a:r>
              <a:rPr lang="ru-RU" sz="3200" b="1" dirty="0" smtClean="0">
                <a:latin typeface="Arial" pitchFamily="34" charset="0"/>
                <a:cs typeface="Arial" pitchFamily="34" charset="0"/>
              </a:rPr>
              <a:t>событий</a:t>
            </a:r>
            <a:endParaRPr lang="ru-RU" sz="3200" b="1" dirty="0">
              <a:latin typeface="Arial" pitchFamily="34" charset="0"/>
              <a:cs typeface="Arial" pitchFamily="34" charset="0"/>
            </a:endParaRPr>
          </a:p>
        </p:txBody>
      </p:sp>
      <p:cxnSp>
        <p:nvCxnSpPr>
          <p:cNvPr id="5" name="Прямая соединительная линия 4"/>
          <p:cNvCxnSpPr/>
          <p:nvPr/>
        </p:nvCxnSpPr>
        <p:spPr>
          <a:xfrm>
            <a:off x="523523" y="1484784"/>
            <a:ext cx="8152933" cy="0"/>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04192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764704"/>
            <a:ext cx="8928992" cy="3477875"/>
          </a:xfrm>
          <a:prstGeom prst="rect">
            <a:avLst/>
          </a:prstGeom>
        </p:spPr>
        <p:txBody>
          <a:bodyPr wrap="square">
            <a:spAutoFit/>
          </a:bodyPr>
          <a:lstStyle/>
          <a:p>
            <a:pPr algn="ctr"/>
            <a:r>
              <a:rPr lang="ru-RU" sz="4400" b="1" dirty="0">
                <a:solidFill>
                  <a:srgbClr val="C00000"/>
                </a:solidFill>
                <a:latin typeface="Arial" pitchFamily="34" charset="0"/>
                <a:cs typeface="Arial" pitchFamily="34" charset="0"/>
              </a:rPr>
              <a:t>«воспитание событиями» </a:t>
            </a:r>
            <a:endParaRPr lang="ru-RU" sz="4400" b="1" dirty="0" smtClean="0">
              <a:solidFill>
                <a:srgbClr val="C00000"/>
              </a:solidFill>
              <a:latin typeface="Arial" pitchFamily="34" charset="0"/>
              <a:cs typeface="Arial" pitchFamily="34" charset="0"/>
            </a:endParaRPr>
          </a:p>
          <a:p>
            <a:pPr algn="ctr"/>
            <a:endParaRPr lang="ru-RU" sz="4400" b="1" dirty="0">
              <a:solidFill>
                <a:srgbClr val="FF0000"/>
              </a:solidFill>
              <a:latin typeface="Arial" pitchFamily="34" charset="0"/>
              <a:cs typeface="Arial" pitchFamily="34" charset="0"/>
            </a:endParaRPr>
          </a:p>
          <a:p>
            <a:pPr algn="ctr"/>
            <a:endParaRPr lang="ru-RU" sz="4400" b="1" dirty="0" smtClean="0">
              <a:solidFill>
                <a:srgbClr val="FF0000"/>
              </a:solidFill>
              <a:latin typeface="Arial" pitchFamily="34" charset="0"/>
              <a:cs typeface="Arial" pitchFamily="34" charset="0"/>
            </a:endParaRPr>
          </a:p>
          <a:p>
            <a:pPr algn="ctr"/>
            <a:endParaRPr lang="ru-RU" sz="4400" b="1" dirty="0" smtClean="0">
              <a:solidFill>
                <a:srgbClr val="FF0000"/>
              </a:solidFill>
              <a:latin typeface="Arial" pitchFamily="34" charset="0"/>
              <a:cs typeface="Arial" pitchFamily="34" charset="0"/>
            </a:endParaRPr>
          </a:p>
          <a:p>
            <a:pPr algn="ctr"/>
            <a:r>
              <a:rPr lang="ru-RU" sz="4400" b="1" dirty="0" smtClean="0">
                <a:solidFill>
                  <a:srgbClr val="FF0000"/>
                </a:solidFill>
                <a:latin typeface="Arial" pitchFamily="34" charset="0"/>
                <a:cs typeface="Arial" pitchFamily="34" charset="0"/>
              </a:rPr>
              <a:t> </a:t>
            </a:r>
            <a:r>
              <a:rPr lang="ru-RU" sz="4400" b="1" dirty="0">
                <a:solidFill>
                  <a:srgbClr val="C00000"/>
                </a:solidFill>
                <a:latin typeface="Arial" pitchFamily="34" charset="0"/>
                <a:cs typeface="Arial" pitchFamily="34" charset="0"/>
              </a:rPr>
              <a:t>«воспитание </a:t>
            </a:r>
            <a:r>
              <a:rPr lang="ru-RU" sz="4400" b="1" dirty="0" smtClean="0">
                <a:solidFill>
                  <a:srgbClr val="C00000"/>
                </a:solidFill>
                <a:latin typeface="Arial" pitchFamily="34" charset="0"/>
                <a:cs typeface="Arial" pitchFamily="34" charset="0"/>
              </a:rPr>
              <a:t>мероприятиями</a:t>
            </a:r>
            <a:r>
              <a:rPr lang="ru-RU" sz="4400" b="1" dirty="0">
                <a:solidFill>
                  <a:srgbClr val="C00000"/>
                </a:solidFill>
                <a:latin typeface="Arial" pitchFamily="34" charset="0"/>
                <a:cs typeface="Arial" pitchFamily="34" charset="0"/>
              </a:rPr>
              <a:t>»</a:t>
            </a:r>
          </a:p>
        </p:txBody>
      </p:sp>
    </p:spTree>
    <p:extLst>
      <p:ext uri="{BB962C8B-B14F-4D97-AF65-F5344CB8AC3E}">
        <p14:creationId xmlns:p14="http://schemas.microsoft.com/office/powerpoint/2010/main" val="1061532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571</Words>
  <Application>Microsoft Office PowerPoint</Application>
  <PresentationFormat>Экран (4:3)</PresentationFormat>
  <Paragraphs>109</Paragraphs>
  <Slides>19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cab-org</dc:creator>
  <cp:lastModifiedBy>cab-org</cp:lastModifiedBy>
  <cp:revision>13</cp:revision>
  <cp:lastPrinted>2018-12-03T07:22:55Z</cp:lastPrinted>
  <dcterms:created xsi:type="dcterms:W3CDTF">2018-12-03T04:24:50Z</dcterms:created>
  <dcterms:modified xsi:type="dcterms:W3CDTF">2018-12-03T08:49:48Z</dcterms:modified>
</cp:coreProperties>
</file>