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7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B12BB-1268-4BCC-9514-485E1E25CDFD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6833B-82FC-454F-93F2-D918A78C1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392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6300" y="774700"/>
            <a:ext cx="9855199" cy="5397500"/>
          </a:xfrm>
        </p:spPr>
        <p:txBody>
          <a:bodyPr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Индивидуальный образовательный маршрут </a:t>
            </a:r>
            <a:r>
              <a:rPr lang="ru-RU" sz="8000" dirty="0" smtClean="0">
                <a:solidFill>
                  <a:srgbClr val="FF0000"/>
                </a:solidFill>
              </a:rPr>
              <a:t>педагога и ЦОС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1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5500" y="321734"/>
            <a:ext cx="10058400" cy="922866"/>
          </a:xfrm>
        </p:spPr>
        <p:txBody>
          <a:bodyPr/>
          <a:lstStyle/>
          <a:p>
            <a:pPr algn="ctr"/>
            <a:r>
              <a:rPr lang="ru-RU" b="1" dirty="0"/>
              <a:t>Матрица </a:t>
            </a:r>
            <a:r>
              <a:rPr lang="ru-RU" b="1" dirty="0" smtClean="0"/>
              <a:t>ИОМ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627262"/>
              </p:ext>
            </p:extLst>
          </p:nvPr>
        </p:nvGraphicFramePr>
        <p:xfrm>
          <a:off x="0" y="1384303"/>
          <a:ext cx="11849100" cy="516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39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8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73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98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698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1766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Направления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Действия и мероприятия, проведенные в процессе работы над темой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сроки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 представления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результата своей работы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Результаты проделанной работы. Отметка о выполнении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41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4288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Психолого-педагогические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203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04034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Информационно-компьютерные</a:t>
                      </a:r>
                      <a:r>
                        <a:rPr lang="ru-RU" baseline="0" dirty="0" smtClean="0"/>
                        <a:t> технологии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921">
                <a:tc>
                  <a:txBody>
                    <a:bodyPr/>
                    <a:lstStyle/>
                    <a:p>
                      <a:r>
                        <a:rPr lang="ru-RU" dirty="0" smtClean="0"/>
                        <a:t>здоровьесбережение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71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9400" y="834444"/>
            <a:ext cx="11290300" cy="396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Направления: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</a:t>
            </a:r>
            <a:r>
              <a:rPr lang="ru-RU" sz="2000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Изучить новые образовательные стандарты, уяснить их особенности.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2.Изучение образовательной программы ДОУ, уяснение их особенностей и требований.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Разработать комплексно-тематическое планирование по темам в соответствии требований ФГОС и образовательной программы ДОУ.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Знакомиться с новыми педагогическими технологиями через предметные издания и Интернет.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Плановое повышение квалификации на курсах для воспитателей.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6.Плановая аттестация на подтверждение (повышение) квалификационной категории.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Профессиональные публикации, брошюры.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89535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Участие в  конкурсах профессионального мастерства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3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500" y="1715988"/>
            <a:ext cx="10502900" cy="2189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1.Изучение и систематизация материалов методической, педагогической и психологической  литературы.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Повышение педагогической квалификации, переосмысление содержания своей работы в свете инновационных технологий обучения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800" y="850872"/>
            <a:ext cx="10083800" cy="431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Методическое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1.Совершенствовать знания содержания системно-</a:t>
            </a:r>
            <a:r>
              <a:rPr lang="ru-RU" sz="2000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Знакомиться с новыми формами, методами и </a:t>
            </a:r>
            <a:r>
              <a:rPr lang="ru-RU" sz="2000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приѐмами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воспитания и обучения.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Повышение своего уровня педагогического мастерства на МО.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Изучать опыт работы лучших педагогов ДОУ, города, региона через Интернет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Знакомиться с содержанием работы с детьми с ОВЗ и </a:t>
            </a:r>
            <a:r>
              <a:rPr lang="ru-RU" sz="2000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одарѐнными</a:t>
            </a: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детьми.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6.Посещать НОД проводимые коллегами  и участвовать в обмене опытом.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Периодически проводить самоанализ профессиональной деятельности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Внедрять в педагогический  процесс новые формы индивидуализации.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Посещение семинаров. Выступление перед коллегами на МО, педсоветах, конференциях.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Обобщение и распространение собственного педагогического опыта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7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200" y="330324"/>
            <a:ext cx="11366500" cy="514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Информационно-компьютерные технологии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Изучать информационно компьютерные технологии  и  внедрять их в учебный  процесс.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Совершенствовать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навыки работы  на  компьютере.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Создать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персональный сайт и ежемесячно его пополнять.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Создать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электронную почту для контакта с единомышленниками.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Освоение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новых компьютерных программ и ТСО (мультимедийный проектор).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Составление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мультимедийных презентаций о работе в качестве учителя, классного руководителя,  руководителя МО.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Сбор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анализ в Интернете информации по начальному обучению, педагогике и психологии.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Разработать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комплект сценариев уроков с применением информационных технологий и формировать копилку методических материалов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Разработать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тестового материала в электронном виде.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Разработать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комплект тематических занятий, родительских собраний, внеклассных предметных мероприятий в электронном варианте и использовать их в процессе воспитательной работы с классным коллективом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11. Участие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конкурсах в Интернете.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12. Помещение </a:t>
            </a:r>
            <a:r>
              <a:rPr lang="ru-RU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своих разработок на сайтах в Интернете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21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700" y="2930411"/>
            <a:ext cx="10706100" cy="133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Охрана здоровья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Внедрять </a:t>
            </a:r>
            <a:r>
              <a:rPr lang="ru-RU" sz="2400" dirty="0" err="1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технологии.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0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2800" y="1066190"/>
            <a:ext cx="10845800" cy="346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9705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повышение уровня педагогической компетенции 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9705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разработанные и изданные методические пособия, статьи, программы, сценарии и др.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9705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разработка дидактических материалов, тестов, наглядностей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9705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разработка и проведение НОД с включением  инновационных технологий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179705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проведение семинаров, конференций, мастер-классов.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4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000" y="1428664"/>
            <a:ext cx="10210800" cy="388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представления результатов  педагогической деятельности учителя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Портфолио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Творческий отчет 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Творческая мастерская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проект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 о результатах (ходе) инновационной деятельности</a:t>
            </a:r>
            <a:endParaRPr lang="ru-RU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4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Презентация  опыта работы по выявленной проблеме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0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" y="1152993"/>
            <a:ext cx="11557000" cy="5511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при работе с данным документом следует соблюдать следующие правила: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откладывайте на конец учебного года процедуру заполнения документа — пользуйтесь принципом «делай по горячим следам!»;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стремитесь «равномерно» заполнить все пункты документа: выявите, прежде всего, то направление педагогической деятельности, в котором Вы преуспеваете в большей степени;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Times New Roman" panose="02020603050405020304" pitchFamily="18" charset="0"/>
              <a:buChar char="•"/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стремитесь быть достоверным при оценке своего труда, не забывайте, что именно это поможет Вам правильно поставить цели и определить направления профессиональной деятельности.  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200" y="576745"/>
            <a:ext cx="11201400" cy="7002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98000"/>
              </a:lnSpc>
              <a:spcAft>
                <a:spcPts val="60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Одной из технологий профессионального развития педагога служит </a:t>
            </a:r>
            <a:r>
              <a:rPr lang="ru-RU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индивидуальный образовательный маршрут. </a:t>
            </a: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98000"/>
              </a:lnSpc>
              <a:spcAft>
                <a:spcPts val="60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Индивидуальный образовательный маршрут 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– это</a:t>
            </a:r>
            <a:r>
              <a:rPr lang="ru-RU" sz="28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личный, отличающийся характерными признаками  путь следования, который  представляет собой целенаправленно проектируемую дифференцированную образовательную программу, обеспечивающую педагогу разработку и реализацию личной программы   профессионального развития при осуществлении методического сопровождения. </a:t>
            </a: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98000"/>
              </a:lnSpc>
              <a:spcAft>
                <a:spcPts val="60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Основанием для повышения мастерства педагогов </a:t>
            </a:r>
            <a:r>
              <a:rPr lang="ru-RU" sz="28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в форме построения индивидуального образовательного маршрута являются: </a:t>
            </a: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103000"/>
              </a:lnSpc>
              <a:spcAft>
                <a:spcPts val="44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изменения, происходящие в образовании; </a:t>
            </a: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 marL="342900" lvl="0" indent="-342900" fontAlgn="base">
              <a:lnSpc>
                <a:spcPct val="103000"/>
              </a:lnSpc>
              <a:spcAft>
                <a:spcPts val="445"/>
              </a:spcAft>
              <a:buClr>
                <a:srgbClr val="3891A7"/>
              </a:buClr>
              <a:buSzPts val="1900"/>
              <a:buFont typeface="Wingdings" panose="05000000000000000000" pitchFamily="2" charset="2"/>
              <a:buChar char=""/>
            </a:pPr>
            <a:r>
              <a:rPr lang="ru-RU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запросы и потребности участников образовательного процесса.</a:t>
            </a:r>
            <a:endParaRPr lang="ru-RU" sz="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Wingdings 2" panose="05020102010507070707" pitchFamily="18" charset="2"/>
              <a:ea typeface="Wingdings 2" panose="05020102010507070707" pitchFamily="18" charset="2"/>
              <a:cs typeface="Wingdings 2" panose="05020102010507070707" pitchFamily="18" charset="2"/>
            </a:endParaRPr>
          </a:p>
          <a:p>
            <a:pPr>
              <a:lnSpc>
                <a:spcPct val="103000"/>
              </a:lnSpc>
              <a:spcAft>
                <a:spcPts val="445"/>
              </a:spcAft>
            </a:pPr>
            <a:r>
              <a:rPr lang="ru-RU" dirty="0">
                <a:solidFill>
                  <a:srgbClr val="FF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 </a:t>
            </a:r>
            <a:endParaRPr lang="ru-RU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3000"/>
              </a:lnSpc>
              <a:spcAft>
                <a:spcPts val="445"/>
              </a:spcAft>
            </a:pPr>
            <a:r>
              <a:rPr lang="ru-RU" dirty="0">
                <a:solidFill>
                  <a:srgbClr val="FF0000"/>
                </a:solidFill>
                <a:latin typeface="Corbel" panose="020B0503020204020204" pitchFamily="34" charset="0"/>
                <a:ea typeface="Corbel" panose="020B0503020204020204" pitchFamily="34" charset="0"/>
                <a:cs typeface="Corbel" panose="020B0503020204020204" pitchFamily="34" charset="0"/>
              </a:rPr>
              <a:t> </a:t>
            </a:r>
            <a:endParaRPr lang="ru-RU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74865" cy="1625600"/>
          </a:xfrm>
        </p:spPr>
        <p:txBody>
          <a:bodyPr/>
          <a:lstStyle/>
          <a:p>
            <a:r>
              <a:rPr lang="ru-RU" dirty="0" smtClean="0"/>
              <a:t>Индивидуальный образовательный маршрут педагога подразумевает: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2235200"/>
            <a:ext cx="10104966" cy="35179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/>
              <a:t>д</a:t>
            </a:r>
            <a:r>
              <a:rPr lang="ru-RU" sz="2400" dirty="0" smtClean="0"/>
              <a:t>иагностику профессионального мастерства, самоопределение педагога;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Составление на основе полученных результатов индивидуального образовательного маршрута;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Реализацию маршрута;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/>
              <a:t>Рефлексивный анализ эффективности индивидуального образовательного маршрута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5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22300" y="1266711"/>
            <a:ext cx="108077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 индивидуального маршрута</a:t>
            </a: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6000" b="1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профессионального развития   педагога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10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400" y="516362"/>
            <a:ext cx="10477500" cy="5334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Название  ОУ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ИОМП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Ф.И.О. педагога:  </a:t>
            </a:r>
            <a:endParaRPr lang="ru-RU" sz="6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60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Город, год  создания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7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0700" y="590464"/>
            <a:ext cx="108331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Информационная справка об авторе ИОМ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Ф.И.О.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Занимаемая должность: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Образование: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прохождения аттестации: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Квалификационная категория: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Дата прохождения курсов повышения квалификации: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стаж:                                  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6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18490"/>
            <a:ext cx="1094740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(анализ ситуации, выделение проблемы)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Индивидуальная тема по самообразованию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               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 самообразования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Предполагаемый  результат (для педагога, для воспитанников)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Сроки работы над проблемой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8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 отчета о проделанной работе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300" y="240690"/>
            <a:ext cx="10820400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85750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выборе темы необходимо учитывать ее актуальность и важность, выделить ее научно-теоретическое и практическое значение, степень освещенности данного вопроса в литературе.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      Сроки реализации маршрута могут варьироваться от одного года до пяти лет в зависимости от выявленных затруднений, конкретной ситуации в образовательном учреждении и локальных задач (например, подготовки к аттестации или реализации конкретных образовательных линий).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5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3100" y="1157188"/>
            <a:ext cx="10426700" cy="3454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самообразования педагога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Индивидуальная форма, инициатором которой является сам педагог.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Групповая форма в виде деятельности методического объединения, семинаров, практикумов, курсов повышения квалификации.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591</Words>
  <Application>Microsoft Office PowerPoint</Application>
  <PresentationFormat>Широкоэкранный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Corbel</vt:lpstr>
      <vt:lpstr>Symbol</vt:lpstr>
      <vt:lpstr>Times New Roman</vt:lpstr>
      <vt:lpstr>Trebuchet MS</vt:lpstr>
      <vt:lpstr>Wingdings</vt:lpstr>
      <vt:lpstr>Wingdings 2</vt:lpstr>
      <vt:lpstr>Wingdings 3</vt:lpstr>
      <vt:lpstr>Грань</vt:lpstr>
      <vt:lpstr>Индивидуальный образовательный маршрут педагога и ЦОС</vt:lpstr>
      <vt:lpstr>Презентация PowerPoint</vt:lpstr>
      <vt:lpstr>Индивидуальный образовательный маршрут педагога подразумевает: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Матрица ИОМ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образовательный маршрут педагога</dc:title>
  <dc:creator>Леха</dc:creator>
  <cp:lastModifiedBy>Хлыстунова</cp:lastModifiedBy>
  <cp:revision>11</cp:revision>
  <cp:lastPrinted>2021-11-16T05:41:18Z</cp:lastPrinted>
  <dcterms:created xsi:type="dcterms:W3CDTF">2018-12-02T11:00:20Z</dcterms:created>
  <dcterms:modified xsi:type="dcterms:W3CDTF">2021-11-16T05:45:51Z</dcterms:modified>
</cp:coreProperties>
</file>