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67" r:id="rId4"/>
    <p:sldId id="270" r:id="rId5"/>
    <p:sldId id="268" r:id="rId6"/>
    <p:sldId id="261" r:id="rId7"/>
    <p:sldId id="264" r:id="rId8"/>
    <p:sldId id="257" r:id="rId9"/>
    <p:sldId id="271" r:id="rId10"/>
    <p:sldId id="272" r:id="rId11"/>
    <p:sldId id="280" r:id="rId12"/>
    <p:sldId id="281" r:id="rId13"/>
    <p:sldId id="284" r:id="rId14"/>
    <p:sldId id="283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3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5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23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790" y="2869169"/>
            <a:ext cx="8090326" cy="3394931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sz="4400" dirty="0" smtClean="0">
                <a:latin typeface="Arial"/>
                <a:ea typeface="Times New Roman"/>
              </a:rPr>
              <a:t>«Особенности организации воспитательной деятельности в условиях реализации обновлённых ФГОС</a:t>
            </a:r>
            <a:r>
              <a:rPr lang="ru-RU" sz="4400" b="0" dirty="0" smtClean="0">
                <a:latin typeface="Arial"/>
                <a:ea typeface="Times New Roman"/>
              </a:rPr>
              <a:t>»</a:t>
            </a:r>
            <a:r>
              <a:rPr lang="ru-RU" sz="8000" dirty="0" smtClean="0">
                <a:latin typeface="Times New Roman"/>
                <a:ea typeface="Times New Roman"/>
              </a:rPr>
              <a:t/>
            </a:r>
            <a:br>
              <a:rPr lang="ru-RU" sz="8000" dirty="0" smtClean="0">
                <a:latin typeface="Times New Roman"/>
                <a:ea typeface="Times New Roman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3460830" y="5592086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97308" y="298544"/>
            <a:ext cx="1006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Семинар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заместителей директоров по воспитательной работе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педагогов-организаторов.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9047" y="6312274"/>
            <a:ext cx="252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Calibri"/>
              </a:rPr>
              <a:t>21 октября 2022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/>
                <a:ea typeface="Calibri"/>
              </a:rPr>
              <a:t>года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4BAF63-ED07-42B9-8EC9-F2B2755621DB}"/>
              </a:ext>
            </a:extLst>
          </p:cNvPr>
          <p:cNvSpPr/>
          <p:nvPr/>
        </p:nvSpPr>
        <p:spPr>
          <a:xfrm>
            <a:off x="1283368" y="301624"/>
            <a:ext cx="10668000" cy="987457"/>
          </a:xfrm>
          <a:prstGeom prst="rect">
            <a:avLst/>
          </a:prstGeom>
          <a:solidFill>
            <a:schemeClr val="accent3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847CC863-09DE-41BD-84E0-7B11B3C168E3}"/>
              </a:ext>
            </a:extLst>
          </p:cNvPr>
          <p:cNvSpPr txBox="1">
            <a:spLocks/>
          </p:cNvSpPr>
          <p:nvPr/>
        </p:nvSpPr>
        <p:spPr>
          <a:xfrm>
            <a:off x="1524445" y="360627"/>
            <a:ext cx="10125007" cy="869450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Модули программы воспитания 2022 г.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94103" y="2987265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Классное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руководство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286" y="2987265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Урочная деятельность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49868" y="1524275"/>
            <a:ext cx="2799427" cy="1135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Внеурочная деятельность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3915" y="1741970"/>
            <a:ext cx="3662896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Профориентация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9209" y="1543476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Работа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 родителями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24920" y="2859783"/>
            <a:ext cx="3337657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Самоуправление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37894" y="4148213"/>
            <a:ext cx="3382205" cy="11069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Основные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школьные дела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72970" y="4109170"/>
            <a:ext cx="4808365" cy="1222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Предметно-пространственная среда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950" y="5573961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Внешкольные мероприятия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2829" y="5631344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ru-RU" altLang="ru-RU" sz="3200" b="1" dirty="0">
                <a:solidFill>
                  <a:srgbClr val="C00000"/>
                </a:solidFill>
              </a:rPr>
              <a:t>Профилактика,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безопасность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83741" y="5591423"/>
            <a:ext cx="3065711" cy="962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ru-RU" altLang="ru-RU" sz="3200" b="1" dirty="0">
                <a:solidFill>
                  <a:srgbClr val="C00000"/>
                </a:solidFill>
              </a:rPr>
              <a:t>Социальное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партнерство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09D7DA-21F0-44C2-BB66-3EB7A206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6" y="161895"/>
            <a:ext cx="10892118" cy="12081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Вызов первый: еженедельная церемония поднятия (спуска) государственного флага РФ</a:t>
            </a:r>
            <a:endParaRPr lang="ru-RU" b="1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1162138" y="1370076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новости образования в россии сегодн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403" y="1530497"/>
            <a:ext cx="7607817" cy="50515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A2F518-1AAC-4C21-A5DD-C07E359F5FB2}"/>
              </a:ext>
            </a:extLst>
          </p:cNvPr>
          <p:cNvSpPr/>
          <p:nvPr/>
        </p:nvSpPr>
        <p:spPr>
          <a:xfrm>
            <a:off x="10331116" y="6160168"/>
            <a:ext cx="1860884" cy="6978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A2F518-1AAC-4C21-A5DD-C07E359F5FB2}"/>
              </a:ext>
            </a:extLst>
          </p:cNvPr>
          <p:cNvSpPr/>
          <p:nvPr/>
        </p:nvSpPr>
        <p:spPr>
          <a:xfrm>
            <a:off x="11004884" y="5462336"/>
            <a:ext cx="1187116" cy="6978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EA2F518-1AAC-4C21-A5DD-C07E359F5FB2}"/>
              </a:ext>
            </a:extLst>
          </p:cNvPr>
          <p:cNvSpPr/>
          <p:nvPr/>
        </p:nvSpPr>
        <p:spPr>
          <a:xfrm>
            <a:off x="11614484" y="4764504"/>
            <a:ext cx="577516" cy="6978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 rot="16200000">
            <a:off x="-1011166" y="3517322"/>
            <a:ext cx="4019875" cy="10779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Каждый понедельник 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09D7DA-21F0-44C2-BB66-3EB7A206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6" y="161895"/>
            <a:ext cx="10892118" cy="1208181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Вызов второй: курс «Разговоры о важном» </a:t>
            </a:r>
            <a:endParaRPr lang="ru-RU" b="1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1162138" y="1370076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-477253" y="5819273"/>
            <a:ext cx="1515979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352929" y="6087979"/>
            <a:ext cx="978567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1122952" y="6303109"/>
            <a:ext cx="561471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 rot="5400000">
            <a:off x="8778309" y="3415575"/>
            <a:ext cx="4690663" cy="10779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Каждый понедельник </a:t>
            </a:r>
          </a:p>
          <a:p>
            <a:pPr algn="ctr"/>
            <a:r>
              <a:rPr lang="ru-RU" sz="3200" dirty="0" smtClean="0"/>
              <a:t>1 уроком</a:t>
            </a:r>
            <a:endParaRPr lang="ru-RU" sz="3200" dirty="0"/>
          </a:p>
        </p:txBody>
      </p:sp>
      <p:pic>
        <p:nvPicPr>
          <p:cNvPr id="7" name="Picture 2" descr="https://koriphey.ru/site/assets/files/8395/pogovorim-o-vazhnom-koriphey-gymnasy.952x520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186" y="1460173"/>
            <a:ext cx="9015773" cy="492458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1162138" y="1370076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-477253" y="5819273"/>
            <a:ext cx="1515979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352929" y="6087979"/>
            <a:ext cx="978567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1122952" y="6303109"/>
            <a:ext cx="561471" cy="5614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5271" y="1707187"/>
            <a:ext cx="943161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 fontAlgn="base"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50215" algn="just" fontAlgn="base">
              <a:lnSpc>
                <a:spcPct val="12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ОТ НАС ЗАВИСИТ, КАКОЙ БУДЕТ НАША СТРАНА, И СЕГОДНЯШНИМ ШКОЛЬНИКАМ ПРЕДСТОИТ СТРОИТЬ … И ОТВЕЧАТЬ ЗА БУДУЩЕЕ РОССИИ».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ПОГОВОРИМ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НИМИ ОБ ЭТОМ…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>
            <a:off x="10042071" y="6123214"/>
            <a:ext cx="2149929" cy="7413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11072705" y="5076254"/>
            <a:ext cx="1394951" cy="8436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3891" y="266195"/>
            <a:ext cx="866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r" fontAlgn="base"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Важный тезис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«Разговоров о важном»</a:t>
            </a:r>
          </a:p>
        </p:txBody>
      </p:sp>
    </p:spTree>
    <p:extLst>
      <p:ext uri="{BB962C8B-B14F-4D97-AF65-F5344CB8AC3E}">
        <p14:creationId xmlns:p14="http://schemas.microsoft.com/office/powerpoint/2010/main" val="25745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09D7DA-21F0-44C2-BB66-3EB7A206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6" y="161895"/>
            <a:ext cx="10892118" cy="12081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Вызов третий: создание общероссийского </a:t>
            </a:r>
            <a:r>
              <a:rPr lang="ru-RU" b="1" dirty="0"/>
              <a:t>движения детей и </a:t>
            </a:r>
            <a:r>
              <a:rPr lang="ru-RU" b="1" dirty="0" smtClean="0"/>
              <a:t>молодежи (на базе РДШ)</a:t>
            </a:r>
            <a:endParaRPr lang="ru-RU" b="1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1162138" y="1370076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-629653" y="5410199"/>
            <a:ext cx="2077453" cy="8181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>
            <a:off x="10379243" y="6096000"/>
            <a:ext cx="1812758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 rot="16200000">
            <a:off x="11181349" y="32083"/>
            <a:ext cx="1042736" cy="9785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api.bashinform.ru/attachments/6e3ba6a83dcbbaaddf5d1b955e3f8073e2c831f5/store/crop/0/0/1562/873/1562/873/0/bac8c29cefc99415271c519e718eef8b69f16316a27dfd156da83b81fb34/3cb7d4be796ef036f3fa65af7ac259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67" y="1678053"/>
            <a:ext cx="8392687" cy="469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5253670" y="1383587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https://images.ua.prom.st/1052775068_1052775068.jpg?PIMAGE_ID=10527750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91060"/>
            <a:ext cx="2546351" cy="36053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1926" y="1383587"/>
            <a:ext cx="9666514" cy="486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думаешь о завтрашнем дне - сей зерно,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 10 лет вперёд - сажай лес,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на 100 лет - воспитывай детей.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Народная мудрость)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194" y="1732547"/>
            <a:ext cx="7110715" cy="298383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900" dirty="0" smtClean="0"/>
              <a:t>Обновления в организации воспитательного процесса.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Вызовы </a:t>
            </a:r>
            <a:r>
              <a:rPr lang="ru-RU" sz="4900" dirty="0"/>
              <a:t>2022-2023 уч. года</a:t>
            </a:r>
            <a:endParaRPr lang="ru-RU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5968678" y="1481559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r="25834"/>
          <a:stretch>
            <a:fillRect/>
          </a:stretch>
        </p:blipFill>
        <p:spPr>
          <a:xfrm>
            <a:off x="678411" y="735897"/>
            <a:ext cx="3603812" cy="497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79BA5493-EFAC-434A-B4A4-9B178F7F14C4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du.gov.ru/uploads/media/photo/2022/04/20/d814cf596ef75134452a_20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53" y="247282"/>
            <a:ext cx="7764894" cy="479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76865" y="5155854"/>
            <a:ext cx="9316914" cy="1702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 smtClean="0"/>
              <a:t>«Эта миссия – воспитание детей – чрезвычайно важная»</a:t>
            </a: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 smtClean="0"/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13185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8" y="92931"/>
            <a:ext cx="11090328" cy="1325563"/>
          </a:xfrm>
        </p:spPr>
        <p:txBody>
          <a:bodyPr/>
          <a:lstStyle/>
          <a:p>
            <a:r>
              <a:rPr lang="ru-RU" b="1" dirty="0" smtClean="0"/>
              <a:t>Рабочая программа </a:t>
            </a:r>
            <a:r>
              <a:rPr lang="ru-RU" b="1" dirty="0"/>
              <a:t>воспитания 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1049844" y="1337993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937548" y="1666890"/>
            <a:ext cx="6483403" cy="10256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200" dirty="0" smtClean="0"/>
              <a:t>Особенности </a:t>
            </a:r>
            <a:r>
              <a:rPr lang="ru-RU" sz="3200" dirty="0"/>
              <a:t>организуемого в </a:t>
            </a:r>
            <a:r>
              <a:rPr lang="ru-RU" sz="3200" dirty="0" smtClean="0"/>
              <a:t>школе воспитательного </a:t>
            </a:r>
            <a:r>
              <a:rPr lang="ru-RU" sz="3200" dirty="0"/>
              <a:t>процесса.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1E91CD8-9324-421A-9CB7-963048DFB9BF}"/>
              </a:ext>
            </a:extLst>
          </p:cNvPr>
          <p:cNvSpPr/>
          <p:nvPr/>
        </p:nvSpPr>
        <p:spPr>
          <a:xfrm>
            <a:off x="2378620" y="2994978"/>
            <a:ext cx="5796116" cy="907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/>
              <a:t>Цель и </a:t>
            </a:r>
            <a:r>
              <a:rPr lang="ru-RU" sz="3200" dirty="0" smtClean="0"/>
              <a:t>задачи воспитания</a:t>
            </a:r>
            <a:r>
              <a:rPr lang="ru-RU" sz="3200" dirty="0"/>
              <a:t>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4369840" y="4199434"/>
            <a:ext cx="5521749" cy="9921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/>
              <a:t>Виды, формы и содержание </a:t>
            </a:r>
            <a:endParaRPr lang="ru-RU" sz="3200" dirty="0" smtClean="0"/>
          </a:p>
          <a:p>
            <a:pPr lvl="0"/>
            <a:r>
              <a:rPr lang="ru-RU" sz="3200" dirty="0" smtClean="0"/>
              <a:t>деятельности</a:t>
            </a:r>
            <a:r>
              <a:rPr lang="ru-RU" sz="3200" dirty="0"/>
              <a:t>.</a:t>
            </a:r>
          </a:p>
        </p:txBody>
      </p:sp>
      <p:sp>
        <p:nvSpPr>
          <p:cNvPr id="9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5717692" y="5528815"/>
            <a:ext cx="6057533" cy="9921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/>
              <a:t>Основные направления </a:t>
            </a:r>
            <a:r>
              <a:rPr lang="ru-RU" sz="3200" dirty="0" smtClean="0"/>
              <a:t>само-анализа</a:t>
            </a:r>
            <a:r>
              <a:rPr lang="ru-RU" sz="3200" dirty="0"/>
              <a:t> воспитательной работы.</a:t>
            </a:r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 rot="5400000">
            <a:off x="9295928" y="1806214"/>
            <a:ext cx="3629361" cy="9376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</a:rPr>
              <a:t>ВАРИАНТ 2021 Г.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8" y="79682"/>
            <a:ext cx="11090328" cy="1325563"/>
          </a:xfrm>
        </p:spPr>
        <p:txBody>
          <a:bodyPr/>
          <a:lstStyle/>
          <a:p>
            <a:r>
              <a:rPr lang="ru-RU" b="1" dirty="0" smtClean="0"/>
              <a:t>Новая рабочая </a:t>
            </a:r>
            <a:r>
              <a:rPr lang="ru-RU" b="1" dirty="0"/>
              <a:t>программа воспитания 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937548" y="1033193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937548" y="1204109"/>
            <a:ext cx="6847876" cy="1342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200" b="1" dirty="0"/>
              <a:t>РАЗДЕЛ 1. ЦЕЛЕВОЙ</a:t>
            </a:r>
          </a:p>
          <a:p>
            <a:pPr algn="just">
              <a:defRPr/>
            </a:pPr>
            <a:r>
              <a:rPr lang="ru-RU" sz="2200" dirty="0"/>
              <a:t>1.1 Цель и задачи воспитания обучающихся.</a:t>
            </a:r>
          </a:p>
          <a:p>
            <a:pPr algn="just">
              <a:defRPr/>
            </a:pPr>
            <a:r>
              <a:rPr lang="ru-RU" sz="2200" dirty="0"/>
              <a:t>1.2 Направления воспитания.</a:t>
            </a:r>
          </a:p>
          <a:p>
            <a:pPr algn="just">
              <a:defRPr/>
            </a:pPr>
            <a:r>
              <a:rPr lang="ru-RU" sz="2200" dirty="0"/>
              <a:t>1.3 Целевые ориентиры результатов воспитания.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1E91CD8-9324-421A-9CB7-963048DFB9BF}"/>
              </a:ext>
            </a:extLst>
          </p:cNvPr>
          <p:cNvSpPr/>
          <p:nvPr/>
        </p:nvSpPr>
        <p:spPr>
          <a:xfrm>
            <a:off x="2791672" y="2667857"/>
            <a:ext cx="7106307" cy="14218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200" b="1" dirty="0"/>
              <a:t>РАЗДЕЛ 2. СОДЕРЖАТЕЛЬНЫЙ</a:t>
            </a:r>
          </a:p>
          <a:p>
            <a:pPr algn="just">
              <a:defRPr/>
            </a:pPr>
            <a:r>
              <a:rPr lang="ru-RU" sz="2200" dirty="0"/>
              <a:t>2.1 Уклад общеобразовательной организации.</a:t>
            </a:r>
          </a:p>
          <a:p>
            <a:pPr algn="just">
              <a:defRPr/>
            </a:pPr>
            <a:r>
              <a:rPr lang="ru-RU" sz="2200" dirty="0"/>
              <a:t>2.2 Виды, формы и содержание воспитательной деятельности.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4331368" y="4164369"/>
            <a:ext cx="7539790" cy="24857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b="1" dirty="0"/>
              <a:t>РАЗДЕЛ 3. ОРГАНИЗАЦИОННЫЙ</a:t>
            </a:r>
          </a:p>
          <a:p>
            <a:pPr algn="just">
              <a:defRPr/>
            </a:pPr>
            <a:r>
              <a:rPr lang="ru-RU" sz="2000" dirty="0"/>
              <a:t>3.1 Кадровое обеспечение.</a:t>
            </a:r>
          </a:p>
          <a:p>
            <a:pPr algn="just">
              <a:defRPr/>
            </a:pPr>
            <a:r>
              <a:rPr lang="ru-RU" sz="2000" dirty="0"/>
              <a:t>3.2 Нормативно-методическое обеспечение.</a:t>
            </a:r>
          </a:p>
          <a:p>
            <a:pPr algn="just">
              <a:defRPr/>
            </a:pPr>
            <a:r>
              <a:rPr lang="ru-RU" sz="2000" dirty="0"/>
              <a:t>3.3 Требования к условиям работы с обучающимися с особыми образовательными потребностями.</a:t>
            </a:r>
          </a:p>
          <a:p>
            <a:pPr algn="just">
              <a:defRPr/>
            </a:pPr>
            <a:r>
              <a:rPr lang="ru-RU" sz="2000" dirty="0"/>
              <a:t>3.4 Система поощрения социальной успешности и проявлений активной жизненной позиции обучающихся.</a:t>
            </a:r>
          </a:p>
          <a:p>
            <a:pPr>
              <a:defRPr/>
            </a:pPr>
            <a:r>
              <a:rPr lang="ru-RU" sz="2000" dirty="0"/>
              <a:t>3.5 Анализ воспитательного процесса.</a:t>
            </a:r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 rot="5400000">
            <a:off x="9455832" y="1646311"/>
            <a:ext cx="3309553" cy="9376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</a:rPr>
              <a:t>ВАРИАНТ 2022 Г.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24" y="25854"/>
            <a:ext cx="10699375" cy="1261969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воспитания: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49" y="1209656"/>
            <a:ext cx="10515600" cy="47858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/>
              <a:t>     </a:t>
            </a:r>
            <a:r>
              <a:rPr lang="ru-RU" altLang="ru-RU" sz="3000" dirty="0" smtClean="0"/>
              <a:t>Развитие </a:t>
            </a:r>
            <a:r>
              <a:rPr lang="ru-RU" altLang="ru-RU" sz="3000" dirty="0"/>
              <a:t>личности, создание условий для самоопределения и социализации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</a:r>
            <a:endParaRPr lang="ru-RU" sz="3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1289538" y="1049235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42" y="124724"/>
            <a:ext cx="9726706" cy="1325563"/>
          </a:xfrm>
        </p:spPr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</a:rPr>
              <a:t>Задачи воспитания 2022: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1169979" y="1241740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429986" y="2282901"/>
            <a:ext cx="2750310" cy="41820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/>
              <a:t>Усвоение учащимися знаний норм, духовно-нравственных ценностей, традиций, которые выработало российское общество (социально значимых знаний</a:t>
            </a:r>
            <a:r>
              <a:rPr lang="ru-RU" altLang="ru-RU" sz="2200" dirty="0" smtClean="0"/>
              <a:t>).</a:t>
            </a:r>
            <a:endParaRPr lang="ru-RU" sz="20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1E91CD8-9324-421A-9CB7-963048DFB9BF}"/>
              </a:ext>
            </a:extLst>
          </p:cNvPr>
          <p:cNvSpPr/>
          <p:nvPr/>
        </p:nvSpPr>
        <p:spPr>
          <a:xfrm>
            <a:off x="3345816" y="2282901"/>
            <a:ext cx="2294024" cy="41820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/>
              <a:t>Формирование и развитие личностных отношений к этим нормам, ценностям, традициям (их освоение, принятие). 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5872381" y="2234773"/>
            <a:ext cx="3258428" cy="41820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/>
              <a:t>Приобретение соответствующего этим нормам, ценностям, традициям социокультурного опыта поведения, общения, межличностных и социальных отношений, применения полученных знаний</a:t>
            </a:r>
            <a:r>
              <a:rPr lang="ru-RU" altLang="ru-RU" sz="2200" dirty="0" smtClean="0"/>
              <a:t>.</a:t>
            </a:r>
            <a:endParaRPr lang="ru-RU" sz="22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F109CE4-F731-4D7F-B39D-0301C09B0EF5}"/>
              </a:ext>
            </a:extLst>
          </p:cNvPr>
          <p:cNvSpPr/>
          <p:nvPr/>
        </p:nvSpPr>
        <p:spPr>
          <a:xfrm>
            <a:off x="9363350" y="2218729"/>
            <a:ext cx="2294024" cy="41820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/>
              <a:t>Достижение личностных результатов освоения общеобразовательных программ в соответствии с ФГОС. 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544260" y="1609921"/>
            <a:ext cx="2521761" cy="513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ЗНАНИЯ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3231947" y="1585857"/>
            <a:ext cx="2521761" cy="513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ОТНОШЕНИЕ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6111505" y="1577835"/>
            <a:ext cx="2521761" cy="513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ОПЫТ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01" y="60556"/>
            <a:ext cx="6171729" cy="1325563"/>
          </a:xfrm>
        </p:spPr>
        <p:txBody>
          <a:bodyPr/>
          <a:lstStyle/>
          <a:p>
            <a:r>
              <a:rPr lang="ru-RU" b="1" dirty="0" smtClean="0"/>
              <a:t>Направления воспитания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221" y="1386119"/>
            <a:ext cx="6697809" cy="485426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000" dirty="0"/>
              <a:t>Гражданское </a:t>
            </a:r>
            <a:r>
              <a:rPr lang="ru-RU" sz="3000" dirty="0" smtClean="0"/>
              <a:t>воспитание.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Патриотическое </a:t>
            </a:r>
            <a:r>
              <a:rPr lang="ru-RU" sz="3000" dirty="0" smtClean="0"/>
              <a:t>воспитание.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 smtClean="0"/>
              <a:t>Духовно-нравственное.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Эстетическое </a:t>
            </a:r>
            <a:r>
              <a:rPr lang="ru-RU" sz="3000" dirty="0" smtClean="0"/>
              <a:t>воспитание.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Физическое воспитание, формирование культуры здорового образа жизни и эмоционального </a:t>
            </a:r>
            <a:r>
              <a:rPr lang="ru-RU" sz="3000" dirty="0" smtClean="0"/>
              <a:t>благополучия.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Трудовое </a:t>
            </a:r>
            <a:r>
              <a:rPr lang="ru-RU" sz="3000" dirty="0" smtClean="0"/>
              <a:t>воспитание.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Экологическое </a:t>
            </a:r>
            <a:r>
              <a:rPr lang="ru-RU" sz="3000" dirty="0" smtClean="0"/>
              <a:t>воспитание. 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/>
              <a:t>Ценности научного </a:t>
            </a:r>
            <a:r>
              <a:rPr lang="ru-RU" sz="3000" dirty="0" smtClean="0"/>
              <a:t>познания.     </a:t>
            </a:r>
            <a:endParaRPr lang="ru-RU" sz="3000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7924801" y="756493"/>
            <a:ext cx="3815786" cy="259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1097970" y="1386119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05" y="1131177"/>
            <a:ext cx="4436895" cy="4436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4BAF63-ED07-42B9-8EC9-F2B2755621DB}"/>
              </a:ext>
            </a:extLst>
          </p:cNvPr>
          <p:cNvSpPr/>
          <p:nvPr/>
        </p:nvSpPr>
        <p:spPr>
          <a:xfrm>
            <a:off x="1283368" y="301624"/>
            <a:ext cx="10668000" cy="987457"/>
          </a:xfrm>
          <a:prstGeom prst="rect">
            <a:avLst/>
          </a:prstGeom>
          <a:solidFill>
            <a:schemeClr val="accent3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847CC863-09DE-41BD-84E0-7B11B3C168E3}"/>
              </a:ext>
            </a:extLst>
          </p:cNvPr>
          <p:cNvSpPr txBox="1">
            <a:spLocks/>
          </p:cNvSpPr>
          <p:nvPr/>
        </p:nvSpPr>
        <p:spPr>
          <a:xfrm>
            <a:off x="1426078" y="419631"/>
            <a:ext cx="10125007" cy="869450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Модули программы воспитания 2021 г.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55725" y="3072063"/>
            <a:ext cx="3065711" cy="11854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Классное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руководство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708" y="3296652"/>
            <a:ext cx="3065711" cy="11854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Школьный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урок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96142" y="4952452"/>
            <a:ext cx="4148554" cy="13584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Курсы внеурочной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деятельности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6324" y="1773065"/>
            <a:ext cx="3662896" cy="10396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Профориентация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05739" y="1786661"/>
            <a:ext cx="3065711" cy="9625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Работа с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родителями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13711" y="3296653"/>
            <a:ext cx="3337657" cy="1185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Самоуправление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0223" y="4981075"/>
            <a:ext cx="4196745" cy="13297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Ключевые общешкольные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дела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" y="266195"/>
            <a:ext cx="813827" cy="1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491</Words>
  <Application>Microsoft Office PowerPoint</Application>
  <PresentationFormat>Произвольный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«Особенности организации воспитательной деятельности в условиях реализации обновлённых ФГОС»  </vt:lpstr>
      <vt:lpstr> Обновления в организации воспитательного процесса.  Вызовы 2022-2023 уч. года</vt:lpstr>
      <vt:lpstr>Презентация PowerPoint</vt:lpstr>
      <vt:lpstr>Рабочая программа воспитания </vt:lpstr>
      <vt:lpstr>Новая рабочая программа воспитания </vt:lpstr>
      <vt:lpstr>Цель воспитания:</vt:lpstr>
      <vt:lpstr>Задачи воспитания 2022:</vt:lpstr>
      <vt:lpstr>Направления воспитания</vt:lpstr>
      <vt:lpstr>Презентация PowerPoint</vt:lpstr>
      <vt:lpstr>Презентация PowerPoint</vt:lpstr>
      <vt:lpstr>Вызов первый: еженедельная церемония поднятия (спуска) государственного флага РФ</vt:lpstr>
      <vt:lpstr>Вызов второй: курс «Разговоры о важном» </vt:lpstr>
      <vt:lpstr>Презентация PowerPoint</vt:lpstr>
      <vt:lpstr>Вызов третий: создание общероссийского движения детей и молодежи (на базе РДШ)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Грабко ИА</cp:lastModifiedBy>
  <cp:revision>63</cp:revision>
  <dcterms:created xsi:type="dcterms:W3CDTF">2021-12-05T12:50:35Z</dcterms:created>
  <dcterms:modified xsi:type="dcterms:W3CDTF">2023-06-13T05:06:44Z</dcterms:modified>
</cp:coreProperties>
</file>