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Отделение МАДОУ ГЦРР – д/с №4 «Ёлочка»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ЦРР- д/с №1 «Алёнушка»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24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Внутренний контроль качества образования на 2022-2023г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Громоздовы\Desktop\1 сент\f03DTxDrSz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4"/>
          <a:stretch/>
        </p:blipFill>
        <p:spPr bwMode="auto">
          <a:xfrm>
            <a:off x="1907704" y="3645024"/>
            <a:ext cx="4968552" cy="27249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годовой задачи «Совершенствовать систему работы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детей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проводилась работа разнопланового характера в следующих направлениях: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детьми, с родителями, с социумом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повышения профессионального уровня педагогов, совершенствования работы в данном направлении были проведены такие формы методической работы с педагогическим коллективом как: семинары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мини-музеев как эффективная форма работы по формированию патриотических чувств дошкольников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семинар «Родной край люби и знай», консультация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; реализация проекта «Дети дружат все на свете».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методической работы систематизировались знания воспитателей в теоретических вопросах,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эффективность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приемов в работе педагогов с детьми, улучшилось качество планирования воспитательно-образовательной работы с детьми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предметно-пространственной развивающей среды в группах.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№1«Алёнушка», 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группах в предметно – пространственной развивающей среде созданы условия для реализации задач нравственно-патриотического воспитания дошкольников. Предметно- пространственная развивающая среда групп отвечает требованиям безопасности, эстетики, в целом учитывает возрастные особенности воспитанников. Во всех группах имеется государственная, региональная, муниципальная символика.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методическом кабинете имеются подборка детской художественной, методической литературы по данной тематике. Во многих группах есть   учебно- наглядные пособия «Я и моя семья», «Народные промыслы России», «Праздники России»,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мини –музей «Уголок воинской славы»,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символика», «Куклы в народных костюмах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</p:txBody>
      </p:sp>
      <p:pic>
        <p:nvPicPr>
          <p:cNvPr id="4" name="Рисунок 3" descr="https://sun9-61.userapi.com/impg/e_juQKFNmfrVAx-57iUuiNW5vWx469idsG8ERA/7EctGrgFMC0.jpg?size=2560x1920&amp;quality=95&amp;sign=d2320c7f8796ad956b363c269596cfbc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168352" cy="2291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4566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№1 «Алёнушка»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участниками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акции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"Дружим народами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2022».  Ребята учили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 приветствия на родном языке, национальным играм и как приготовить любимое национальное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возрастной группе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предметы декоративно- прикладного искусства: матрешки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свистульки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лошадки. В детском саду есть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в национальных костюмах, предметы утвари, посуда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по народным костюмам и росписям .Много художественной литературы по фольклору: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сказки, песенки, поговорки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старшем дошкольном возрасте работа ведется по направлениям: – краеведение, ознакомление с родной страной, государственной символикой, историческим прошлым России. Имеются альбомы о родном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достопримечательностях, альбомы о животных и птицах нашего края, собран материал по великой Отечественной Войне , есть материал по столице нашей Родины.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возрастных группах созданы условия для развёртывания сюжетно-ролевых игр «Семья», «Больница», «Парикмахерская», «Магазин», «Строители», «МЧС»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постоянно пополняют практический материал по нравственно- патриотическому воспитанию с целью расширения представлений детей о родном крае и своей стране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продемонстрирована образовательная деятельность «Поезд времени: Мы вместе ковали Победу». Воспитателем, Кизнер С.В. в группе создано креативное пространство «Живые письма», дети учатся писать письма в любой уголок России своим сверстникам, рассказывая им о своей малой Родине Голышманово. С большим удовольствием получать письма из других уголков России от таких же дошколят, как и они, узнавать чем славится их город и чем увлекаются дети.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24.userapi.com/impg/oPS_UihPdmMPrWw3J-y5WzvTmO01aECcIlHy3Q/VhrZ7_JOptM.jpg?size=1620x2160&amp;quality=95&amp;sign=59f8bed1778d4ec7b77747e9561024d0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2130425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6.userapi.com/impg/ZzMRxsuLv0TtyG3MedbGZpaxJ_wwcG1Xxbsp9A/qrpSIFczy4A.jpg?size=2560x1869&amp;quality=95&amp;sign=4f83aca4d0770eaa78a4b3fa4fa1969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945243"/>
            <a:ext cx="3744416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6.userapi.com/impg/YxpwOZg7yumzmaDKSMAZe3LR1TNCLqIzfMDdQA/jNcocP6IZOc.jpg?size=1620x2160&amp;quality=95&amp;sign=73137df4fa8bec68f4e4d76997a17959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5403"/>
            <a:ext cx="2232248" cy="284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44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анализа образовательного процесса было выявлено, что воспитатели проводят занятия в соответствии с основной образовательной программой, рабочей программой по воспитанию , перспективно-тематическим планированием, регламентом и режимом дня.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профессионального мастерства педагогов показал, что педагоги знают цели и задачи своей возрастной группы по нравственно-патриотическому воспитанию. В непосредственно-образовательной деятельности большинство воспитателей умеют точно и доступно формулировать вопросы к детям, использовать их как один из активизирующих приёмов.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 уровне построена работа с детьми по нравственно-патриотическому воспитанию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Кизнер С.В., Поповой В.Э, Диденко Г.В.В. В течении года педагоги проводят экскурсии к местам исторических памятников и природных объектов.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18.userapi.com/impg/5lVAviuBVZgp4mI9QiAbQ_zIsA-HI6XOWb3utA/zdThnNmHTLg.jpg?size=1280x960&amp;quality=95&amp;sign=5b702143059d69fc1049631d8c45e8b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968552" cy="345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2708920"/>
            <a:ext cx="3131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нравственному воспитанию дошкольников, используя новые технологии обучения и воспитания (метод проектного обучения, музейная педагогика,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здоровъесбережение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с родителями, совершенствуя формы работы по нравственно-патриотическому воспитанию.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сборник работ по нравственно-патриотическому воспитанию в виде презентаций обучающего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3834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27655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Текущий  контроль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3074" y="908720"/>
            <a:ext cx="844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Цель: получить общие представления о работе педагогов, об уровне педагогического процесса </a:t>
            </a:r>
          </a:p>
          <a:p>
            <a:r>
              <a:rPr lang="ru-RU" sz="1200" dirty="0" smtClean="0"/>
              <a:t>в целом в той или иной группе, о стиле работы данного воспитателя; установить на сколько</a:t>
            </a:r>
          </a:p>
          <a:p>
            <a:r>
              <a:rPr lang="ru-RU" sz="1200" dirty="0" smtClean="0"/>
              <a:t> правильно осуществляются основные направления развития ребёнка (физическое, познавательное, </a:t>
            </a:r>
          </a:p>
          <a:p>
            <a:r>
              <a:rPr lang="ru-RU" sz="1200" dirty="0" smtClean="0"/>
              <a:t>Речевое и т.д.)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91688"/>
              </p:ext>
            </p:extLst>
          </p:nvPr>
        </p:nvGraphicFramePr>
        <p:xfrm>
          <a:off x="539552" y="1749009"/>
          <a:ext cx="80649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сентябрь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октябрь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ноябрь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декабрь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январь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февраль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март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аперль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май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03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Речевое развитие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Кизнер С.В. Овчинникова Е.Ю.</a:t>
                      </a:r>
                    </a:p>
                    <a:p>
                      <a:r>
                        <a:rPr lang="ru-RU" sz="1000" dirty="0" smtClean="0"/>
                        <a:t>Диденко Г.В.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Физическое развитие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Попова Н.А.</a:t>
                      </a:r>
                    </a:p>
                    <a:p>
                      <a:r>
                        <a:rPr lang="ru-RU" sz="1050" dirty="0" smtClean="0"/>
                        <a:t>Тенькова Н.А</a:t>
                      </a:r>
                    </a:p>
                    <a:p>
                      <a:r>
                        <a:rPr lang="ru-RU" sz="1050" dirty="0" smtClean="0"/>
                        <a:t>Кнакнина А.А.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Познавательное развитие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Попова В.Э.  Попова Н.А.</a:t>
                      </a:r>
                    </a:p>
                    <a:p>
                      <a:r>
                        <a:rPr lang="ru-RU" sz="1050" dirty="0" smtClean="0"/>
                        <a:t>Глухарева О.С.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Художественно- эстетическое развитие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Бобылева Е.В.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633" y="548680"/>
            <a:ext cx="80049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проведения открытых мероприятий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рамках, методической недели педагоги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показали три мероприятия по теме «Развитие речи детей дошкольного возраста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в средней группе. Воспитатель – Кизнер Светлана Владимировна, стаж работы в данной должности 4 года,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соответствие занимаемой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должности.Тема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«Весеннее происшествие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НОД в подготовительной к школе группе.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Диденко Галина Викторовна, стаж работы в данной организации 2,5 года,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категория.Тема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«Откуда книга к нам пришла?»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педагогическом совете  на тему «Артикуляционная гимнастика, как эффективное средство формирования правильного звукопроизношения у детей» провела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Овчинникова Елена Юрьевна, стаж работы 1 год, Категория – СЗД.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профессионального мастерства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показал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занятие построено методически правильно. Программное содержание соответствует задачам речевого развития, возрастным особенностям детей. На занятиях были созданы условия для качественной организации работы по развитию речи: демонстрационный и раздаточный материал, продумано рациональное размещение детей, соблюдены нормы Сан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части занятия логичны и последовательны, подчинены одной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теме.Речь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четкая, эмоциональная.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на занятии носили игровой характер, были использованы словесные методы, наглядный метод, практический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 использовались вопросы поискового характера, создавались проблемные ситуации, это способствовало эффективности занятия.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активно работали и показали умение отвечать на вопросы, составлять описательный рассказ, опираясь на иллюстрации.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работу по созданию условий для развития речи детей, обращать внимание на активизацию словаря детей,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связной речи детей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организовывая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педсоветы необходимо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представлять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приемы проведения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нарушений произношения.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на 2023-2024уч.год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поиск эффективных форм работы по основным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детей дошкольного возраста.</a:t>
            </a:r>
          </a:p>
          <a:p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endParaRPr lang="ru-RU" sz="1200" dirty="0"/>
          </a:p>
        </p:txBody>
      </p:sp>
      <p:pic>
        <p:nvPicPr>
          <p:cNvPr id="4" name="Рисунок 3" descr="C:\Users\Громоздовы\Desktop\awuQS1p4Dr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6043"/>
          <a:stretch/>
        </p:blipFill>
        <p:spPr bwMode="auto">
          <a:xfrm>
            <a:off x="5868144" y="4725144"/>
            <a:ext cx="2877482" cy="1734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588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годового плана 13.04.2023 года проводился текущий контроль по теме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деятельности по физическому воспитанию и образованию дошкольников».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выявление качества организации деятельности по физическому воспитанию и образованию дошкольников в ДОУ и определение перспективы развития в данном направлении.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 требования ФГОС ДО по образовательной области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планируют физкультурно-оздоровительную работу с детьми, используют разнообразные формы организации физкультурно-оздоровительной работы, привлекают к работе в данном направлении родителей, применяют в своей работе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предложения: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 работу по проведению спортивных, физкультурных оздоровительных, закаливающих мероприятий с детьми согласно плану образовательной деятельности.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Поповой Н.А. и Теньковой Н.А. применять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 работе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технологии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ЗОЖ 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массажа и самомассажа)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Использовать музыкальное сопровождение в различных видах образовательной деятельности. Составить картотеку релаксационных игр и упражнений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физического развития нетрадиционным спортивным оборудованием.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истематизировать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с детьми,  показывающими  ниже среднего результаты физической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подготовленности. Педагогам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самообразованию в вопросах физического развития детей.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14.userapi.com/impg/8Bd20lE8sXGODzOi7CReM5w9u6tcohxgHMRr6A/vyyLN0nCYuQ.jpg?size=1471x1165&amp;quality=96&amp;sign=f4bfa1e2b84a66c3aea7d3f75ef185f1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25169" r="14883" b="9966"/>
          <a:stretch/>
        </p:blipFill>
        <p:spPr bwMode="auto">
          <a:xfrm>
            <a:off x="5220072" y="4077072"/>
            <a:ext cx="3331125" cy="233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95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903" y="1052736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годового плана в соответствии с планом-графиком контроля с целью изучения состояния работы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 развитию детей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17.10.2022 года был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эффективности воспитательно-образовательной работы по развитию познавательной активности и любознательности у обучающихся ДОО, определение причин и факторов, влияющих на качество педагогической работы по познавательному развитию детей.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Тематическим контролем были охвачены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возрастные группы (1 младшая, 2 младшая и средняя группы) Педагоги: Попова В.Э, Глухарева О.С., Попова Н.А.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объекты контроля: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развития познавательных интересов и любознательности у детей;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планирования воспитательно - образовательной деятельности с воспитанниками в группах;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профессионального мастерства воспитателей;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для познавательного развития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6510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создания проблемных ситуаций вовлекают воспитанников в активную деятельность по приобретению и использованию знаний, при этом сохраняют познавательный интерес на протяжении всей организованной образовательной деятельности посредством использования дидактических игр, применения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5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педагогов по познавательному развитию воспитанников в ДОО можно считать удовлетворительной  при выполнении следующих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Продолжать пополнять развивающую предметно-пространственную среду для развития познавательного интереса у обучающихся, которая должна обеспечить игровую, познавательную,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активность, экспериментирование с доступными материалами;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познавательный интерес, познавательную самостоятельность и инициативность воспитанников в различных видах детской деятельности;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Организовать творческое сотрудничество с семьями воспитанников по познавательному развитию;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в практику работы современные развивающие педагогические технологии по познавательному развитию дошкольников (ИКТ, проектная деятельность, ОТСМ-ТРИЗ, экспериментирование);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поддержку детской инициативы и возможность выбора материалов, видов активности.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обеспечения  устойчивых  познавательных  интересов  у  воспитанников  в  ООД  соблюдать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педагогические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условия:  включение  занимательности  в  содержание  ООД  и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моменты;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проблемно-поисковые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использовать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этапы  анализа,  открытости, 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формы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10.userapi.com/impg/VISvpX3oOOIzWXhZLnAZOujBpGmiMWDVNtVYLA/mICbZEXYA6o.jpg?size=1024x768&amp;quality=95&amp;sign=b52dcf19ad46dbd81932a8c24939045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378569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6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-33126"/>
            <a:ext cx="64624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ПЛАН – ГРАФИК ОПЕРАТИВНОГО КОНТРОЛЯ.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42613"/>
              </p:ext>
            </p:extLst>
          </p:nvPr>
        </p:nvGraphicFramePr>
        <p:xfrm>
          <a:off x="107504" y="308541"/>
          <a:ext cx="8928991" cy="6264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8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121">
                <a:tc>
                  <a:txBody>
                    <a:bodyPr/>
                    <a:lstStyle/>
                    <a:p>
                      <a:pPr marL="31242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Вопросы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контроля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Методы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34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Цель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892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Выход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информации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154">
                <a:tc>
                  <a:txBody>
                    <a:bodyPr/>
                    <a:lstStyle/>
                    <a:p>
                      <a:pPr marL="67945" marR="2032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Оперативный</a:t>
                      </a:r>
                      <a:r>
                        <a:rPr lang="ru-RU" sz="900" spc="-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контроль</a:t>
                      </a:r>
                      <a:r>
                        <a:rPr lang="ru-RU" sz="900" spc="-27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ежедневно:</a:t>
                      </a:r>
                      <a:endParaRPr lang="ru-RU" sz="800">
                        <a:effectLst/>
                      </a:endParaRPr>
                    </a:p>
                    <a:p>
                      <a:pPr marL="67945" marR="1866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Формирование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культурно-гигиенических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навыков. Соблюдение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режима питания.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Организация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питания.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4762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Просмотр режимных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моментов.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Изучение</a:t>
                      </a:r>
                      <a:endParaRPr lang="ru-RU" sz="800">
                        <a:effectLst/>
                      </a:endParaRPr>
                    </a:p>
                    <a:p>
                      <a:pPr marL="68580" marR="34099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приѐмов руководства и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методики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проведения.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1938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Определить уровень организации питания.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Выявление умений детей в области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культуры еды.</a:t>
                      </a:r>
                      <a:endParaRPr lang="ru-RU" sz="800">
                        <a:effectLst/>
                      </a:endParaRPr>
                    </a:p>
                    <a:p>
                      <a:pPr marL="68580" marR="30353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Контроль за съедаемой ребѐнком пищи,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оказание ребѐнку помощи при приѐме.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Привитие культурно-гигиенических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навыков.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Директор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Заведующий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Медсестра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Ст.воспитатель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33">
                <a:tc>
                  <a:txBody>
                    <a:bodyPr/>
                    <a:lstStyle/>
                    <a:p>
                      <a:pPr marL="67945" marR="34988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Выполнение режима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прогулки.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Наблюдение,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анализ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Повышение эффективности воспитательно-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образовательного процесса, посредством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организации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прогулки.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Соблюдение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режима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прогулки.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Медсестра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918">
                <a:tc>
                  <a:txBody>
                    <a:bodyPr/>
                    <a:lstStyle/>
                    <a:p>
                      <a:pPr marL="67945" marR="42862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Наличие элементов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закаливания.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Визуальный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9748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Использование разнообразных элементов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закаливания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повседневной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жизни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800" dirty="0">
                        <a:effectLst/>
                      </a:endParaRP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прогулок.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Медсестра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Инструктор по ФИЗО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 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Зам. дир. по ВОР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196">
                <a:tc>
                  <a:txBody>
                    <a:bodyPr/>
                    <a:lstStyle/>
                    <a:p>
                      <a:pPr marL="67945" marR="21399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 Проведение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закаливающих процедур.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Режим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проветривания.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Визуальный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489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Проведение закаливающих процедур в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соответствии с комплексным планом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оздоровительных</a:t>
                      </a:r>
                      <a:r>
                        <a:rPr lang="ru-RU" sz="900" spc="-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мероприятий,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учѐтом</a:t>
                      </a:r>
                      <a:r>
                        <a:rPr lang="ru-RU" sz="900" spc="-27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возраста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состояния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здоровья детей.</a:t>
                      </a:r>
                      <a:endParaRPr lang="ru-RU" sz="800">
                        <a:effectLst/>
                      </a:endParaRPr>
                    </a:p>
                    <a:p>
                      <a:pPr marL="68580" marR="8445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Изучение приѐмов руководства и методики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проведения.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Директор</a:t>
                      </a:r>
                    </a:p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Заведующий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Медсестра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26">
                <a:tc>
                  <a:txBody>
                    <a:bodyPr/>
                    <a:lstStyle/>
                    <a:p>
                      <a:pPr marL="67945" marR="13652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Выполнение санитарно-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эпидемиологического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режима.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Визуальный</a:t>
                      </a:r>
                      <a:r>
                        <a:rPr lang="ru-RU" sz="900" spc="-28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контроль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7785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состояния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воспитательной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работы.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Директор</a:t>
                      </a:r>
                    </a:p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Заведующий</a:t>
                      </a:r>
                    </a:p>
                    <a:p>
                      <a:pPr marL="6858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Медсестра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21">
                <a:tc>
                  <a:txBody>
                    <a:bodyPr/>
                    <a:lstStyle/>
                    <a:p>
                      <a:pPr marL="67945" marR="12128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Состояние прогулочных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площадок.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Визуальный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комфортных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безопасных</a:t>
                      </a:r>
                      <a:endParaRPr lang="ru-RU" sz="800">
                        <a:effectLst/>
                      </a:endParaRPr>
                    </a:p>
                    <a:p>
                      <a:pPr marL="68580" marR="20002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условий для воспитания и развития детей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дошкольного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возраста.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Зам. дир. по ВОР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Аналитическая</a:t>
                      </a:r>
                      <a:r>
                        <a:rPr lang="ru-RU" sz="800" spc="-2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справка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26">
                <a:tc>
                  <a:txBody>
                    <a:bodyPr/>
                    <a:lstStyle/>
                    <a:p>
                      <a:pPr marL="67945" marR="47371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Подготовка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воспитателей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</a:t>
                      </a:r>
                      <a:r>
                        <a:rPr lang="ru-RU" sz="900" spc="-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НОД.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Визуальный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контроль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6639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результатов подготовки и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проведение ООД (демонстрационный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материал,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раздаточный,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оборудование)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Зам. дир. по ВОР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Аналитическая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справка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69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71022"/>
              </p:ext>
            </p:extLst>
          </p:nvPr>
        </p:nvGraphicFramePr>
        <p:xfrm>
          <a:off x="467544" y="476672"/>
          <a:ext cx="8435279" cy="6199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274">
                <a:tc>
                  <a:txBody>
                    <a:bodyPr/>
                    <a:lstStyle/>
                    <a:p>
                      <a:pPr marL="6794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r>
                        <a:rPr lang="ru-RU" sz="800" spc="-1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Анализ</a:t>
                      </a:r>
                      <a:r>
                        <a:rPr lang="ru-RU" sz="800" spc="-1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проведения</a:t>
                      </a:r>
                    </a:p>
                    <a:p>
                      <a:pPr marL="67945" marR="1993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совместной деятельности</a:t>
                      </a:r>
                      <a:r>
                        <a:rPr lang="ru-RU" sz="800" spc="-27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воспитателя</a:t>
                      </a:r>
                      <a:r>
                        <a:rPr lang="ru-RU" sz="800" spc="-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</a:t>
                      </a:r>
                      <a:r>
                        <a:rPr lang="ru-RU" sz="800" spc="-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детьми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60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Посещение</a:t>
                      </a:r>
                      <a:r>
                        <a:rPr lang="ru-RU" sz="800" spc="-3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групп</a:t>
                      </a:r>
                      <a:r>
                        <a:rPr lang="ru-RU" sz="800" spc="-2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в</a:t>
                      </a:r>
                      <a:r>
                        <a:rPr lang="ru-RU" sz="800" spc="-3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течение</a:t>
                      </a:r>
                      <a:r>
                        <a:rPr lang="ru-RU" sz="800" spc="-27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дня.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4226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Повышение качества образовательного</a:t>
                      </a:r>
                      <a:r>
                        <a:rPr lang="ru-RU" sz="800" spc="-27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процесса.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Зам. дир. по ВОР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Аналитическая</a:t>
                      </a:r>
                      <a:r>
                        <a:rPr lang="ru-RU" sz="800" spc="-27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справка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082">
                <a:tc gridSpan="5">
                  <a:txBody>
                    <a:bodyPr/>
                    <a:lstStyle/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СЕНТЯБРЬ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Состояние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игровых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</a:t>
                      </a:r>
                    </a:p>
                    <a:p>
                      <a:pPr marL="67945" marR="4222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развивающих</a:t>
                      </a:r>
                      <a:r>
                        <a:rPr lang="ru-RU" sz="700" spc="-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уголков</a:t>
                      </a:r>
                      <a:r>
                        <a:rPr lang="ru-RU" sz="700" spc="-27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группы.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Анализ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соответствия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42265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Повышение качества образовательного</a:t>
                      </a:r>
                      <a:r>
                        <a:rPr lang="ru-RU" sz="700" spc="-27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процесса.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Ст.воспитатель</a:t>
                      </a:r>
                      <a:endParaRPr lang="ru-RU" sz="700" dirty="0">
                        <a:effectLst/>
                      </a:endParaRP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Состояние</a:t>
                      </a:r>
                      <a:r>
                        <a:rPr lang="ru-RU" sz="700" spc="-2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педагогической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документации.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Фронтальное</a:t>
                      </a:r>
                      <a:r>
                        <a:rPr lang="ru-RU" sz="700" spc="-2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изучение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Соблюдение</a:t>
                      </a:r>
                      <a:r>
                        <a:rPr lang="ru-RU" sz="700" spc="-1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требований</a:t>
                      </a:r>
                      <a:r>
                        <a:rPr lang="ru-RU" sz="700" spc="-1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к</a:t>
                      </a:r>
                      <a:r>
                        <a:rPr lang="ru-RU" sz="700" spc="-1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ведению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документации.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Зам. дир. по ВОР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marL="67945" marR="3136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работы по</a:t>
                      </a:r>
                      <a:r>
                        <a:rPr lang="ru-RU" sz="700" spc="-2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адаптации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вновь</a:t>
                      </a:r>
                    </a:p>
                    <a:p>
                      <a:pPr marL="6794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прибывших детей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ДОУ.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Посещение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групп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раннего</a:t>
                      </a:r>
                    </a:p>
                    <a:p>
                      <a:pPr marL="68580" marR="26733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возраста, наблюдение за</a:t>
                      </a:r>
                      <a:r>
                        <a:rPr lang="ru-RU" sz="700" spc="-28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детьми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Анализ</a:t>
                      </a:r>
                      <a:r>
                        <a:rPr lang="ru-RU" sz="700" spc="-1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работы</a:t>
                      </a:r>
                      <a:r>
                        <a:rPr lang="ru-RU" sz="700" spc="-1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педагогов</a:t>
                      </a:r>
                      <a:r>
                        <a:rPr lang="ru-RU" sz="700" spc="-1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в</a:t>
                      </a:r>
                      <a:r>
                        <a:rPr lang="ru-RU" sz="700" spc="-2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адаптационный</a:t>
                      </a:r>
                      <a:r>
                        <a:rPr lang="ru-RU" sz="700" spc="-27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период</a:t>
                      </a:r>
                      <a:r>
                        <a:rPr lang="ru-RU" sz="700" spc="-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детей.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Ст.воспитатель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6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2004">
                <a:tc gridSpan="5">
                  <a:txBody>
                    <a:bodyPr/>
                    <a:lstStyle/>
                    <a:p>
                      <a:pPr marL="4280535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ОКТЯБРЬ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068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Уровень подготовки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</a:t>
                      </a:r>
                    </a:p>
                    <a:p>
                      <a:pPr marL="67945" marR="3473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проведения собраний с</a:t>
                      </a:r>
                      <a:r>
                        <a:rPr lang="ru-RU" sz="700" spc="-2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родителями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группах.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01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Посещение</a:t>
                      </a:r>
                      <a:r>
                        <a:rPr lang="ru-RU" sz="700" spc="-7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родительских</a:t>
                      </a:r>
                      <a:r>
                        <a:rPr lang="ru-RU" sz="700" spc="-2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собраний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7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Уровень подготовки и проведения</a:t>
                      </a:r>
                      <a:r>
                        <a:rPr lang="ru-RU" sz="700" spc="-27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собраний</a:t>
                      </a:r>
                      <a:r>
                        <a:rPr lang="ru-RU" sz="700" spc="-1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с</a:t>
                      </a:r>
                      <a:r>
                        <a:rPr lang="ru-RU" sz="700" spc="-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родителями</a:t>
                      </a:r>
                      <a:r>
                        <a:rPr lang="ru-RU" sz="700" spc="-2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в</a:t>
                      </a:r>
                      <a:r>
                        <a:rPr lang="ru-RU" sz="700" spc="-1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группах.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Директор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Заведующий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 Зам. </a:t>
                      </a:r>
                      <a:r>
                        <a:rPr lang="ru-RU" sz="700" dirty="0" err="1">
                          <a:effectLst/>
                        </a:rPr>
                        <a:t>дир</a:t>
                      </a:r>
                      <a:r>
                        <a:rPr lang="ru-RU" sz="700" dirty="0">
                          <a:effectLst/>
                        </a:rPr>
                        <a:t>. по ВОР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77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безопасности, правил</a:t>
                      </a:r>
                      <a:r>
                        <a:rPr lang="ru-RU" sz="700" spc="5">
                          <a:effectLst/>
                        </a:rPr>
                        <a:t> </a:t>
                      </a:r>
                      <a:r>
                        <a:rPr lang="ru-RU" sz="700" spc="-5">
                          <a:effectLst/>
                        </a:rPr>
                        <a:t>пожарной</a:t>
                      </a:r>
                      <a:r>
                        <a:rPr lang="ru-RU" sz="700" spc="-4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безопасности,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«Инструкций по охране</a:t>
                      </a:r>
                      <a:r>
                        <a:rPr lang="ru-RU" sz="700" spc="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жизни</a:t>
                      </a:r>
                      <a:r>
                        <a:rPr lang="ru-RU" sz="700" spc="-3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</a:t>
                      </a:r>
                      <a:r>
                        <a:rPr lang="ru-RU" sz="700" spc="-3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здоровья</a:t>
                      </a:r>
                      <a:r>
                        <a:rPr lang="ru-RU" sz="700" spc="-3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детей».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8608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Посещение групп,</a:t>
                      </a:r>
                      <a:r>
                        <a:rPr lang="ru-RU" sz="700" spc="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проверка наличия</a:t>
                      </a:r>
                      <a:r>
                        <a:rPr lang="ru-RU" sz="700" spc="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инструкций</a:t>
                      </a:r>
                      <a:r>
                        <a:rPr lang="ru-RU" sz="700" spc="-5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</a:t>
                      </a:r>
                      <a:r>
                        <a:rPr lang="ru-RU" sz="700" spc="-4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группах,</a:t>
                      </a:r>
                      <a:r>
                        <a:rPr lang="ru-RU" sz="700" spc="-27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проверка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наличия</a:t>
                      </a:r>
                    </a:p>
                    <a:p>
                      <a:pPr marL="685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инструкций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по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ОТ.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1209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Соблюдение санитарно – гигиенического</a:t>
                      </a:r>
                      <a:r>
                        <a:rPr lang="ru-RU" sz="700" spc="-2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режима,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техники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безопасности.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Специалист по ОТ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Ст. воспитатель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marL="67945" marR="3136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работы по</a:t>
                      </a:r>
                      <a:r>
                        <a:rPr lang="ru-RU" sz="700" spc="-27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адаптации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вновь</a:t>
                      </a:r>
                    </a:p>
                    <a:p>
                      <a:pPr marL="6794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прибывших детей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ДОУ.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Посещение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групп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раннего</a:t>
                      </a:r>
                    </a:p>
                    <a:p>
                      <a:pPr marL="68580" marR="26733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возраста, наблюдение за</a:t>
                      </a:r>
                      <a:r>
                        <a:rPr lang="ru-RU" sz="700" spc="-28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детьми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Анализ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работы</a:t>
                      </a:r>
                      <a:r>
                        <a:rPr lang="ru-RU" sz="700" spc="-1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педагогов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в</a:t>
                      </a:r>
                      <a:r>
                        <a:rPr lang="ru-RU" sz="700" spc="-2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адаптационный</a:t>
                      </a:r>
                      <a:r>
                        <a:rPr lang="ru-RU" sz="700" spc="-27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период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детей.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Ст.воспитатель</a:t>
                      </a:r>
                      <a:endParaRPr lang="ru-RU" sz="700" dirty="0">
                        <a:effectLst/>
                      </a:endParaRP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Зам. </a:t>
                      </a:r>
                      <a:r>
                        <a:rPr lang="ru-RU" sz="700" dirty="0" err="1">
                          <a:effectLst/>
                        </a:rPr>
                        <a:t>дир</a:t>
                      </a:r>
                      <a:r>
                        <a:rPr lang="ru-RU" sz="700" dirty="0">
                          <a:effectLst/>
                        </a:rPr>
                        <a:t>. по ВОР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Аналитическая</a:t>
                      </a:r>
                      <a:r>
                        <a:rPr lang="ru-RU" sz="1000" spc="-2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справка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356"/>
            <a:ext cx="7167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Контроль воспитательно-образовательного процесса строился на основе: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514291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Программы развития ДОУ;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Образовательной программы ДОУ;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Годового плана.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14096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Формы контроля: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Тематический;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Текущий,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Сравнительный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Предупредительный;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Оперативный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85680"/>
              </p:ext>
            </p:extLst>
          </p:nvPr>
        </p:nvGraphicFramePr>
        <p:xfrm>
          <a:off x="179512" y="147415"/>
          <a:ext cx="8831633" cy="6696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752">
                <a:tc gridSpan="5">
                  <a:txBody>
                    <a:bodyPr/>
                    <a:lstStyle/>
                    <a:p>
                      <a:pPr marL="4279265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НОЯБРЬ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039">
                <a:tc>
                  <a:txBody>
                    <a:bodyPr/>
                    <a:lstStyle/>
                    <a:p>
                      <a:pPr marL="67945" marR="15684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Подготовка, проведение и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эффективность утренней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гимнастики,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упражнений</a:t>
                      </a:r>
                    </a:p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после дневного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сна.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Наблюдение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979805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Соответствие требованиям</a:t>
                      </a:r>
                      <a:r>
                        <a:rPr lang="ru-RU" sz="700" spc="5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образовательной</a:t>
                      </a:r>
                      <a:r>
                        <a:rPr lang="ru-RU" sz="700" spc="-60" dirty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программы.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Зам. дир. по ВОР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Аналитическая</a:t>
                      </a:r>
                      <a:r>
                        <a:rPr lang="ru-RU" sz="900" spc="-26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справка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74"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Культурно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–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гигиенические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навыки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умывании.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Наблюдение,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анализ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Соответствие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требованиям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образовательной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программы.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Ст.воспитатель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Аналитическая</a:t>
                      </a:r>
                      <a:r>
                        <a:rPr lang="ru-RU" sz="900" spc="-26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справка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663">
                <a:tc gridSpan="5">
                  <a:txBody>
                    <a:bodyPr/>
                    <a:lstStyle/>
                    <a:p>
                      <a:pPr marL="4279265" marR="427545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818">
                <a:tc>
                  <a:txBody>
                    <a:bodyPr/>
                    <a:lstStyle/>
                    <a:p>
                      <a:pPr marL="67945" marR="971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Система работы с детьми в</a:t>
                      </a:r>
                      <a:r>
                        <a:rPr lang="ru-RU" sz="900" spc="-28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преддверии праздника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новогодней елки.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Наблюдение,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анализ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876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Обеспечение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безопасности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проведении</a:t>
                      </a:r>
                      <a:r>
                        <a:rPr lang="ru-RU" sz="900" spc="-27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праздника.</a:t>
                      </a:r>
                    </a:p>
                    <a:p>
                      <a:pPr marL="68580" marR="5969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Оценить систему взаимодействия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воспитателя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детей,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воспитателя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родителей.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Зам. дир. по ВОР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Аналитическая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справка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67945" marR="2222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Наличие оборудования и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материалов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сенсорике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1971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Фронтальное</a:t>
                      </a:r>
                      <a:r>
                        <a:rPr lang="ru-RU" sz="900" spc="-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посещение,</a:t>
                      </a:r>
                      <a:r>
                        <a:rPr lang="ru-RU" sz="900" spc="-27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анализ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4226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Повышение качества образовательного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процесса.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Зам. дир. по ВОР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Аналитическая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справка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7077">
                <a:tc gridSpan="5">
                  <a:txBody>
                    <a:bodyPr/>
                    <a:lstStyle/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825">
                <a:tc>
                  <a:txBody>
                    <a:bodyPr/>
                    <a:lstStyle/>
                    <a:p>
                      <a:pPr marL="67945" marR="50101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работы</a:t>
                      </a:r>
                      <a:r>
                        <a:rPr lang="ru-RU" sz="900" spc="-27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дежурных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уголке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1971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Фронтальное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посещение,</a:t>
                      </a:r>
                      <a:r>
                        <a:rPr lang="ru-RU" sz="900" spc="-27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анализ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921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Оценить систему взаимодействия</a:t>
                      </a:r>
                      <a:r>
                        <a:rPr lang="ru-RU" sz="900" spc="-28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воспитателя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детей.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Зам. дир. по ВОР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Аналитическая</a:t>
                      </a:r>
                      <a:r>
                        <a:rPr lang="ru-RU" sz="900" spc="-27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справка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3238" y="177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7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14899"/>
              </p:ext>
            </p:extLst>
          </p:nvPr>
        </p:nvGraphicFramePr>
        <p:xfrm>
          <a:off x="395536" y="332656"/>
          <a:ext cx="8543602" cy="59073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542">
                <a:tc gridSpan="5">
                  <a:txBody>
                    <a:bodyPr/>
                    <a:lstStyle/>
                    <a:p>
                      <a:pPr marL="4281170" marR="427545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ФЕВРАЛЬ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marL="67945" marR="850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Сформированность у детей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навыков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самообслуживания.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Наблюдение,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анализ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28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Определить уровень сформированности у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детей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навыков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самообслуживания.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6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000">
                <a:tc>
                  <a:txBody>
                    <a:bodyPr/>
                    <a:lstStyle/>
                    <a:p>
                      <a:pPr marL="67945" marR="84518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и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эффективность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организации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хозяйственно</a:t>
                      </a:r>
                    </a:p>
                    <a:p>
                      <a:pPr marL="67945" marR="3263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 бытового туда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(дежурство, </a:t>
                      </a:r>
                      <a:r>
                        <a:rPr lang="ru-RU" sz="1000">
                          <a:effectLst/>
                        </a:rPr>
                        <a:t>поручение,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коллективной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труд).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Наблюдение,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анализ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921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Оценить систему взаимодействия</a:t>
                      </a:r>
                      <a:r>
                        <a:rPr lang="ru-RU" sz="1000" spc="-28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воспитателя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детей.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93">
                <a:tc>
                  <a:txBody>
                    <a:bodyPr/>
                    <a:lstStyle/>
                    <a:p>
                      <a:pPr marL="6794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Анализ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проведения</a:t>
                      </a:r>
                    </a:p>
                    <a:p>
                      <a:pPr marL="67945" marR="1993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совместной деятельности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воспитателя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детьми.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Посещение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групп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течение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дня.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422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качества образовательного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процесса.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42">
                <a:tc gridSpan="5">
                  <a:txBody>
                    <a:bodyPr/>
                    <a:lstStyle/>
                    <a:p>
                      <a:pPr marL="4281170" marR="4274820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40">
                <a:tc>
                  <a:txBody>
                    <a:bodyPr/>
                    <a:lstStyle/>
                    <a:p>
                      <a:pPr marL="67945" marR="21082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Двигательная активность</a:t>
                      </a:r>
                      <a:r>
                        <a:rPr lang="ru-RU" sz="1000" spc="-28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детей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режиме дня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Наблюдение,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анализ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4226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качества образовательного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Процесса.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6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36">
                <a:tc>
                  <a:txBody>
                    <a:bodyPr/>
                    <a:lstStyle/>
                    <a:p>
                      <a:pPr marL="67945" marR="1238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Наглядная педагогическая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пропаганда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для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родителей.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Анализ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документации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193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профессиональной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компетентности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педагогов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области</a:t>
                      </a:r>
                    </a:p>
                    <a:p>
                      <a:pPr marL="68580" marR="1060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организации взаимодействия с родителями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воспитанников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Директор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 воспитатель</a:t>
                      </a: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Аналитическая</a:t>
                      </a:r>
                      <a:r>
                        <a:rPr lang="ru-RU" sz="1000" spc="-2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справка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97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238" y="941387"/>
          <a:ext cx="8183562" cy="38492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3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699">
                <a:tc gridSpan="5">
                  <a:txBody>
                    <a:bodyPr/>
                    <a:lstStyle/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4281170" marR="4274185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АПРЕЛЬ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27">
                <a:tc>
                  <a:txBody>
                    <a:bodyPr/>
                    <a:lstStyle/>
                    <a:p>
                      <a:pPr marL="67945" marR="5270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педагогов по</a:t>
                      </a:r>
                      <a:r>
                        <a:rPr lang="ru-RU" sz="1000" spc="-28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формированию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</a:t>
                      </a:r>
                    </a:p>
                    <a:p>
                      <a:pPr marL="67945" marR="307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дошкольников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знаний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правилах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дорожного</a:t>
                      </a:r>
                    </a:p>
                    <a:p>
                      <a:pPr marL="6794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движения.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4273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Наблюдение, анализ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документации,</a:t>
                      </a:r>
                      <a:r>
                        <a:rPr lang="ru-RU" sz="1000" spc="-6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беседа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86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Анализ результативности работы педагогов</a:t>
                      </a:r>
                      <a:r>
                        <a:rPr lang="ru-RU" sz="1000" spc="-28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 формированию у дошкольников знаний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правилах дорожного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движения.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87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Состояние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участков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</a:p>
                    <a:p>
                      <a:pPr marL="6794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весенний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период.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Фронтальное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посещение,</a:t>
                      </a:r>
                    </a:p>
                    <a:p>
                      <a:pPr marL="685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Безопасное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пребывание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детей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</a:p>
                    <a:p>
                      <a:pPr marL="685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прогулочных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участках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(территория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должна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638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 marR="5638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Инструктор</a:t>
                      </a:r>
                      <a:r>
                        <a:rPr lang="ru-RU" sz="1000" spc="-6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6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3238" y="78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2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10252"/>
              </p:ext>
            </p:extLst>
          </p:nvPr>
        </p:nvGraphicFramePr>
        <p:xfrm>
          <a:off x="251520" y="332656"/>
          <a:ext cx="8615610" cy="4572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518">
                <a:tc>
                  <a:txBody>
                    <a:bodyPr/>
                    <a:lstStyle/>
                    <a:p>
                      <a:pPr marL="67945" marR="28702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Выносной материал для</a:t>
                      </a:r>
                      <a:r>
                        <a:rPr lang="ru-RU" sz="1000" spc="-2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игр</a:t>
                      </a:r>
                      <a:r>
                        <a:rPr lang="ru-RU" sz="1000" spc="-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прогулке.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930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быть очищена от мусора и т.д.).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Проверить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состояние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игрушек,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инвентаря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труда на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предмет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их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исправности.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физической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культуре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11">
                <a:tc gridSpan="5">
                  <a:txBody>
                    <a:bodyPr/>
                    <a:lstStyle/>
                    <a:p>
                      <a:pPr marL="4281170" marR="427545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732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</a:t>
                      </a:r>
                    </a:p>
                    <a:p>
                      <a:pPr marL="67945" marR="28638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проведение спортивных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упражнений на свежем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воздухе.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Наблюдение,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анализ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667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Соответствие спортивных игр и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упражнений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возрастным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анатомо-</a:t>
                      </a:r>
                    </a:p>
                    <a:p>
                      <a:pPr marL="68580" marR="4400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физиологическим и психологическим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особенностям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дошкольников.</a:t>
                      </a:r>
                    </a:p>
                    <a:p>
                      <a:pPr marL="68580" marR="44513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Использование упражнений с разным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уровнем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сложности.</a:t>
                      </a:r>
                    </a:p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спортивного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инвентаря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Заведующий</a:t>
                      </a:r>
                    </a:p>
                    <a:p>
                      <a:pPr marL="7429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</a:p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Зам. дир. по ВОР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351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Аналитическая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справка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087">
                <a:tc>
                  <a:txBody>
                    <a:bodyPr/>
                    <a:lstStyle/>
                    <a:p>
                      <a:pPr marL="67945" marR="8712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Организация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spc="5" dirty="0" smtClean="0">
                          <a:effectLst/>
                        </a:rPr>
                        <a:t>р</a:t>
                      </a:r>
                      <a:r>
                        <a:rPr lang="ru-RU" sz="1000" dirty="0" smtClean="0">
                          <a:effectLst/>
                        </a:rPr>
                        <a:t>азнообразной</a:t>
                      </a:r>
                      <a:endParaRPr lang="ru-RU" sz="1000" dirty="0">
                        <a:effectLst/>
                      </a:endParaRPr>
                    </a:p>
                    <a:p>
                      <a:pPr marL="67945" marR="3962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деятельности детей на</a:t>
                      </a:r>
                      <a:r>
                        <a:rPr lang="ru-RU" sz="1000" spc="-2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прогулке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024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Визуальный</a:t>
                      </a:r>
                      <a:r>
                        <a:rPr lang="ru-RU" sz="1000" spc="-2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контроль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6383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выносного материала по сезону.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Организация двигательного режима детей</a:t>
                      </a:r>
                      <a:r>
                        <a:rPr lang="ru-RU" sz="1000" spc="-27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прогулке.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Организация игровой</a:t>
                      </a:r>
                    </a:p>
                    <a:p>
                      <a:pPr marL="6858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деятельности.</a:t>
                      </a:r>
                    </a:p>
                    <a:p>
                      <a:pPr marL="68580" marR="9906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наблюдения за природой и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состоянием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погоды.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Организация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трудовой</a:t>
                      </a:r>
                    </a:p>
                    <a:p>
                      <a:pPr marL="685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деятельности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детей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прогулке.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822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Заведующий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Инструктор по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физической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культуре</a:t>
                      </a:r>
                    </a:p>
                    <a:p>
                      <a:pPr marL="68580" marR="1822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24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Аналитическая</a:t>
                      </a:r>
                      <a:r>
                        <a:rPr lang="ru-RU" sz="1000" spc="-2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справка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4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796039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контроль 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развивающей предметно - пространственной среды в соответствии с требованиями ФГОС»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/>
              <a:t>Проведён согласно </a:t>
            </a:r>
            <a:r>
              <a:rPr lang="ru-RU" sz="1200" dirty="0"/>
              <a:t>циклограмме контроля и подготовке детского сада к новому учебному году </a:t>
            </a:r>
            <a:r>
              <a:rPr lang="ru-RU" sz="1200" dirty="0" smtClean="0"/>
              <a:t>с 3 </a:t>
            </a:r>
            <a:r>
              <a:rPr lang="ru-RU" sz="1200" dirty="0"/>
              <a:t>по </a:t>
            </a:r>
            <a:r>
              <a:rPr lang="ru-RU" sz="1200" dirty="0" smtClean="0"/>
              <a:t>9 октября</a:t>
            </a:r>
            <a:r>
              <a:rPr lang="ru-RU" sz="1200" dirty="0"/>
              <a:t> </a:t>
            </a:r>
            <a:r>
              <a:rPr lang="ru-RU" sz="1200" dirty="0" smtClean="0"/>
              <a:t>2022г</a:t>
            </a:r>
            <a:r>
              <a:rPr lang="ru-RU" sz="1200" dirty="0"/>
              <a:t>. в детском саду </a:t>
            </a:r>
            <a:r>
              <a:rPr lang="ru-RU" sz="1200" dirty="0" smtClean="0"/>
              <a:t>на 2022-2023 </a:t>
            </a:r>
            <a:r>
              <a:rPr lang="ru-RU" sz="1200" dirty="0"/>
              <a:t>учебный год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u="sng" dirty="0">
                <a:solidFill>
                  <a:srgbClr val="FF0000"/>
                </a:solidFill>
              </a:rPr>
              <a:t>Цель контроля: </a:t>
            </a:r>
            <a:r>
              <a:rPr lang="ru-RU" sz="1200" dirty="0"/>
              <a:t>провести анализ условий организации развивающей предметно – пространственной среды, созданной в групповых помещениях дошкольных групп в соответствии с требованиями ФГОС ДО.</a:t>
            </a:r>
          </a:p>
          <a:p>
            <a:r>
              <a:rPr lang="ru-RU" sz="1200" b="1" u="sng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Проверить состояние развивающей предметно-пространственной среды (РППС) в групповых помещениях ДОУ и определить ее соответствие принципам построения предметно-развивающей среды и требованиям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  <a:endParaRPr lang="ru-RU" sz="1200" dirty="0" smtClean="0"/>
          </a:p>
          <a:p>
            <a:pPr algn="ctr"/>
            <a:endPara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12975"/>
            <a:ext cx="70385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проходил по следующим критериям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Обеспечение максимальной реализации образовательного потенциала пространства;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Возможность общения и совместной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детей и взрослых, двигательной активности детей, возможность для уединения;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 Насыщенность среды, в соответствии с возрастными возможностями детей и содержанию программы;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Трансформируемость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Полифункциональность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материалов;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 Вариативность среды;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 Доступность среды;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8 Безопасность среды.</a:t>
            </a:r>
          </a:p>
          <a:p>
            <a:pPr algn="ctr"/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В детском саду функционирует </a:t>
            </a:r>
            <a:r>
              <a:rPr lang="ru-RU" sz="1200" b="1" dirty="0">
                <a:solidFill>
                  <a:srgbClr val="C00000"/>
                </a:solidFill>
              </a:rPr>
              <a:t>4 группы для детей 2-7 лет.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200" dirty="0" smtClean="0"/>
              <a:t>По </a:t>
            </a:r>
            <a:r>
              <a:rPr lang="ru-RU" sz="1200" dirty="0"/>
              <a:t>результатам контроля </a:t>
            </a:r>
            <a:r>
              <a:rPr lang="ru-RU" sz="1200" dirty="0" smtClean="0"/>
              <a:t>установлено, </a:t>
            </a:r>
            <a:r>
              <a:rPr lang="ru-RU" sz="1200" dirty="0"/>
              <a:t>что групповые комнаты большие, светлые, эстетически оформлены. Развивающая среда имеет гибкое зонирование, что позволяет детям в соответствии со своими интересами и желаниями в одно и то же </a:t>
            </a:r>
            <a:r>
              <a:rPr lang="ru-RU" sz="1200" dirty="0">
                <a:solidFill>
                  <a:srgbClr val="002060"/>
                </a:solidFill>
              </a:rPr>
              <a:t>время </a:t>
            </a:r>
            <a:r>
              <a:rPr lang="ru-RU" sz="1200" dirty="0" smtClean="0">
                <a:solidFill>
                  <a:srgbClr val="002060"/>
                </a:solidFill>
              </a:rPr>
              <a:t>свободно </a:t>
            </a:r>
            <a:r>
              <a:rPr lang="ru-RU" sz="1200" dirty="0" smtClean="0"/>
              <a:t>заниматься</a:t>
            </a:r>
            <a:r>
              <a:rPr lang="ru-RU" sz="1200" dirty="0"/>
              <a:t>, не мешая при этом друг другу, разными </a:t>
            </a:r>
            <a:r>
              <a:rPr lang="ru-RU" sz="1200" dirty="0" smtClean="0"/>
              <a:t>видами деятельности. Игровые зоны, </a:t>
            </a:r>
            <a:r>
              <a:rPr lang="ru-RU" sz="1200" dirty="0"/>
              <a:t>в зависимости от ситуации объединяться в один или несколько </a:t>
            </a:r>
            <a:r>
              <a:rPr lang="ru-RU" sz="1200" dirty="0" smtClean="0"/>
              <a:t>многофункциональных центров. Это </a:t>
            </a:r>
            <a:r>
              <a:rPr lang="ru-RU" sz="1200" dirty="0"/>
              <a:t>позволяет детям объединяться подгруппами по общим интересам: конструирование, рисование, ручной труд, театрально-игровая деятельность, экспериментирование. Все игры и материалы в группе расположены таким образом, что каждый ребенок имеет свободный доступ к ним. Собран материал по народно – прикладному искусству. </a:t>
            </a:r>
            <a:endParaRPr lang="ru-RU" sz="1200" dirty="0" smtClean="0"/>
          </a:p>
          <a:p>
            <a:pPr algn="just"/>
            <a:r>
              <a:rPr lang="ru-RU" sz="1200" dirty="0" smtClean="0"/>
              <a:t>В подготовительной группе, </a:t>
            </a:r>
            <a:r>
              <a:rPr lang="ru-RU" sz="1200" b="1" dirty="0">
                <a:solidFill>
                  <a:srgbClr val="C00000"/>
                </a:solidFill>
              </a:rPr>
              <a:t>уголок науки</a:t>
            </a:r>
            <a:r>
              <a:rPr lang="ru-RU" sz="1200" dirty="0"/>
              <a:t> является не только украшением группы, но и местом для саморазвития детей. В данном уголке размещен материал для экспериментирования: весы, емкости с сыпучими, жидкими, твердыми веществами, мерные ложечки, сосуды для проведения опытов. </a:t>
            </a:r>
            <a:r>
              <a:rPr lang="ru-RU" sz="1200" dirty="0" smtClean="0"/>
              <a:t>А также в подготовительной группе имеется </a:t>
            </a:r>
            <a:r>
              <a:rPr lang="ru-RU" sz="1200" b="1" dirty="0">
                <a:solidFill>
                  <a:srgbClr val="C00000"/>
                </a:solidFill>
              </a:rPr>
              <a:t>центр юного туриста – краеведа</a:t>
            </a:r>
            <a:r>
              <a:rPr lang="ru-RU" sz="1200" dirty="0"/>
              <a:t>. Он является частью образовательного пространства. Это дополнительная возможность расширить кругозор детей о родном крае, путешествиях. </a:t>
            </a:r>
            <a:endParaRPr lang="ru-RU" sz="1200" dirty="0" smtClean="0"/>
          </a:p>
        </p:txBody>
      </p:sp>
      <p:pic>
        <p:nvPicPr>
          <p:cNvPr id="3" name="Рисунок 2" descr="C:\Users\Громоздовы\Desktop\1 сент\UYizTOQR1m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b="2881"/>
          <a:stretch/>
        </p:blipFill>
        <p:spPr bwMode="auto">
          <a:xfrm>
            <a:off x="4788024" y="3717032"/>
            <a:ext cx="4224139" cy="28075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" name="Рисунок 3" descr="C:\Users\Громоздовы\Desktop\1 сент\RAQ4O32QVL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6434"/>
          <a:stretch/>
        </p:blipFill>
        <p:spPr bwMode="auto">
          <a:xfrm>
            <a:off x="179512" y="3717032"/>
            <a:ext cx="4464496" cy="28075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В </a:t>
            </a:r>
            <a:r>
              <a:rPr lang="ru-RU" sz="1200" b="1" dirty="0">
                <a:solidFill>
                  <a:srgbClr val="C00000"/>
                </a:solidFill>
              </a:rPr>
              <a:t>ходе осмотра </a:t>
            </a:r>
            <a:r>
              <a:rPr lang="ru-RU" sz="1200" b="1" dirty="0" smtClean="0">
                <a:solidFill>
                  <a:srgbClr val="C00000"/>
                </a:solidFill>
              </a:rPr>
              <a:t>установлено</a:t>
            </a:r>
            <a:r>
              <a:rPr lang="ru-RU" sz="1200" dirty="0">
                <a:solidFill>
                  <a:srgbClr val="C00000"/>
                </a:solidFill>
              </a:rPr>
              <a:t>:</a:t>
            </a:r>
            <a:r>
              <a:rPr lang="ru-RU" sz="1200" dirty="0" smtClean="0"/>
              <a:t> </a:t>
            </a:r>
            <a:r>
              <a:rPr lang="ru-RU" sz="1200" dirty="0"/>
              <a:t>что во всех группах отсутствует центр воды и </a:t>
            </a:r>
            <a:r>
              <a:rPr lang="ru-RU" sz="1200" dirty="0" smtClean="0"/>
              <a:t>песка. В подготовительной и второй младшей группах  </a:t>
            </a:r>
            <a:r>
              <a:rPr lang="ru-RU" sz="1200" dirty="0"/>
              <a:t>отсутствуют ширмы, модули, мебели-</a:t>
            </a:r>
            <a:r>
              <a:rPr lang="ru-RU" sz="1200" dirty="0" err="1"/>
              <a:t>трансформера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>
                <a:solidFill>
                  <a:srgbClr val="C00000"/>
                </a:solidFill>
              </a:rPr>
              <a:t>   </a:t>
            </a:r>
            <a:endParaRPr lang="ru-RU" sz="1200" dirty="0">
              <a:solidFill>
                <a:srgbClr val="C00000"/>
              </a:solidFill>
            </a:endParaRPr>
          </a:p>
          <a:p>
            <a:r>
              <a:rPr lang="ru-RU" sz="1200" b="1" dirty="0">
                <a:solidFill>
                  <a:srgbClr val="C00000"/>
                </a:solidFill>
              </a:rPr>
              <a:t>Рекомендации:</a:t>
            </a:r>
            <a:r>
              <a:rPr lang="ru-RU" sz="1200" dirty="0">
                <a:solidFill>
                  <a:srgbClr val="C00000"/>
                </a:solidFill>
              </a:rPr>
              <a:t> </a:t>
            </a:r>
            <a:r>
              <a:rPr lang="ru-RU" sz="1200" dirty="0"/>
              <a:t>Несмотря на то, что развивающая предметно – пространственная среда дошкольных групп нашего учреждения соответствует требованиям ФГОС ДО, в перспективе мы бы хотели видеть ее еще более совершенной.</a:t>
            </a:r>
          </a:p>
          <a:p>
            <a:pPr algn="just"/>
            <a:r>
              <a:rPr lang="ru-RU" sz="1200" dirty="0"/>
              <a:t>Необходимо  пополнить среду приобретением современного игрового оборудования, трансформируемой мебели, мягких модулей, которые позволят создать условия для интеграции содержания пяти взаимодополняющих образовательных областей в соответствии </a:t>
            </a:r>
            <a:r>
              <a:rPr lang="ru-RU" sz="1200" dirty="0" smtClean="0"/>
              <a:t>с ФГОС ДО. </a:t>
            </a:r>
            <a:endParaRPr lang="ru-RU" sz="1200" dirty="0"/>
          </a:p>
          <a:p>
            <a:pPr algn="just"/>
            <a:r>
              <a:rPr lang="ru-RU" sz="1200" dirty="0"/>
              <a:t>Организовать конкурс среди групп детского сада по созданию центра песка и </a:t>
            </a:r>
            <a:r>
              <a:rPr lang="ru-RU" sz="1200" dirty="0" smtClean="0"/>
              <a:t>воды с </a:t>
            </a:r>
            <a:r>
              <a:rPr lang="ru-RU" sz="1200" dirty="0"/>
              <a:t>привлечением родителей,  поскольку родители воспитанников являются полноправными участниками образовательного процесса, их в обязательном порядке необходимо привлекать к созданию предметно-развивающей среды.</a:t>
            </a:r>
          </a:p>
        </p:txBody>
      </p:sp>
      <p:pic>
        <p:nvPicPr>
          <p:cNvPr id="3" name="Рисунок 2" descr="https://sun9-27.userapi.com/impg/NByV0W25MButaNDdSw24KklRxMYVHiU-MZJHYA/d680X1bzPS0.jpg?size=2560x1920&amp;quality=95&amp;sign=5a76301507d15890f11b81a090872443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104456" cy="28036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sun9-23.userapi.com/impg/GkjsYANnokxD9IklYIPvVGRxISwiCeAb20St-g/U5VlNmYEwNQ.jpg?size=1620x2160&amp;quality=95&amp;sign=b9e656d197d557b0e37a814861b6bc9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664296" cy="32452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9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Тематический контроль на тему: </a:t>
            </a:r>
            <a:r>
              <a:rPr lang="ru-RU" sz="1400" b="1" dirty="0" smtClean="0">
                <a:solidFill>
                  <a:srgbClr val="C00000"/>
                </a:solidFill>
              </a:rPr>
              <a:t>«Эффективность </a:t>
            </a:r>
            <a:r>
              <a:rPr lang="ru-RU" sz="1400" b="1" dirty="0">
                <a:solidFill>
                  <a:srgbClr val="C00000"/>
                </a:solidFill>
              </a:rPr>
              <a:t>работы в ДОУ по сохранению и укреплению </a:t>
            </a:r>
            <a:r>
              <a:rPr lang="ru-RU" sz="1400" b="1" dirty="0" smtClean="0">
                <a:solidFill>
                  <a:srgbClr val="C00000"/>
                </a:solidFill>
              </a:rPr>
              <a:t>здоровья </a:t>
            </a:r>
            <a:r>
              <a:rPr lang="ru-RU" sz="1400" b="1" dirty="0">
                <a:solidFill>
                  <a:srgbClr val="C00000"/>
                </a:solidFill>
              </a:rPr>
              <a:t>детей дошкольного возраста»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45819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тематического контроля: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уровень организации физкультурно – оздоровительной работы в отделении МАДОУ ГЦРР - д/с №4 «Ёлочка» ЦРР – д/с №1 «Алёнушка».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69039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 проведен в установленные сроки проведения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 по 9 декабря 2022 года. Структура тематического контроля включала: обследование двигательных навыков детей; оценку профессионального мастерства инструктора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воспитателей; знание инструктора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по физическому воспитанию; разнообразие приемов, используемых педагогами при работе с детьми; создание условий; планирование работы; работа с родителями по данной проблеме.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https://sun9-64.userapi.com/impg/79BNFkUQH8WYm6SOuMUb9aufO-6p0n1ZutVecQ/9uw6tRFpiBI.jpg?size=1449x1164&amp;quality=96&amp;sign=bd4d87513ac8b61ebd67ec4fb3788009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r="4315"/>
          <a:stretch/>
        </p:blipFill>
        <p:spPr bwMode="auto">
          <a:xfrm>
            <a:off x="4572000" y="3861048"/>
            <a:ext cx="4284476" cy="2781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548" y="284271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 включал следующие направления: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1.Обследование сформированности физических качеств детей, овладение основными движениями;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2.Оценка профессионального мастерства инструктора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воспитателей;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предметно-развивающей среды по физическому развитию;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4.Планирование работы;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400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индивидуальных особенностей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рекомендации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организации образовательной деятельности,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.Работа с родителями по здоровье-сбережению.</a:t>
            </a: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232" y="476672"/>
            <a:ext cx="3342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 ходе </a:t>
            </a:r>
            <a:r>
              <a:rPr lang="ru-RU" sz="1400" b="1" dirty="0" smtClean="0">
                <a:solidFill>
                  <a:srgbClr val="C00000"/>
                </a:solidFill>
              </a:rPr>
              <a:t>контроля установлено: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232" y="795773"/>
            <a:ext cx="8148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регламентированы процессы организации рационального и сбалансированного питания и питья с учетом СанПиН (разработано Положение об организации питания воспитанников ДОО; утвержден режим питания в соответствии с возрастом и индивидуальными особенностями детей; утверждены технологические карты приготовления пищи, ежедневные и перспективные меню; ведется бракераж, учет калорийности, обеспечены правильная кулинарная обработка и закладка пищевых продуктов).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питание детей соответствует заявленному меню; ежедневно доступна информация о питании; соблюдается сервировка в группах; осуществляется индивидуальный подход в процессе питания, регулярный контроль и надзор за работой пищеблока (карты оперативного контроля, приказы по питанию и пр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тематического контроля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организации утренней гимнастики, анализ физкультурного занятия, содержание прогулки, педагогический анализ проведения подвижной игры. Проведен контроль по планированию и организации проведения прогулки, анализ предметно-развивающей среды в группе (компетентность воспитателя при ее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создании)</a:t>
            </a:r>
            <a:r>
              <a:rPr lang="ru-RU" sz="1200" dirty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педагоги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знаниями организации и проведении прогулки в каждой возрастной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группе, используют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методы и приемы организации двигательного режима в ДОУ в течение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дня, умеют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анализировать знания, умения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умеют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упражнения разного уровня интенсивности.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40.userapi.com/impg/slKZwnbH1EGMiiAK8Bt42kgecZLCmwcgFhkqlA/uiJzQs1u4KM.jpg?size=1200x1600&amp;quality=95&amp;sign=35b83aba90269ccb5aff939b238473d8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684801"/>
            <a:ext cx="2232250" cy="29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94538" y="3832636"/>
            <a:ext cx="32941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рекомендации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необходимую литературу по организации двигательного режима в режиме детского сада, продолжать накоплять знания через самообразование.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различные мероприятия с участием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 2 младшей, средней и подготовительной группах.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un9-31.userapi.com/impg/B8YbryDoX94Em7rV8oUqsxQR3l9HxUc-x0psaw/chqg0GsQlOo.jpg?size=1080x1327&amp;quality=95&amp;sign=c7e06937691f3e647be01907abd1aac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78" y="3684801"/>
            <a:ext cx="2448272" cy="2993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45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ФК на занятиях по физкультуре и кружковой деятельности отводит время на отжимание, пресс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упражнениям, которые входят в нормативы ГТО. Используя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досуги привлекает родителей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участию родителей. В детском саду большое внимание отводится простейшему туризму. Занятия простейшим туризмом проходят на свежем воздухе на тропе туриста и за пределами детского сада. Педагоги подбирают задания на развитие не только физических качеств, но и расширению знаний о растительном и животном мире Родного края.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обследования предметно-развивающей среды (с точки зрения ее содержания) для двигательной активности детей были сделаны следующие выводы: во всех возрастных группах мебели подобрана по росту детей и есть соответствующая маркировка на столах и стульях. Расположение мебели и игрового материала дает возможность детям удовлетворять двигательную активность.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возрастных группах имеются спортивные уголки с наличием атрибутов для подвижных игр, для игр с прыжками, с бросанием.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возрастных группах оформлены картотеки подвижных игр, комплексы утренней гимнастики и гимнастики пробуждения после сна по возрасту. Педагоги групп через различные формы работы: беседы, консультации, наглядной информации для родителей просвещают по вопросам организации оптимального для детей двигательного режима (рекомендации по закаливанию, материалы по профилактике различных заболеваний).</a:t>
            </a:r>
          </a:p>
          <a:p>
            <a:pPr lvl="0"/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210" y="34290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тематического контроля «Эффективность работы в ДОУ по сохранению и укреплению здоровья детей дошкольного возраста»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развитию у детей двигательной активности в разных видах деятельности в режиме дня дошкольного образовательного учреждения.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направлениям: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сферы, посредством физкультурных занятий, подвижных, спортивных и игр - развлечений на воздухе, а также в разных видах деятельности в режиме дня ДОУ.;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знаний, умений и навыков у дошкольников в организации здорового образа жизни с помощью бесед, наблюдений, решения проблемных ситуаций, игровых задач, связанных со сбережением здоровья;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-охрана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психического здоровья, эмоционального благополучия воспитанников, достигаемые за счет создания комфортной среды в группах, недопущения психологических и физических перегрузок;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безопасности детей, базирующееся на понимании каждым ребенком значения правильного поведения для охраны своей жизни и здоровья;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-гигиеническое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и родителей, направленное на пропаганду здорового образа жизни;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-профилактические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24213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 на тему: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подходы к организации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патриотического воспитания дошкольников»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30" y="1115580"/>
            <a:ext cx="7898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годового плана в соответствии с планом-графиком контроля с целью изучения состояния работы по нравственно-патриотическому воспитанию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дошкольного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20.02.2023-24.02.2023года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тематическая проверка.</a:t>
            </a:r>
          </a:p>
          <a:p>
            <a:pPr algn="just"/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проверки: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качества организации воспитательно- образовательной работы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–патриотическому воспитанию детей дошкольного возраста, выявление уровня знаний у дошкольников; выяснение причин и факторов, определяющих качество работы по патриотическому воспитанию дошкольников.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138" y="299695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 включил в себя: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-оценку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умений воспитателей, эффективности используемых ими методов и приемов работы с детьми (просмотр НОД);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по нравственно патриотическому направлению;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среды, условий по нравственно - патриотическому воспитанию (наличие и содержание уголков по нравственно- патриотическому воспитанию в группах 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-выборочная диагностика уровня знаний 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 для родителей по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3717648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1077</TotalTime>
  <Words>3267</Words>
  <Application>Microsoft Office PowerPoint</Application>
  <PresentationFormat>Экран (4:3)</PresentationFormat>
  <Paragraphs>433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Wingdings 2</vt:lpstr>
      <vt:lpstr>Аспект</vt:lpstr>
      <vt:lpstr>Отделение МАДОУ ГЦРР – д/с №4 «Ёлочка»  ЦРР- д/с №1 «Алёнушка»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Пономарева ЛД</dc:creator>
  <cp:lastModifiedBy>Пономарева ЛД</cp:lastModifiedBy>
  <cp:revision>46</cp:revision>
  <dcterms:modified xsi:type="dcterms:W3CDTF">2023-06-13T03:00:00Z</dcterms:modified>
</cp:coreProperties>
</file>