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62" r:id="rId2"/>
    <p:sldMasterId id="2147483688" r:id="rId3"/>
    <p:sldMasterId id="2147483701" r:id="rId4"/>
    <p:sldMasterId id="2147483714" r:id="rId5"/>
    <p:sldMasterId id="2147483727" r:id="rId6"/>
    <p:sldMasterId id="2147483740" r:id="rId7"/>
  </p:sldMasterIdLst>
  <p:notesMasterIdLst>
    <p:notesMasterId r:id="rId36"/>
  </p:notesMasterIdLst>
  <p:sldIdLst>
    <p:sldId id="317" r:id="rId8"/>
    <p:sldId id="318" r:id="rId9"/>
    <p:sldId id="256" r:id="rId10"/>
    <p:sldId id="284" r:id="rId11"/>
    <p:sldId id="305" r:id="rId12"/>
    <p:sldId id="296" r:id="rId13"/>
    <p:sldId id="297" r:id="rId14"/>
    <p:sldId id="295" r:id="rId15"/>
    <p:sldId id="292" r:id="rId16"/>
    <p:sldId id="294" r:id="rId17"/>
    <p:sldId id="306" r:id="rId18"/>
    <p:sldId id="298" r:id="rId19"/>
    <p:sldId id="308" r:id="rId20"/>
    <p:sldId id="299" r:id="rId21"/>
    <p:sldId id="300" r:id="rId22"/>
    <p:sldId id="314" r:id="rId23"/>
    <p:sldId id="301" r:id="rId24"/>
    <p:sldId id="309" r:id="rId25"/>
    <p:sldId id="310" r:id="rId26"/>
    <p:sldId id="311" r:id="rId27"/>
    <p:sldId id="302" r:id="rId28"/>
    <p:sldId id="312" r:id="rId29"/>
    <p:sldId id="313" r:id="rId30"/>
    <p:sldId id="315" r:id="rId31"/>
    <p:sldId id="288" r:id="rId32"/>
    <p:sldId id="303" r:id="rId33"/>
    <p:sldId id="261" r:id="rId34"/>
    <p:sldId id="316" r:id="rId35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  <p:embeddedFont>
      <p:font typeface="Lato Light" panose="020B0604020202020204" charset="0"/>
      <p:regular r:id="rId46"/>
      <p:bold r:id="rId47"/>
      <p:italic r:id="rId48"/>
      <p:boldItalic r:id="rId49"/>
    </p:embeddedFont>
    <p:embeddedFont>
      <p:font typeface="Roboto Slab Light" panose="020B0604020202020204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61DECF-D58C-4105-8B89-9238697A1EBC}">
  <a:tblStyle styleId="{2261DECF-D58C-4105-8B89-9238697A1E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3.fntdata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1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3.xml"/><Relationship Id="rId41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0805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19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449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34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75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9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703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248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18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Shape 2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Shape 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6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18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2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71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48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85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98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1902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76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2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2" name="Shape 82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Shape 8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5" name="Shape 85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Shape 8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8pPr>
            <a:lvl9pPr lvl="8" algn="ctr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53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75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7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91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13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22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52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80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34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959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2" name="Shape 1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Shape 1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Shape 11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10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13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77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24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02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65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52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37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37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6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88" name="Shape 28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Shape 28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91" name="Shape 29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Shape 29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08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1424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8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19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80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021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49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924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78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1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44" name="Shape 34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Shape 34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7" name="Shape 347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Shape 3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136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95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124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5964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60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62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64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42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22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9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545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454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488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758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692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234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3529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715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976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07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4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731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983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243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157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606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150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460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9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494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1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7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7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65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169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52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855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056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691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Federalnaya_obrazovatelnaya_programma_srednego_obschego_obrazovaniya.htm" TargetMode="External"/><Relationship Id="rId2" Type="http://schemas.openxmlformats.org/officeDocument/2006/relationships/hyperlink" Target="https://docs.edu.gov.ru/document/bf0ceabdc94110049a583890956abbfa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1139192" y="292328"/>
            <a:ext cx="685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buFont typeface="Arial" panose="020B0604020202020204" pitchFamily="34" charset="0"/>
              <a:buNone/>
            </a:pPr>
            <a:r>
              <a:rPr lang="ru-RU" sz="1000" kern="1200" dirty="0">
                <a:solidFill>
                  <a:prstClr val="black"/>
                </a:solidFill>
              </a:rPr>
              <a:t> </a:t>
            </a:r>
            <a:r>
              <a:rPr lang="ru-RU" sz="1600" b="1" kern="1200" dirty="0" smtClean="0">
                <a:solidFill>
                  <a:srgbClr val="FF0000"/>
                </a:solidFill>
              </a:rPr>
              <a:t>Педагогический кроссворд</a:t>
            </a:r>
            <a:endParaRPr lang="ru-RU" sz="1600" b="1" kern="1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246" name="Прямоугольник 32"/>
          <p:cNvSpPr>
            <a:spLocks noChangeArrowheads="1"/>
          </p:cNvSpPr>
          <p:nvPr/>
        </p:nvSpPr>
        <p:spPr bwMode="auto">
          <a:xfrm>
            <a:off x="622522" y="1559778"/>
            <a:ext cx="2035969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lnSpc>
                <a:spcPts val="1125"/>
              </a:lnSpc>
              <a:spcBef>
                <a:spcPts val="225"/>
              </a:spcBef>
              <a:buFont typeface="Arial" panose="020B0604020202020204" pitchFamily="34" charset="0"/>
              <a:buNone/>
            </a:pPr>
            <a:r>
              <a:rPr lang="ru-RU" altLang="ru-RU" sz="1000" kern="1200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Модуль в курсах ТОГИРРО для учителей-предметников</a:t>
            </a:r>
          </a:p>
          <a:p>
            <a:pPr indent="0">
              <a:lnSpc>
                <a:spcPts val="1125"/>
              </a:lnSpc>
              <a:spcBef>
                <a:spcPts val="225"/>
              </a:spcBef>
              <a:buFont typeface="Arial" panose="020B0604020202020204" pitchFamily="34" charset="0"/>
              <a:buNone/>
            </a:pPr>
            <a:r>
              <a:rPr lang="ru-RU" altLang="ru-RU" sz="1000" kern="1200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и учителей начальных классов  (4-8 часов)</a:t>
            </a:r>
          </a:p>
        </p:txBody>
      </p:sp>
      <p:sp>
        <p:nvSpPr>
          <p:cNvPr id="10247" name="Прямоугольник 32"/>
          <p:cNvSpPr>
            <a:spLocks noChangeArrowheads="1"/>
          </p:cNvSpPr>
          <p:nvPr/>
        </p:nvSpPr>
        <p:spPr bwMode="auto">
          <a:xfrm>
            <a:off x="3446860" y="1178720"/>
            <a:ext cx="2222897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975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200" b="1" kern="1200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8" name="Прямоугольник 32"/>
          <p:cNvSpPr>
            <a:spLocks noChangeArrowheads="1"/>
          </p:cNvSpPr>
          <p:nvPr/>
        </p:nvSpPr>
        <p:spPr bwMode="auto">
          <a:xfrm>
            <a:off x="5584837" y="1197580"/>
            <a:ext cx="2344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kern="1200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Обмен лучшими практиками</a:t>
            </a:r>
          </a:p>
        </p:txBody>
      </p:sp>
      <p:sp>
        <p:nvSpPr>
          <p:cNvPr id="10250" name="Прямоугольник 23"/>
          <p:cNvSpPr>
            <a:spLocks noChangeArrowheads="1"/>
          </p:cNvSpPr>
          <p:nvPr/>
        </p:nvSpPr>
        <p:spPr bwMode="auto">
          <a:xfrm>
            <a:off x="2447926" y="3527823"/>
            <a:ext cx="5347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 kern="1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20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63788" y="1543269"/>
            <a:ext cx="1928813" cy="848950"/>
          </a:xfrm>
          <a:prstGeom prst="rect">
            <a:avLst/>
          </a:prstGeom>
        </p:spPr>
        <p:txBody>
          <a:bodyPr>
            <a:spAutoFit/>
          </a:bodyPr>
          <a:lstStyle>
            <a:lvl1pPr indent="180975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>
              <a:lnSpc>
                <a:spcPts val="1050"/>
              </a:lnSpc>
              <a:spcBef>
                <a:spcPts val="225"/>
              </a:spcBef>
              <a:buSzPct val="100000"/>
            </a:pPr>
            <a:r>
              <a:rPr lang="ru-RU" altLang="ru-RU" sz="1050" b="1" kern="1200" dirty="0">
                <a:solidFill>
                  <a:prstClr val="white"/>
                </a:solidFill>
                <a:ea typeface="MS PGothic" panose="020B0600070205080204" pitchFamily="34" charset="-128"/>
              </a:rPr>
              <a:t>Сайт ТОГИРРО</a:t>
            </a:r>
          </a:p>
          <a:p>
            <a:pPr>
              <a:lnSpc>
                <a:spcPts val="1050"/>
              </a:lnSpc>
              <a:spcBef>
                <a:spcPts val="225"/>
              </a:spcBef>
              <a:buSzPct val="100000"/>
              <a:buFont typeface="Arial" panose="020B0604020202020204" pitchFamily="34" charset="0"/>
              <a:buChar char="•"/>
            </a:pPr>
            <a:endParaRPr lang="ru-RU" altLang="ru-RU" sz="1050" kern="1200" dirty="0">
              <a:solidFill>
                <a:prstClr val="white"/>
              </a:solidFill>
              <a:ea typeface="MS PGothic" panose="020B0600070205080204" pitchFamily="34" charset="-128"/>
            </a:endParaRPr>
          </a:p>
          <a:p>
            <a:pPr indent="0">
              <a:lnSpc>
                <a:spcPts val="1050"/>
              </a:lnSpc>
              <a:spcBef>
                <a:spcPts val="225"/>
              </a:spcBef>
              <a:buSzPct val="100000"/>
            </a:pPr>
            <a:r>
              <a:rPr lang="ru-RU" altLang="ru-RU" sz="1050" kern="1200" dirty="0">
                <a:solidFill>
                  <a:prstClr val="white"/>
                </a:solidFill>
                <a:ea typeface="MS PGothic" panose="020B0600070205080204" pitchFamily="34" charset="-128"/>
              </a:rPr>
              <a:t>6 направлений функциональной грамотности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78970"/>
              </p:ext>
            </p:extLst>
          </p:nvPr>
        </p:nvGraphicFramePr>
        <p:xfrm>
          <a:off x="228601" y="1018984"/>
          <a:ext cx="7700579" cy="3424974"/>
        </p:xfrm>
        <a:graphic>
          <a:graphicData uri="http://schemas.openxmlformats.org/drawingml/2006/table">
            <a:tbl>
              <a:tblPr firstRow="1" firstCol="1" bandRow="1"/>
              <a:tblGrid>
                <a:gridCol w="365871"/>
                <a:gridCol w="351038"/>
                <a:gridCol w="348566"/>
                <a:gridCol w="347741"/>
                <a:gridCol w="345269"/>
                <a:gridCol w="348566"/>
                <a:gridCol w="349390"/>
                <a:gridCol w="349390"/>
                <a:gridCol w="354334"/>
                <a:gridCol w="332910"/>
                <a:gridCol w="355157"/>
                <a:gridCol w="349390"/>
                <a:gridCol w="350213"/>
                <a:gridCol w="354334"/>
                <a:gridCol w="350213"/>
                <a:gridCol w="350213"/>
                <a:gridCol w="350213"/>
                <a:gridCol w="348566"/>
                <a:gridCol w="350213"/>
                <a:gridCol w="350213"/>
                <a:gridCol w="350213"/>
                <a:gridCol w="348566"/>
              </a:tblGrid>
              <a:tr h="48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3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Практикум</a:t>
            </a:r>
            <a:r>
              <a:rPr lang="en-US" sz="2800" dirty="0" smtClean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9792" y="1347614"/>
            <a:ext cx="5494383" cy="3267300"/>
          </a:xfrm>
        </p:spPr>
        <p:txBody>
          <a:bodyPr/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</a:rPr>
              <a:t>«Особенности реализации Федерального государственного образовательного стандарта среднего общего образования»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8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1139192" y="292328"/>
            <a:ext cx="685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buNone/>
            </a:pPr>
            <a:r>
              <a:rPr lang="ru-RU" sz="1000" kern="1200" dirty="0">
                <a:solidFill>
                  <a:prstClr val="black"/>
                </a:solidFill>
              </a:rPr>
              <a:t> </a:t>
            </a:r>
            <a:r>
              <a:rPr lang="ru-RU" sz="1600" kern="1200" dirty="0">
                <a:solidFill>
                  <a:prstClr val="black"/>
                </a:solidFill>
              </a:rPr>
              <a:t>ОСНОВНЫЕ ИЗМЕНЕНИЯ ФГОС СОО</a:t>
            </a:r>
            <a:endParaRPr lang="ru-RU" sz="1600" b="1" kern="12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0246" name="Прямоугольник 32"/>
          <p:cNvSpPr>
            <a:spLocks noChangeArrowheads="1"/>
          </p:cNvSpPr>
          <p:nvPr/>
        </p:nvSpPr>
        <p:spPr bwMode="auto">
          <a:xfrm>
            <a:off x="622522" y="1559778"/>
            <a:ext cx="2035969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lnSpc>
                <a:spcPts val="1125"/>
              </a:lnSpc>
              <a:spcBef>
                <a:spcPts val="225"/>
              </a:spcBef>
              <a:buNone/>
            </a:pPr>
            <a:r>
              <a:rPr lang="ru-RU" altLang="ru-RU" sz="1000" kern="1200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Модуль в курсах ТОГИРРО для учителей-предметников</a:t>
            </a:r>
          </a:p>
          <a:p>
            <a:pPr indent="0">
              <a:lnSpc>
                <a:spcPts val="1125"/>
              </a:lnSpc>
              <a:spcBef>
                <a:spcPts val="225"/>
              </a:spcBef>
              <a:buNone/>
            </a:pPr>
            <a:r>
              <a:rPr lang="ru-RU" altLang="ru-RU" sz="1000" kern="1200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и учителей начальных классов  (4-8 часов)</a:t>
            </a:r>
          </a:p>
        </p:txBody>
      </p:sp>
      <p:sp>
        <p:nvSpPr>
          <p:cNvPr id="10247" name="Прямоугольник 32"/>
          <p:cNvSpPr>
            <a:spLocks noChangeArrowheads="1"/>
          </p:cNvSpPr>
          <p:nvPr/>
        </p:nvSpPr>
        <p:spPr bwMode="auto">
          <a:xfrm>
            <a:off x="3446860" y="1178720"/>
            <a:ext cx="2222897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975"/>
              </a:lnSpc>
              <a:spcBef>
                <a:spcPct val="0"/>
              </a:spcBef>
              <a:buNone/>
            </a:pPr>
            <a:endParaRPr lang="ru-RU" altLang="ru-RU" sz="1200" b="1" kern="1200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8" name="Прямоугольник 32"/>
          <p:cNvSpPr>
            <a:spLocks noChangeArrowheads="1"/>
          </p:cNvSpPr>
          <p:nvPr/>
        </p:nvSpPr>
        <p:spPr bwMode="auto">
          <a:xfrm>
            <a:off x="5584837" y="1197580"/>
            <a:ext cx="2344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kern="1200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Обмен лучшими практиками</a:t>
            </a:r>
          </a:p>
        </p:txBody>
      </p:sp>
      <p:sp>
        <p:nvSpPr>
          <p:cNvPr id="10250" name="Прямоугольник 23"/>
          <p:cNvSpPr>
            <a:spLocks noChangeArrowheads="1"/>
          </p:cNvSpPr>
          <p:nvPr/>
        </p:nvSpPr>
        <p:spPr bwMode="auto">
          <a:xfrm>
            <a:off x="2447926" y="3527823"/>
            <a:ext cx="5347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 kern="1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20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63788" y="1543269"/>
            <a:ext cx="1928813" cy="848950"/>
          </a:xfrm>
          <a:prstGeom prst="rect">
            <a:avLst/>
          </a:prstGeom>
        </p:spPr>
        <p:txBody>
          <a:bodyPr>
            <a:spAutoFit/>
          </a:bodyPr>
          <a:lstStyle>
            <a:lvl1pPr indent="180975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>
              <a:lnSpc>
                <a:spcPts val="1050"/>
              </a:lnSpc>
              <a:spcBef>
                <a:spcPts val="225"/>
              </a:spcBef>
              <a:buSzPct val="100000"/>
            </a:pPr>
            <a:r>
              <a:rPr lang="ru-RU" altLang="ru-RU" sz="1050" b="1" kern="1200" dirty="0">
                <a:solidFill>
                  <a:prstClr val="white"/>
                </a:solidFill>
                <a:ea typeface="MS PGothic" panose="020B0600070205080204" pitchFamily="34" charset="-128"/>
              </a:rPr>
              <a:t>Сайт ТОГИРРО</a:t>
            </a:r>
          </a:p>
          <a:p>
            <a:pPr>
              <a:lnSpc>
                <a:spcPts val="1050"/>
              </a:lnSpc>
              <a:spcBef>
                <a:spcPts val="225"/>
              </a:spcBef>
              <a:buSzPct val="100000"/>
              <a:buFont typeface="Arial" panose="020B0604020202020204" pitchFamily="34" charset="0"/>
              <a:buChar char="•"/>
            </a:pPr>
            <a:endParaRPr lang="ru-RU" altLang="ru-RU" sz="1050" kern="1200" dirty="0">
              <a:solidFill>
                <a:prstClr val="white"/>
              </a:solidFill>
              <a:ea typeface="MS PGothic" panose="020B0600070205080204" pitchFamily="34" charset="-128"/>
            </a:endParaRPr>
          </a:p>
          <a:p>
            <a:pPr indent="0">
              <a:lnSpc>
                <a:spcPts val="1050"/>
              </a:lnSpc>
              <a:spcBef>
                <a:spcPts val="225"/>
              </a:spcBef>
              <a:buSzPct val="100000"/>
            </a:pPr>
            <a:r>
              <a:rPr lang="ru-RU" altLang="ru-RU" sz="1050" kern="1200" dirty="0">
                <a:solidFill>
                  <a:prstClr val="white"/>
                </a:solidFill>
                <a:ea typeface="MS PGothic" panose="020B0600070205080204" pitchFamily="34" charset="-128"/>
              </a:rPr>
              <a:t>6 направлений функциональной грамотности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4324" y="819150"/>
            <a:ext cx="790562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kern="1200" dirty="0">
                <a:solidFill>
                  <a:prstClr val="black"/>
                </a:solidFill>
                <a:latin typeface="Calibri"/>
              </a:rPr>
              <a:t>1.</a:t>
            </a:r>
          </a:p>
          <a:p>
            <a:pPr algn="just"/>
            <a:r>
              <a:rPr lang="ru-RU" sz="1600" kern="1200" dirty="0">
                <a:solidFill>
                  <a:prstClr val="black"/>
                </a:solidFill>
                <a:latin typeface="Calibri"/>
              </a:rPr>
              <a:t>• Обеспечение преемственности уровней начального общего, основного общего и среднего общего образования </a:t>
            </a:r>
          </a:p>
          <a:p>
            <a:pPr algn="just"/>
            <a:r>
              <a:rPr lang="ru-RU" sz="1600" kern="1200" dirty="0">
                <a:solidFill>
                  <a:prstClr val="black"/>
                </a:solidFill>
                <a:latin typeface="Calibri"/>
              </a:rPr>
              <a:t>• Конкретизация </a:t>
            </a:r>
            <a:r>
              <a:rPr lang="ru-RU" sz="1600" b="1" kern="1200" dirty="0">
                <a:solidFill>
                  <a:prstClr val="black"/>
                </a:solidFill>
                <a:latin typeface="Calibri"/>
              </a:rPr>
              <a:t>предметных</a:t>
            </a:r>
            <a:r>
              <a:rPr lang="ru-RU" sz="1600" kern="1200" dirty="0">
                <a:solidFill>
                  <a:prstClr val="black"/>
                </a:solidFill>
                <a:latin typeface="Calibri"/>
              </a:rPr>
              <a:t> результатов</a:t>
            </a:r>
          </a:p>
          <a:p>
            <a:pPr algn="just"/>
            <a:r>
              <a:rPr lang="ru-RU" sz="1600" kern="1200" dirty="0">
                <a:solidFill>
                  <a:prstClr val="black"/>
                </a:solidFill>
                <a:latin typeface="Calibri"/>
              </a:rPr>
              <a:t>2. </a:t>
            </a:r>
          </a:p>
          <a:p>
            <a:pPr algn="just"/>
            <a:r>
              <a:rPr lang="ru-RU" sz="1600" kern="1200" dirty="0">
                <a:solidFill>
                  <a:prstClr val="black"/>
                </a:solidFill>
                <a:latin typeface="Calibri"/>
              </a:rPr>
              <a:t>• Приведение в соответствие с требованиями к организации образовательной деятельности, определенными действующими </a:t>
            </a:r>
            <a:r>
              <a:rPr lang="ru-RU" sz="1600" kern="1200" dirty="0" err="1">
                <a:solidFill>
                  <a:prstClr val="black"/>
                </a:solidFill>
                <a:latin typeface="Calibri"/>
              </a:rPr>
              <a:t>СанПин</a:t>
            </a:r>
            <a:r>
              <a:rPr lang="ru-RU" sz="1600" kern="12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just"/>
            <a:r>
              <a:rPr lang="ru-RU" sz="1600" kern="1200" dirty="0">
                <a:solidFill>
                  <a:prstClr val="black"/>
                </a:solidFill>
                <a:latin typeface="Calibri"/>
              </a:rPr>
              <a:t>• Уточнение количества учебных занятий (за 2 года на одного обучающегося – не менее 2170 часов и не более 2516 часов, что меньше на 74 часа (не более 37 часов в неделю)</a:t>
            </a:r>
          </a:p>
          <a:p>
            <a:pPr algn="just"/>
            <a:r>
              <a:rPr lang="ru-RU" sz="1600" kern="1200" dirty="0">
                <a:solidFill>
                  <a:prstClr val="black"/>
                </a:solidFill>
                <a:latin typeface="Calibri"/>
              </a:rPr>
              <a:t>3.</a:t>
            </a:r>
          </a:p>
          <a:p>
            <a:pPr algn="just"/>
            <a:r>
              <a:rPr lang="ru-RU" sz="1600" kern="1200" dirty="0">
                <a:solidFill>
                  <a:prstClr val="black"/>
                </a:solidFill>
                <a:latin typeface="Calibri"/>
              </a:rPr>
  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  </a:r>
          </a:p>
        </p:txBody>
      </p:sp>
    </p:spTree>
    <p:extLst>
      <p:ext uri="{BB962C8B-B14F-4D97-AF65-F5344CB8AC3E}">
        <p14:creationId xmlns:p14="http://schemas.microsoft.com/office/powerpoint/2010/main" val="7408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0" y="699542"/>
            <a:ext cx="2247813" cy="2630400"/>
          </a:xfrm>
        </p:spPr>
        <p:txBody>
          <a:bodyPr/>
          <a:lstStyle/>
          <a:p>
            <a:pPr algn="ctr"/>
            <a:r>
              <a:rPr lang="en-US" sz="2800" dirty="0" smtClean="0">
                <a:latin typeface="+mj-lt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Внесённые изменения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в ФГОС СОО 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3769" y="555526"/>
            <a:ext cx="6120680" cy="4587974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1. </a:t>
            </a:r>
            <a:r>
              <a:rPr lang="ru-RU" sz="1600" dirty="0" smtClean="0">
                <a:solidFill>
                  <a:srgbClr val="002060"/>
                </a:solidFill>
              </a:rPr>
              <a:t>Пересмотрены </a:t>
            </a:r>
            <a:r>
              <a:rPr lang="ru-RU" sz="1600" dirty="0">
                <a:solidFill>
                  <a:srgbClr val="FF0000"/>
                </a:solidFill>
              </a:rPr>
              <a:t>требования к результатам освоения </a:t>
            </a:r>
            <a:r>
              <a:rPr lang="ru-RU" sz="1600" dirty="0" smtClean="0">
                <a:solidFill>
                  <a:srgbClr val="FF0000"/>
                </a:solidFill>
              </a:rPr>
              <a:t>ООП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Личностные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err="1" smtClean="0">
                <a:solidFill>
                  <a:srgbClr val="002060"/>
                </a:solidFill>
              </a:rPr>
              <a:t>Метапредметные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Предметные;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2</a:t>
            </a:r>
            <a:r>
              <a:rPr lang="ru-RU" sz="1600" dirty="0">
                <a:solidFill>
                  <a:srgbClr val="002060"/>
                </a:solidFill>
              </a:rPr>
              <a:t>. Для </a:t>
            </a:r>
            <a:r>
              <a:rPr lang="ru-RU" sz="1600" dirty="0">
                <a:solidFill>
                  <a:srgbClr val="FF0000"/>
                </a:solidFill>
              </a:rPr>
              <a:t>10 учебных дисциплин установили требования к предметным результатам для базового и углубленного уровня </a:t>
            </a:r>
            <a:r>
              <a:rPr lang="ru-RU" sz="1600" dirty="0" smtClean="0">
                <a:solidFill>
                  <a:srgbClr val="002060"/>
                </a:solidFill>
              </a:rPr>
              <a:t>(Литература, Иностранный язык, Математика, Информатика, История, География, Обществознание, Физика, Химия </a:t>
            </a:r>
            <a:r>
              <a:rPr lang="ru-RU" sz="1600" dirty="0">
                <a:solidFill>
                  <a:srgbClr val="002060"/>
                </a:solidFill>
              </a:rPr>
              <a:t>и </a:t>
            </a:r>
            <a:r>
              <a:rPr lang="ru-RU" sz="1600" dirty="0" smtClean="0">
                <a:solidFill>
                  <a:srgbClr val="002060"/>
                </a:solidFill>
              </a:rPr>
              <a:t>Биология);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3. Теперь </a:t>
            </a:r>
            <a:r>
              <a:rPr lang="ru-RU" sz="1600" dirty="0">
                <a:solidFill>
                  <a:srgbClr val="002060"/>
                </a:solidFill>
              </a:rPr>
              <a:t>нет исключения для универсального профиля. Он также должен предусматривать изучение минимум двух предметов на углубленном уровне. Разрешили не вводить углубленное изучение только в АООП.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9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1139192" y="292328"/>
            <a:ext cx="6858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425"/>
              </a:lnSpc>
              <a:spcBef>
                <a:spcPct val="0"/>
              </a:spcBef>
              <a:buNone/>
            </a:pPr>
            <a:r>
              <a:rPr lang="ru-RU" sz="1400" kern="1200" dirty="0">
                <a:solidFill>
                  <a:prstClr val="black"/>
                </a:solidFill>
              </a:rPr>
              <a:t> </a:t>
            </a:r>
            <a:r>
              <a:rPr lang="ru-RU" sz="1600" b="1" kern="1200" dirty="0">
                <a:solidFill>
                  <a:srgbClr val="002060"/>
                </a:solidFill>
                <a:latin typeface="Calibri"/>
              </a:rPr>
              <a:t>Предметные области и предметы</a:t>
            </a:r>
          </a:p>
        </p:txBody>
      </p:sp>
      <p:sp>
        <p:nvSpPr>
          <p:cNvPr id="10245" name="Прямоугольник 32"/>
          <p:cNvSpPr>
            <a:spLocks noChangeArrowheads="1"/>
          </p:cNvSpPr>
          <p:nvPr/>
        </p:nvSpPr>
        <p:spPr bwMode="auto">
          <a:xfrm>
            <a:off x="743072" y="1213132"/>
            <a:ext cx="1928813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975"/>
              </a:lnSpc>
              <a:spcBef>
                <a:spcPct val="0"/>
              </a:spcBef>
              <a:buNone/>
            </a:pPr>
            <a:r>
              <a:rPr lang="ru-RU" altLang="ru-RU" sz="1200" b="1" kern="1200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Курсы повышения </a:t>
            </a:r>
          </a:p>
          <a:p>
            <a:pPr algn="ctr">
              <a:lnSpc>
                <a:spcPts val="975"/>
              </a:lnSpc>
              <a:spcBef>
                <a:spcPct val="0"/>
              </a:spcBef>
              <a:buNone/>
            </a:pPr>
            <a:r>
              <a:rPr lang="ru-RU" altLang="ru-RU" sz="1200" b="1" kern="1200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квалификации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200" b="1" kern="1200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6" name="Прямоугольник 32"/>
          <p:cNvSpPr>
            <a:spLocks noChangeArrowheads="1"/>
          </p:cNvSpPr>
          <p:nvPr/>
        </p:nvSpPr>
        <p:spPr bwMode="auto">
          <a:xfrm>
            <a:off x="622522" y="1559778"/>
            <a:ext cx="2035969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125"/>
              </a:lnSpc>
              <a:spcBef>
                <a:spcPts val="225"/>
              </a:spcBef>
            </a:pPr>
            <a:r>
              <a:rPr lang="ru-RU" altLang="ru-RU" sz="1000" kern="1200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Модуль в курсах ТОГИРРО для учителей-предметников</a:t>
            </a:r>
          </a:p>
          <a:p>
            <a:pPr indent="0">
              <a:lnSpc>
                <a:spcPts val="1125"/>
              </a:lnSpc>
              <a:spcBef>
                <a:spcPts val="225"/>
              </a:spcBef>
              <a:buNone/>
            </a:pPr>
            <a:r>
              <a:rPr lang="ru-RU" altLang="ru-RU" sz="1000" kern="1200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и учителей начальных классов  (4-8 часов)</a:t>
            </a:r>
          </a:p>
        </p:txBody>
      </p:sp>
      <p:sp>
        <p:nvSpPr>
          <p:cNvPr id="10247" name="Прямоугольник 32"/>
          <p:cNvSpPr>
            <a:spLocks noChangeArrowheads="1"/>
          </p:cNvSpPr>
          <p:nvPr/>
        </p:nvSpPr>
        <p:spPr bwMode="auto">
          <a:xfrm>
            <a:off x="3446860" y="1178720"/>
            <a:ext cx="2222897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975"/>
              </a:lnSpc>
              <a:spcBef>
                <a:spcPct val="0"/>
              </a:spcBef>
              <a:buNone/>
            </a:pPr>
            <a:endParaRPr lang="ru-RU" altLang="ru-RU" sz="1200" b="1" kern="1200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8" name="Прямоугольник 32"/>
          <p:cNvSpPr>
            <a:spLocks noChangeArrowheads="1"/>
          </p:cNvSpPr>
          <p:nvPr/>
        </p:nvSpPr>
        <p:spPr bwMode="auto">
          <a:xfrm>
            <a:off x="5584837" y="1197580"/>
            <a:ext cx="2344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kern="1200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Обмен лучшими практиками</a:t>
            </a:r>
          </a:p>
        </p:txBody>
      </p:sp>
      <p:sp>
        <p:nvSpPr>
          <p:cNvPr id="10250" name="Прямоугольник 23"/>
          <p:cNvSpPr>
            <a:spLocks noChangeArrowheads="1"/>
          </p:cNvSpPr>
          <p:nvPr/>
        </p:nvSpPr>
        <p:spPr bwMode="auto">
          <a:xfrm>
            <a:off x="2447926" y="3527823"/>
            <a:ext cx="5347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 kern="1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20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63788" y="1543269"/>
            <a:ext cx="1928813" cy="848950"/>
          </a:xfrm>
          <a:prstGeom prst="rect">
            <a:avLst/>
          </a:prstGeom>
        </p:spPr>
        <p:txBody>
          <a:bodyPr>
            <a:spAutoFit/>
          </a:bodyPr>
          <a:lstStyle>
            <a:lvl1pPr indent="180975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>
              <a:lnSpc>
                <a:spcPts val="1050"/>
              </a:lnSpc>
              <a:spcBef>
                <a:spcPts val="225"/>
              </a:spcBef>
              <a:buSzPct val="100000"/>
            </a:pPr>
            <a:r>
              <a:rPr lang="ru-RU" altLang="ru-RU" sz="1050" b="1" kern="1200" dirty="0">
                <a:solidFill>
                  <a:prstClr val="white"/>
                </a:solidFill>
                <a:ea typeface="MS PGothic" panose="020B0600070205080204" pitchFamily="34" charset="-128"/>
              </a:rPr>
              <a:t>Сайт ТОГИРРО</a:t>
            </a:r>
          </a:p>
          <a:p>
            <a:pPr>
              <a:lnSpc>
                <a:spcPts val="1050"/>
              </a:lnSpc>
              <a:spcBef>
                <a:spcPts val="225"/>
              </a:spcBef>
              <a:buSzPct val="100000"/>
              <a:buFont typeface="Arial" panose="020B0604020202020204" pitchFamily="34" charset="0"/>
              <a:buChar char="•"/>
            </a:pPr>
            <a:endParaRPr lang="ru-RU" altLang="ru-RU" sz="1050" kern="1200" dirty="0">
              <a:solidFill>
                <a:prstClr val="white"/>
              </a:solidFill>
              <a:ea typeface="MS PGothic" panose="020B0600070205080204" pitchFamily="34" charset="-128"/>
            </a:endParaRPr>
          </a:p>
          <a:p>
            <a:pPr indent="0">
              <a:lnSpc>
                <a:spcPts val="1050"/>
              </a:lnSpc>
              <a:spcBef>
                <a:spcPts val="225"/>
              </a:spcBef>
              <a:buSzPct val="100000"/>
            </a:pPr>
            <a:r>
              <a:rPr lang="ru-RU" altLang="ru-RU" sz="1050" kern="1200" dirty="0">
                <a:solidFill>
                  <a:prstClr val="white"/>
                </a:solidFill>
                <a:ea typeface="MS PGothic" panose="020B0600070205080204" pitchFamily="34" charset="-128"/>
              </a:rPr>
              <a:t>6 направлений функциональной грамотности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371" y="793006"/>
            <a:ext cx="7905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kern="12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770902"/>
              </p:ext>
            </p:extLst>
          </p:nvPr>
        </p:nvGraphicFramePr>
        <p:xfrm>
          <a:off x="743072" y="648746"/>
          <a:ext cx="6627019" cy="4565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3155">
                  <a:extLst>
                    <a:ext uri="{9D8B030D-6E8A-4147-A177-3AD203B41FA5}">
                      <a16:colId xmlns:a16="http://schemas.microsoft.com/office/drawing/2014/main" xmlns="" val="3807511762"/>
                    </a:ext>
                  </a:extLst>
                </a:gridCol>
                <a:gridCol w="3313864">
                  <a:extLst>
                    <a:ext uri="{9D8B030D-6E8A-4147-A177-3AD203B41FA5}">
                      <a16:colId xmlns:a16="http://schemas.microsoft.com/office/drawing/2014/main" xmlns="" val="4283226818"/>
                    </a:ext>
                  </a:extLst>
                </a:gridCol>
              </a:tblGrid>
              <a:tr h="228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Предметные области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</a:t>
                      </a:r>
                      <a:r>
                        <a:rPr lang="ru-RU" sz="1400" dirty="0" smtClean="0">
                          <a:effectLst/>
                        </a:rPr>
                        <a:t>редметы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xmlns="" val="229287696"/>
                  </a:ext>
                </a:extLst>
              </a:tr>
              <a:tr h="13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 и литература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</a:t>
                      </a:r>
                      <a:r>
                        <a:rPr lang="ru-RU" sz="1400" dirty="0" smtClean="0">
                          <a:effectLst/>
                        </a:rPr>
                        <a:t>язык Б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Литература </a:t>
                      </a:r>
                      <a:r>
                        <a:rPr lang="ru-RU" sz="1400" dirty="0" smtClean="0">
                          <a:effectLst/>
                        </a:rPr>
                        <a:t>Б /У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Родной язык и родная литература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Родной язык и (или) государственный язык республики Российской Федерации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Родная литература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xmlns="" val="11160164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Иностранные языки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Иностранный язык </a:t>
                      </a:r>
                      <a:r>
                        <a:rPr lang="ru-RU" sz="1400" dirty="0" smtClean="0">
                          <a:effectLst/>
                        </a:rPr>
                        <a:t>Б/ У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Второй иностранный язык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xmlns="" val="3952142303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и информатика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 </a:t>
                      </a:r>
                      <a:r>
                        <a:rPr lang="ru-RU" sz="1400" dirty="0" smtClean="0">
                          <a:effectLst/>
                        </a:rPr>
                        <a:t>Б/ У </a:t>
                      </a:r>
                      <a:endParaRPr lang="ru-RU" sz="14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Информатика Б/ У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xmlns="" val="361431656"/>
                  </a:ext>
                </a:extLst>
              </a:tr>
              <a:tr h="684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Общественно-научные предметы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История </a:t>
                      </a:r>
                      <a:r>
                        <a:rPr lang="ru-RU" sz="1400" dirty="0" smtClean="0">
                          <a:effectLst/>
                        </a:rPr>
                        <a:t>Б/ 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Обществознание Б/ 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География Б/ У 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xmlns="" val="1558521249"/>
                  </a:ext>
                </a:extLst>
              </a:tr>
              <a:tr h="684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Естественно-научные предметы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Физика </a:t>
                      </a:r>
                      <a:r>
                        <a:rPr lang="ru-RU" sz="1400" dirty="0" smtClean="0">
                          <a:effectLst/>
                        </a:rPr>
                        <a:t>Б/ 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Химия Б/ 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 Биология Б/ У 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xmlns="" val="1443799487"/>
                  </a:ext>
                </a:extLst>
              </a:tr>
              <a:tr h="684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Физическая культура, экология и основы безопасности жизнедеятельности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Физическая </a:t>
                      </a:r>
                      <a:r>
                        <a:rPr lang="ru-RU" sz="1400" dirty="0" smtClean="0">
                          <a:effectLst/>
                        </a:rPr>
                        <a:t>культура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Основы безопасности жизнедеятельности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xmlns="" val="3234209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0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0" y="699542"/>
            <a:ext cx="2247813" cy="2630400"/>
          </a:xfrm>
        </p:spPr>
        <p:txBody>
          <a:bodyPr/>
          <a:lstStyle/>
          <a:p>
            <a:pPr algn="ctr"/>
            <a:r>
              <a:rPr lang="en-US" sz="2800" dirty="0" smtClean="0">
                <a:latin typeface="+mj-lt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Внесённые изменения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в ФГОС СОО 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1760" y="987574"/>
            <a:ext cx="6110908" cy="3267300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3</a:t>
            </a:r>
            <a:r>
              <a:rPr lang="ru-RU" sz="1800" dirty="0">
                <a:solidFill>
                  <a:srgbClr val="002060"/>
                </a:solidFill>
              </a:rPr>
              <a:t>. В перечень предметов, которые сдают в форме ГИА, включили </a:t>
            </a:r>
            <a:r>
              <a:rPr lang="ru-RU" sz="1800" u="sng" dirty="0">
                <a:solidFill>
                  <a:srgbClr val="FF0000"/>
                </a:solidFill>
              </a:rPr>
              <a:t>родной язык </a:t>
            </a:r>
            <a:r>
              <a:rPr lang="ru-RU" sz="1800" dirty="0">
                <a:solidFill>
                  <a:srgbClr val="002060"/>
                </a:solidFill>
              </a:rPr>
              <a:t>и </a:t>
            </a:r>
            <a:r>
              <a:rPr lang="ru-RU" sz="1800" u="sng" dirty="0">
                <a:solidFill>
                  <a:srgbClr val="FF0000"/>
                </a:solidFill>
              </a:rPr>
              <a:t>родную литературу</a:t>
            </a:r>
            <a:r>
              <a:rPr lang="ru-RU" sz="1800" dirty="0">
                <a:solidFill>
                  <a:srgbClr val="002060"/>
                </a:solidFill>
              </a:rPr>
              <a:t>. Эти предметы выпускники могут сдавать по </a:t>
            </a:r>
            <a:r>
              <a:rPr lang="ru-RU" sz="1800" dirty="0" smtClean="0">
                <a:solidFill>
                  <a:srgbClr val="002060"/>
                </a:solidFill>
              </a:rPr>
              <a:t>выбору</a:t>
            </a:r>
            <a:endParaRPr lang="ru-RU" sz="1800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4</a:t>
            </a:r>
            <a:r>
              <a:rPr lang="ru-RU" sz="1800" dirty="0">
                <a:solidFill>
                  <a:srgbClr val="002060"/>
                </a:solidFill>
              </a:rPr>
              <a:t>. </a:t>
            </a:r>
            <a:r>
              <a:rPr lang="ru-RU" sz="1800" dirty="0" smtClean="0">
                <a:solidFill>
                  <a:srgbClr val="002060"/>
                </a:solidFill>
              </a:rPr>
              <a:t>Привели </a:t>
            </a:r>
            <a:r>
              <a:rPr lang="ru-RU" sz="1800" dirty="0">
                <a:solidFill>
                  <a:srgbClr val="002060"/>
                </a:solidFill>
              </a:rPr>
              <a:t>в соответствии с требованиями к организации образовательной деятельности, определенными действующими </a:t>
            </a:r>
            <a:r>
              <a:rPr lang="ru-RU" sz="1800" dirty="0" err="1" smtClean="0">
                <a:solidFill>
                  <a:srgbClr val="FF0000"/>
                </a:solidFill>
              </a:rPr>
              <a:t>СанПинами</a:t>
            </a:r>
            <a:endParaRPr lang="ru-RU" sz="18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sz="1800" dirty="0">
                <a:solidFill>
                  <a:srgbClr val="002060"/>
                </a:solidFill>
              </a:rPr>
              <a:t>5. Максимально допустимая аудиторная нагрузка обучающихся за два учебных года среднего общего образования, прописанная в обновленных ФГОС СОО, </a:t>
            </a:r>
            <a:r>
              <a:rPr lang="ru-RU" sz="1800" u="sng" dirty="0">
                <a:solidFill>
                  <a:srgbClr val="FF0000"/>
                </a:solidFill>
              </a:rPr>
              <a:t>не может быть более 2516 </a:t>
            </a:r>
            <a:r>
              <a:rPr lang="ru-RU" sz="1800" dirty="0">
                <a:solidFill>
                  <a:srgbClr val="002060"/>
                </a:solidFill>
              </a:rPr>
              <a:t>академических </a:t>
            </a:r>
            <a:r>
              <a:rPr lang="ru-RU" sz="1800" dirty="0" smtClean="0">
                <a:solidFill>
                  <a:srgbClr val="002060"/>
                </a:solidFill>
              </a:rPr>
              <a:t>часов, но </a:t>
            </a:r>
            <a:r>
              <a:rPr lang="ru-RU" sz="1800" dirty="0" smtClean="0">
                <a:solidFill>
                  <a:srgbClr val="FF0000"/>
                </a:solidFill>
              </a:rPr>
              <a:t>не менее 2170 часов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89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0" y="699542"/>
            <a:ext cx="2247813" cy="2630400"/>
          </a:xfrm>
        </p:spPr>
        <p:txBody>
          <a:bodyPr/>
          <a:lstStyle/>
          <a:p>
            <a:pPr algn="ctr"/>
            <a:r>
              <a:rPr lang="en-US" sz="2800" dirty="0" smtClean="0">
                <a:latin typeface="+mj-lt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Внесённые изменения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в ФГОС СОО 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1760" y="915566"/>
            <a:ext cx="6110908" cy="3267300"/>
          </a:xfrm>
        </p:spPr>
        <p:txBody>
          <a:bodyPr/>
          <a:lstStyle/>
          <a:p>
            <a:pPr algn="just">
              <a:buNone/>
            </a:pPr>
            <a:r>
              <a:rPr lang="ru-RU" sz="1800" dirty="0">
                <a:solidFill>
                  <a:srgbClr val="002060"/>
                </a:solidFill>
              </a:rPr>
              <a:t>6. </a:t>
            </a:r>
            <a:r>
              <a:rPr lang="ru-RU" sz="1800" dirty="0" smtClean="0">
                <a:solidFill>
                  <a:srgbClr val="002060"/>
                </a:solidFill>
              </a:rPr>
              <a:t>Учебный </a:t>
            </a:r>
            <a:r>
              <a:rPr lang="ru-RU" sz="1800" dirty="0">
                <a:solidFill>
                  <a:srgbClr val="002060"/>
                </a:solidFill>
              </a:rPr>
              <a:t>план должен содержать </a:t>
            </a:r>
            <a:r>
              <a:rPr lang="ru-RU" sz="1800" dirty="0">
                <a:solidFill>
                  <a:srgbClr val="FF0000"/>
                </a:solidFill>
              </a:rPr>
              <a:t>не менее 13 учебных предметов </a:t>
            </a:r>
            <a:r>
              <a:rPr lang="ru-RU" sz="1800" dirty="0">
                <a:solidFill>
                  <a:srgbClr val="002060"/>
                </a:solidFill>
              </a:rPr>
              <a:t>(русский язык, литература, иностранный язык, математика, информатика, история, география, обществознание, физика, химия, биология, физическая культура и основы безопасности жизнедеятельности) и предусматривать изучение не менее </a:t>
            </a:r>
            <a:r>
              <a:rPr lang="ru-RU" sz="1800" dirty="0">
                <a:solidFill>
                  <a:srgbClr val="FF0000"/>
                </a:solidFill>
              </a:rPr>
              <a:t>2 учебных предметов на углубленном </a:t>
            </a:r>
            <a:r>
              <a:rPr lang="ru-RU" sz="1800" dirty="0" smtClean="0">
                <a:solidFill>
                  <a:srgbClr val="FF0000"/>
                </a:solidFill>
              </a:rPr>
              <a:t>уровне;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7</a:t>
            </a:r>
            <a:r>
              <a:rPr lang="ru-RU" sz="1800" dirty="0">
                <a:solidFill>
                  <a:srgbClr val="002060"/>
                </a:solidFill>
              </a:rPr>
              <a:t>. </a:t>
            </a:r>
            <a:r>
              <a:rPr lang="ru-RU" sz="1800" dirty="0" smtClean="0">
                <a:solidFill>
                  <a:srgbClr val="002060"/>
                </a:solidFill>
              </a:rPr>
              <a:t>Учебные </a:t>
            </a:r>
            <a:r>
              <a:rPr lang="ru-RU" sz="1800" dirty="0">
                <a:solidFill>
                  <a:srgbClr val="002060"/>
                </a:solidFill>
              </a:rPr>
              <a:t>предметы </a:t>
            </a:r>
            <a:r>
              <a:rPr lang="ru-RU" sz="1800" u="sng" dirty="0">
                <a:solidFill>
                  <a:srgbClr val="002060"/>
                </a:solidFill>
              </a:rPr>
              <a:t>«Второй иностранный язык», «Родной язык», «Родная литература» </a:t>
            </a:r>
            <a:r>
              <a:rPr lang="ru-RU" sz="1800" dirty="0">
                <a:solidFill>
                  <a:srgbClr val="FF0000"/>
                </a:solidFill>
              </a:rPr>
              <a:t>могут быть включены в учебный план в случае поступления соответствующих заявлений от обучающихся, родителей </a:t>
            </a:r>
            <a:r>
              <a:rPr lang="ru-RU" sz="1800" dirty="0">
                <a:solidFill>
                  <a:srgbClr val="002060"/>
                </a:solidFill>
              </a:rPr>
              <a:t>(законных представителей</a:t>
            </a:r>
            <a:r>
              <a:rPr lang="ru-RU" sz="1800" dirty="0" smtClean="0">
                <a:solidFill>
                  <a:srgbClr val="002060"/>
                </a:solidFill>
              </a:rPr>
              <a:t>);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1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74" y="559475"/>
            <a:ext cx="6380609" cy="4460547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учебном плане на уровне СОО увеличили количество учебных предметов. Старшеклассники всех профилей обучения будут изучать 13 обязательных предметов: русский язык, литературу, математику, информатику, иностранный язык, физику, химию, биологию, историю, обществознание, географию, физкультуру и ОБЖ. В учебных планах АООП физическую культуру заменят на адаптивную физическую культуру.</a:t>
            </a:r>
          </a:p>
          <a:p>
            <a:pPr>
              <a:lnSpc>
                <a:spcPct val="115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Напомним, что сейчас учебный план профиля включает минимум 11 учебных предметов. При этом, старшеклассники всех профилей изучают восемь обязательных предметов: русский язык, литературу, иностранный язык, математику, историю (или предмет «Россия в мире»), физкультуру, ОБЖ и астрономию. </a:t>
            </a:r>
          </a:p>
          <a:p>
            <a:pPr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еще изменили подход к формированию учебных планов. До изменений в учебный план профиля включали не менее одного учебного предмета из каждой предметной области, а три или четыре профильных предмета школьники осваивали углубленно.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Теперь в учебном плане каждого профиля будет единый перечень из 13 обязательных предметов. Из них минимум два предмета школьники будут изучать углубленно.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6304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0" y="699542"/>
            <a:ext cx="2247813" cy="2630400"/>
          </a:xfrm>
        </p:spPr>
        <p:txBody>
          <a:bodyPr/>
          <a:lstStyle/>
          <a:p>
            <a:pPr algn="ctr"/>
            <a:r>
              <a:rPr lang="en-US" sz="2800" dirty="0" smtClean="0">
                <a:latin typeface="+mj-lt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Внесённые изменения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в ФГОС СОО 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1760" y="1059582"/>
            <a:ext cx="6110908" cy="3267300"/>
          </a:xfrm>
        </p:spPr>
        <p:txBody>
          <a:bodyPr/>
          <a:lstStyle/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8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smtClean="0">
                <a:solidFill>
                  <a:srgbClr val="002060"/>
                </a:solidFill>
              </a:rPr>
              <a:t>Изучение </a:t>
            </a:r>
            <a:r>
              <a:rPr lang="ru-RU" sz="1600" u="sng" dirty="0">
                <a:solidFill>
                  <a:srgbClr val="002060"/>
                </a:solidFill>
              </a:rPr>
              <a:t>русского языка </a:t>
            </a:r>
            <a:r>
              <a:rPr lang="ru-RU" sz="1600" dirty="0">
                <a:solidFill>
                  <a:srgbClr val="FF0000"/>
                </a:solidFill>
              </a:rPr>
              <a:t>сохраняется на одном (базовом) уровне для всех профилей</a:t>
            </a:r>
            <a:r>
              <a:rPr lang="ru-RU" sz="1600" dirty="0">
                <a:solidFill>
                  <a:srgbClr val="002060"/>
                </a:solidFill>
              </a:rPr>
              <a:t>, предусмотренных обновленным ФГОС </a:t>
            </a:r>
            <a:r>
              <a:rPr lang="ru-RU" sz="1600" dirty="0" smtClean="0">
                <a:solidFill>
                  <a:srgbClr val="002060"/>
                </a:solidFill>
              </a:rPr>
              <a:t>СОО;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9</a:t>
            </a:r>
            <a:r>
              <a:rPr lang="ru-RU" sz="1600" dirty="0">
                <a:solidFill>
                  <a:srgbClr val="002060"/>
                </a:solidFill>
              </a:rPr>
              <a:t>. Содержание </a:t>
            </a:r>
            <a:r>
              <a:rPr lang="ru-RU" sz="1600" dirty="0" smtClean="0">
                <a:solidFill>
                  <a:srgbClr val="002060"/>
                </a:solidFill>
              </a:rPr>
              <a:t>предметов «</a:t>
            </a:r>
            <a:r>
              <a:rPr lang="ru-RU" sz="1600" dirty="0">
                <a:solidFill>
                  <a:srgbClr val="002060"/>
                </a:solidFill>
              </a:rPr>
              <a:t>Право» и «Экономика» </a:t>
            </a:r>
            <a:r>
              <a:rPr lang="ru-RU" sz="1600" dirty="0">
                <a:solidFill>
                  <a:srgbClr val="FF0000"/>
                </a:solidFill>
              </a:rPr>
              <a:t>интегрировано в предмет «Обществознание» базового и углубленного уровня</a:t>
            </a:r>
            <a:r>
              <a:rPr lang="ru-RU" sz="1600" dirty="0">
                <a:solidFill>
                  <a:srgbClr val="002060"/>
                </a:solidFill>
              </a:rPr>
              <a:t>. Содержание предмета </a:t>
            </a:r>
            <a:r>
              <a:rPr lang="ru-RU" sz="1600" dirty="0">
                <a:solidFill>
                  <a:srgbClr val="FF0000"/>
                </a:solidFill>
              </a:rPr>
              <a:t>«Астрономия» вошло в полном объеме в содержание учебного предмета «Физика», </a:t>
            </a:r>
            <a:r>
              <a:rPr lang="ru-RU" sz="1600" dirty="0">
                <a:solidFill>
                  <a:srgbClr val="002060"/>
                </a:solidFill>
              </a:rPr>
              <a:t>также сохранены требования к предметным результатам. Содержание учебных предметов </a:t>
            </a:r>
            <a:r>
              <a:rPr lang="ru-RU" sz="1600" dirty="0">
                <a:solidFill>
                  <a:srgbClr val="FF0000"/>
                </a:solidFill>
              </a:rPr>
              <a:t>«Естествознание» и «Экология» сквозной содержательной линией включено в такие учебные предметы как «Биология», «Химия», «Физика». </a:t>
            </a:r>
            <a:r>
              <a:rPr lang="ru-RU" sz="1600" dirty="0">
                <a:solidFill>
                  <a:srgbClr val="002060"/>
                </a:solidFill>
              </a:rPr>
              <a:t>Содержание учебного </a:t>
            </a:r>
            <a:r>
              <a:rPr lang="ru-RU" sz="1600" dirty="0">
                <a:solidFill>
                  <a:srgbClr val="FF0000"/>
                </a:solidFill>
              </a:rPr>
              <a:t>предмета «Россия в мире» вошло в учебные предметы «История» и «Обществознание</a:t>
            </a:r>
            <a:r>
              <a:rPr lang="ru-RU" sz="1600" dirty="0" smtClean="0">
                <a:solidFill>
                  <a:srgbClr val="FF0000"/>
                </a:solidFill>
              </a:rPr>
              <a:t>»;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1"/>
          <p:cNvSpPr/>
          <p:nvPr/>
        </p:nvSpPr>
        <p:spPr>
          <a:xfrm>
            <a:off x="914400" y="588411"/>
            <a:ext cx="7734300" cy="4678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171450" indent="-171450">
              <a:buFontTx/>
              <a:buAutoNum type="arabicParenR"/>
            </a:pPr>
            <a:r>
              <a:rPr lang="ru-RU" sz="1600" kern="1200" dirty="0">
                <a:solidFill>
                  <a:prstClr val="black"/>
                </a:solidFill>
                <a:latin typeface="Calibri"/>
              </a:rPr>
              <a:t>«Экономика», «Право», «Естествознание», «Россия в мире» и «Экология» - </a:t>
            </a:r>
            <a:r>
              <a:rPr lang="ru-RU" sz="1600" b="1" kern="12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</a:rPr>
              <a:t>исключены из перечня обязательных предметов</a:t>
            </a:r>
            <a:endParaRPr lang="ru-RU" sz="1600" kern="1200" dirty="0">
              <a:solidFill>
                <a:prstClr val="black"/>
              </a:solidFill>
              <a:latin typeface="Calibri"/>
            </a:endParaRPr>
          </a:p>
          <a:p>
            <a:pPr marL="171450" indent="-171450">
              <a:buFontTx/>
              <a:buAutoNum type="arabicParenR"/>
            </a:pPr>
            <a:r>
              <a:rPr lang="ru-RU" sz="1600" kern="1200" dirty="0">
                <a:solidFill>
                  <a:prstClr val="black"/>
                </a:solidFill>
                <a:latin typeface="Calibri"/>
              </a:rPr>
              <a:t>Право и Экономика. Содержание этих предметов вошло в </a:t>
            </a:r>
            <a:r>
              <a:rPr lang="ru-RU" sz="1600" b="1" kern="1200" dirty="0">
                <a:solidFill>
                  <a:prstClr val="black"/>
                </a:solidFill>
                <a:latin typeface="Calibri"/>
              </a:rPr>
              <a:t>углубленный</a:t>
            </a:r>
            <a:r>
              <a:rPr lang="ru-RU" sz="1600" kern="1200" dirty="0">
                <a:solidFill>
                  <a:prstClr val="black"/>
                </a:solidFill>
                <a:latin typeface="Calibri"/>
              </a:rPr>
              <a:t> вариант курса по "</a:t>
            </a:r>
            <a:r>
              <a:rPr lang="ru-RU" sz="1600" b="1" kern="1200" dirty="0">
                <a:solidFill>
                  <a:prstClr val="black"/>
                </a:solidFill>
                <a:latin typeface="Calibri"/>
              </a:rPr>
              <a:t>Обществознанию</a:t>
            </a:r>
            <a:r>
              <a:rPr lang="ru-RU" sz="1600" kern="1200" dirty="0">
                <a:solidFill>
                  <a:prstClr val="black"/>
                </a:solidFill>
                <a:latin typeface="Calibri"/>
              </a:rPr>
              <a:t>", который, кстати, вводится в стандартах впервые.</a:t>
            </a:r>
          </a:p>
          <a:p>
            <a:pPr marL="171450" indent="-171450">
              <a:buFontTx/>
              <a:buAutoNum type="arabicParenR"/>
            </a:pPr>
            <a:r>
              <a:rPr lang="ru-RU" sz="1600" kern="1200" dirty="0">
                <a:solidFill>
                  <a:prstClr val="black"/>
                </a:solidFill>
                <a:latin typeface="Calibri"/>
              </a:rPr>
              <a:t>в базовый уровень предмета «Математика» включен курс «Алгебра и начала математического анализа», «Геометрия», «Вероятность и статистика»</a:t>
            </a:r>
          </a:p>
          <a:p>
            <a:pPr marL="171450" indent="-171450">
              <a:buFontTx/>
              <a:buAutoNum type="arabicParenR"/>
            </a:pPr>
            <a:endParaRPr lang="ru-RU" sz="1600" kern="1200" dirty="0">
              <a:solidFill>
                <a:prstClr val="black"/>
              </a:solidFill>
              <a:latin typeface="Calibri"/>
            </a:endParaRPr>
          </a:p>
          <a:p>
            <a:pPr marL="171450" indent="-171450">
              <a:buFontTx/>
              <a:buAutoNum type="arabicParenR"/>
            </a:pPr>
            <a:r>
              <a:rPr lang="ru-RU" sz="1600" kern="1200" dirty="0">
                <a:solidFill>
                  <a:prstClr val="black"/>
                </a:solidFill>
                <a:latin typeface="Calibri"/>
              </a:rPr>
              <a:t>В предмет «Физика» добавили требования о знании астрономии.</a:t>
            </a:r>
          </a:p>
          <a:p>
            <a:pPr marL="171450" indent="-171450">
              <a:buFontTx/>
              <a:buAutoNum type="arabicParenR"/>
            </a:pPr>
            <a:endParaRPr lang="ru-RU" sz="1600" kern="1200" dirty="0">
              <a:solidFill>
                <a:prstClr val="black"/>
              </a:solidFill>
              <a:latin typeface="Calibri"/>
            </a:endParaRPr>
          </a:p>
          <a:p>
            <a:r>
              <a:rPr lang="ru-RU" sz="1600" kern="1200" dirty="0">
                <a:solidFill>
                  <a:prstClr val="black"/>
                </a:solidFill>
                <a:latin typeface="Calibri"/>
              </a:rPr>
              <a:t>Требования к предметным результатам изложили более конкретно – по подобию новых ФГОС НОО и ООО. </a:t>
            </a:r>
          </a:p>
          <a:p>
            <a:r>
              <a:rPr lang="ru-RU" sz="1600" kern="1200" dirty="0">
                <a:solidFill>
                  <a:prstClr val="black"/>
                </a:solidFill>
                <a:latin typeface="Calibri"/>
              </a:rPr>
              <a:t>Например, по русскому языку выпускник должен уметь составлять монолог из минимум 100 слов и диалог из 7-8 реплик. Перечислили произведения, которые должен знать ученик после освоения литературы и т.д.</a:t>
            </a:r>
            <a:br>
              <a:rPr lang="ru-RU" sz="1600" kern="1200" dirty="0">
                <a:solidFill>
                  <a:prstClr val="black"/>
                </a:solidFill>
                <a:latin typeface="Calibri"/>
              </a:rPr>
            </a:br>
            <a:endParaRPr lang="ru-RU" sz="1600" kern="1200" dirty="0">
              <a:solidFill>
                <a:prstClr val="black"/>
              </a:solidFill>
              <a:latin typeface="Calibri"/>
            </a:endParaRPr>
          </a:p>
          <a:p>
            <a:endParaRPr lang="ru-RU" sz="1600" kern="1200" dirty="0">
              <a:solidFill>
                <a:prstClr val="black"/>
              </a:solidFill>
              <a:latin typeface="Calibri"/>
            </a:endParaRPr>
          </a:p>
          <a:p>
            <a:r>
              <a:rPr lang="ru-RU" sz="1600" kern="1200" dirty="0">
                <a:solidFill>
                  <a:prstClr val="black"/>
                </a:solidFill>
                <a:latin typeface="Calibri"/>
              </a:rPr>
              <a:t>Реализация образовательной программы СОО с </a:t>
            </a:r>
            <a:r>
              <a:rPr lang="ru-RU" sz="1600" kern="1200" dirty="0">
                <a:solidFill>
                  <a:srgbClr val="FF0000"/>
                </a:solidFill>
                <a:latin typeface="Calibri"/>
              </a:rPr>
              <a:t>1 сентября 2023 года. </a:t>
            </a:r>
            <a:r>
              <a:rPr lang="ru-RU" sz="1600" b="1" kern="1200" dirty="0">
                <a:solidFill>
                  <a:srgbClr val="FF0000"/>
                </a:solidFill>
                <a:latin typeface="Calibri"/>
              </a:rPr>
              <a:t/>
            </a:r>
            <a:br>
              <a:rPr lang="ru-RU" sz="1600" b="1" kern="1200" dirty="0">
                <a:solidFill>
                  <a:srgbClr val="FF0000"/>
                </a:solidFill>
                <a:latin typeface="Calibri"/>
              </a:rPr>
            </a:br>
            <a:r>
              <a:rPr lang="ru-RU" sz="1600" b="1" kern="12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/>
            </a:r>
            <a:br>
              <a:rPr lang="ru-RU" sz="1600" b="1" kern="12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</a:br>
            <a:endParaRPr lang="ru-RU" sz="1600" b="1" kern="1200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77037" y="661211"/>
            <a:ext cx="1280215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200" b="1" kern="1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6617" y="2608373"/>
            <a:ext cx="1831735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9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94789"/>
            <a:ext cx="4097275" cy="670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b="1" kern="12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 </a:t>
            </a:r>
            <a:r>
              <a:rPr lang="ru-RU" sz="1800" b="1" kern="12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</a:rPr>
              <a:t>Отличия обновленных ФГОС СОО 2022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endParaRPr lang="ru-RU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97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1"/>
          <p:cNvSpPr/>
          <p:nvPr/>
        </p:nvSpPr>
        <p:spPr>
          <a:xfrm>
            <a:off x="914400" y="834633"/>
            <a:ext cx="7734300" cy="418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ru-RU" sz="1600" kern="1200" dirty="0">
              <a:solidFill>
                <a:prstClr val="black"/>
              </a:solidFill>
              <a:latin typeface="Calibri"/>
            </a:endParaRPr>
          </a:p>
          <a:p>
            <a:r>
              <a:rPr lang="ru-RU" sz="1600" b="1" kern="1200" dirty="0">
                <a:solidFill>
                  <a:prstClr val="black"/>
                </a:solidFill>
                <a:latin typeface="Calibri"/>
              </a:rPr>
              <a:t>РУССКИЙ ЯЗЫК </a:t>
            </a:r>
          </a:p>
          <a:p>
            <a:r>
              <a:rPr lang="ru-RU" sz="1600" kern="1200" dirty="0">
                <a:solidFill>
                  <a:prstClr val="black"/>
                </a:solidFill>
                <a:latin typeface="Calibri"/>
              </a:rPr>
              <a:t>Важнейшая составляющая - элементы содержания ориентированы на формирование и развитие функциональной (читательской) грамотности. </a:t>
            </a:r>
          </a:p>
          <a:p>
            <a:r>
              <a:rPr lang="ru-RU" sz="1600" kern="1200" dirty="0">
                <a:solidFill>
                  <a:prstClr val="black"/>
                </a:solidFill>
                <a:latin typeface="Calibri"/>
              </a:rPr>
              <a:t>Учебный предмет РУССКИЙ ЯЗЫК входит в предметную область РУССКИЙ ЯЗЫК И ЛИТЕРАТУРА, </a:t>
            </a:r>
          </a:p>
          <a:p>
            <a:r>
              <a:rPr lang="ru-RU" sz="1600" kern="1200" dirty="0">
                <a:solidFill>
                  <a:prstClr val="black"/>
                </a:solidFill>
                <a:latin typeface="Calibri"/>
              </a:rPr>
              <a:t>10 класс -68 часов, 11 класс-68 часов. </a:t>
            </a:r>
          </a:p>
          <a:p>
            <a:r>
              <a:rPr lang="ru-RU" sz="1600" kern="1200" dirty="0">
                <a:solidFill>
                  <a:prstClr val="black"/>
                </a:solidFill>
                <a:latin typeface="Calibri"/>
              </a:rPr>
              <a:t>Все элементы содержания изучаются с точки зрения </a:t>
            </a:r>
            <a:r>
              <a:rPr lang="ru-RU" sz="1600" b="1" kern="1200" dirty="0">
                <a:solidFill>
                  <a:prstClr val="black"/>
                </a:solidFill>
                <a:latin typeface="Calibri"/>
              </a:rPr>
              <a:t>Нормы речи</a:t>
            </a:r>
            <a:r>
              <a:rPr lang="ru-RU" sz="1600" kern="1200" dirty="0">
                <a:solidFill>
                  <a:prstClr val="black"/>
                </a:solidFill>
                <a:latin typeface="Calibri"/>
              </a:rPr>
              <a:t>! </a:t>
            </a:r>
          </a:p>
          <a:p>
            <a:r>
              <a:rPr lang="ru-RU" sz="1600" kern="1200" dirty="0">
                <a:solidFill>
                  <a:prstClr val="black"/>
                </a:solidFill>
                <a:latin typeface="Calibri"/>
              </a:rPr>
              <a:t>Жестко закреплены разделы: ОБЩИЕ СВЕДЕНИЯ О ЯЗЫКЕ; ЯЗЫК И РЕЧЬ.КУЛЬТУРА РЕЧИ; РЕЧЬ</a:t>
            </a:r>
            <a:r>
              <a:rPr lang="ru-RU" sz="1600" kern="1200" dirty="0" smtClean="0">
                <a:solidFill>
                  <a:prstClr val="black"/>
                </a:solidFill>
                <a:latin typeface="Calibri"/>
              </a:rPr>
              <a:t>. РЕЧЕВОЕ </a:t>
            </a:r>
            <a:r>
              <a:rPr lang="ru-RU" sz="1600" kern="1200" dirty="0">
                <a:solidFill>
                  <a:prstClr val="black"/>
                </a:solidFill>
                <a:latin typeface="Calibri"/>
              </a:rPr>
              <a:t>ОБЩЕНИЕ; ТЕКСТ. ИНФОРМАЦИОННО-СМЫСЛОВАЯ ПЕРЕРАБОТКА ТЕКСТА. </a:t>
            </a:r>
          </a:p>
          <a:p>
            <a:r>
              <a:rPr lang="ru-RU" sz="1600" kern="1200" dirty="0">
                <a:solidFill>
                  <a:prstClr val="black"/>
                </a:solidFill>
                <a:latin typeface="Calibri"/>
              </a:rPr>
              <a:t>К</a:t>
            </a:r>
            <a:r>
              <a:rPr lang="ru-RU" sz="1600" kern="1200" dirty="0" smtClean="0">
                <a:solidFill>
                  <a:prstClr val="black"/>
                </a:solidFill>
                <a:latin typeface="Calibri"/>
              </a:rPr>
              <a:t>ак </a:t>
            </a:r>
            <a:r>
              <a:rPr lang="ru-RU" sz="1600" kern="1200" dirty="0">
                <a:solidFill>
                  <a:prstClr val="black"/>
                </a:solidFill>
                <a:latin typeface="Calibri"/>
              </a:rPr>
              <a:t>и в </a:t>
            </a:r>
            <a:r>
              <a:rPr lang="ru-RU" sz="1600" kern="1200" dirty="0" smtClean="0">
                <a:solidFill>
                  <a:prstClr val="black"/>
                </a:solidFill>
                <a:latin typeface="Calibri"/>
              </a:rPr>
              <a:t>ООО, </a:t>
            </a:r>
            <a:r>
              <a:rPr lang="ru-RU" sz="1600" kern="1200" dirty="0">
                <a:solidFill>
                  <a:prstClr val="black"/>
                </a:solidFill>
                <a:latin typeface="Calibri"/>
              </a:rPr>
              <a:t>результаты и элементы содержания расписаны по классам, есть тематическое планирование.</a:t>
            </a:r>
          </a:p>
          <a:p>
            <a:endParaRPr lang="ru-RU" sz="1600" kern="1200" dirty="0">
              <a:solidFill>
                <a:prstClr val="black"/>
              </a:solidFill>
              <a:latin typeface="Calibri"/>
            </a:endParaRPr>
          </a:p>
          <a:p>
            <a:r>
              <a:rPr lang="ru-RU" sz="1600" b="1" kern="1200" dirty="0">
                <a:solidFill>
                  <a:srgbClr val="FF0000"/>
                </a:solidFill>
                <a:latin typeface="Calibri"/>
              </a:rPr>
              <a:t/>
            </a:r>
            <a:br>
              <a:rPr lang="ru-RU" sz="1600" b="1" kern="1200" dirty="0">
                <a:solidFill>
                  <a:srgbClr val="FF0000"/>
                </a:solidFill>
                <a:latin typeface="Calibri"/>
              </a:rPr>
            </a:br>
            <a:r>
              <a:rPr lang="ru-RU" sz="1600" b="1" kern="12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/>
            </a:r>
            <a:br>
              <a:rPr lang="ru-RU" sz="1600" b="1" kern="12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</a:br>
            <a:endParaRPr lang="ru-RU" sz="1600" b="1" kern="1200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77037" y="661211"/>
            <a:ext cx="1280215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200" b="1" kern="1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6617" y="2608373"/>
            <a:ext cx="1831735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9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94789"/>
            <a:ext cx="4097275" cy="670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b="1" kern="12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 </a:t>
            </a:r>
            <a:r>
              <a:rPr lang="ru-RU" sz="1800" b="1" kern="12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</a:rPr>
              <a:t>Отличия обновленных ФГОС СОО 2022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endParaRPr lang="ru-RU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241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1.Педагогический кроссворд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638280"/>
              </p:ext>
            </p:extLst>
          </p:nvPr>
        </p:nvGraphicFramePr>
        <p:xfrm>
          <a:off x="228601" y="790512"/>
          <a:ext cx="7007693" cy="4017839"/>
        </p:xfrm>
        <a:graphic>
          <a:graphicData uri="http://schemas.openxmlformats.org/drawingml/2006/table">
            <a:tbl>
              <a:tblPr firstRow="1" firstCol="1" bandRow="1"/>
              <a:tblGrid>
                <a:gridCol w="332951"/>
                <a:gridCol w="319453"/>
                <a:gridCol w="317203"/>
                <a:gridCol w="316452"/>
                <a:gridCol w="314202"/>
                <a:gridCol w="317203"/>
                <a:gridCol w="317952"/>
                <a:gridCol w="317952"/>
                <a:gridCol w="322452"/>
                <a:gridCol w="302955"/>
                <a:gridCol w="323201"/>
                <a:gridCol w="317952"/>
                <a:gridCol w="318701"/>
                <a:gridCol w="322452"/>
                <a:gridCol w="318701"/>
                <a:gridCol w="318701"/>
                <a:gridCol w="318701"/>
                <a:gridCol w="317203"/>
                <a:gridCol w="318701"/>
                <a:gridCol w="318701"/>
                <a:gridCol w="318701"/>
                <a:gridCol w="317203"/>
              </a:tblGrid>
              <a:tr h="470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439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1100" y="1428750"/>
            <a:ext cx="67818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kern="1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требования к результатам освоения </a:t>
            </a:r>
            <a:r>
              <a:rPr lang="ru-RU" sz="1600" b="1" kern="1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истории</a:t>
            </a:r>
            <a:r>
              <a:rPr lang="ru-RU" sz="1600" kern="1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добавили знание событий возрождения Российской Федерации как мировой державы, воссоединения Крыма с Россией, специальной военной операции на Украине и других важнейших событий XX - начала XXI века. </a:t>
            </a:r>
          </a:p>
          <a:p>
            <a:r>
              <a:rPr lang="ru-RU" sz="1600" kern="1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Также выпускник должен уметь защищать историческую правду, не допускать умаления подвига народа при защите Отечества, давать отпор фальсификациям российской истории.</a:t>
            </a:r>
          </a:p>
          <a:p>
            <a:endParaRPr lang="ru-RU" sz="1600" kern="1200" dirty="0">
              <a:solidFill>
                <a:srgbClr val="595D6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kern="1200" dirty="0">
              <a:solidFill>
                <a:srgbClr val="595D6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kern="1200" dirty="0">
                <a:solidFill>
                  <a:prstClr val="black"/>
                </a:solidFill>
                <a:latin typeface="Calibri"/>
              </a:rPr>
              <a:t>Реализация образовательной программы СОО с </a:t>
            </a:r>
            <a:r>
              <a:rPr lang="ru-RU" kern="1200" dirty="0">
                <a:solidFill>
                  <a:srgbClr val="FF0000"/>
                </a:solidFill>
                <a:latin typeface="Calibri"/>
              </a:rPr>
              <a:t>1 сентября 2023 года.</a:t>
            </a:r>
            <a:r>
              <a:rPr lang="ru-RU" sz="900" kern="1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900" kern="1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9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hape 101"/>
          <p:cNvSpPr/>
          <p:nvPr/>
        </p:nvSpPr>
        <p:spPr>
          <a:xfrm>
            <a:off x="3124200" y="549048"/>
            <a:ext cx="42291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1600" b="1" kern="12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</a:rPr>
              <a:t>Корректировка требований к результатам</a:t>
            </a:r>
            <a:endParaRPr lang="ru-RU" sz="1500" b="1" kern="12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563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0" y="699542"/>
            <a:ext cx="2247813" cy="2630400"/>
          </a:xfrm>
        </p:spPr>
        <p:txBody>
          <a:bodyPr/>
          <a:lstStyle/>
          <a:p>
            <a:pPr algn="ctr"/>
            <a:r>
              <a:rPr lang="en-US" sz="2800" dirty="0" smtClean="0">
                <a:latin typeface="+mj-lt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Внесённые изменения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в ФГОС СОО 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3768" y="1419622"/>
            <a:ext cx="6110908" cy="3267300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10</a:t>
            </a:r>
            <a:r>
              <a:rPr lang="ru-RU" sz="1800" dirty="0">
                <a:solidFill>
                  <a:srgbClr val="002060"/>
                </a:solidFill>
              </a:rPr>
              <a:t>. </a:t>
            </a:r>
            <a:r>
              <a:rPr lang="ru-RU" sz="1800" dirty="0" smtClean="0">
                <a:solidFill>
                  <a:srgbClr val="002060"/>
                </a:solidFill>
              </a:rPr>
              <a:t>Учебные предметы «</a:t>
            </a:r>
            <a:r>
              <a:rPr lang="ru-RU" sz="1800" dirty="0">
                <a:solidFill>
                  <a:srgbClr val="002060"/>
                </a:solidFill>
              </a:rPr>
              <a:t>Право», «Экономика», «Естествознание», «Россия в мире», «Экология» </a:t>
            </a:r>
            <a:r>
              <a:rPr lang="ru-RU" sz="1800" dirty="0" smtClean="0">
                <a:solidFill>
                  <a:srgbClr val="FF0000"/>
                </a:solidFill>
              </a:rPr>
              <a:t>будут </a:t>
            </a:r>
            <a:r>
              <a:rPr lang="ru-RU" sz="1800" dirty="0">
                <a:solidFill>
                  <a:srgbClr val="FF0000"/>
                </a:solidFill>
              </a:rPr>
              <a:t>проверяться в рамках оценочных </a:t>
            </a:r>
            <a:r>
              <a:rPr lang="ru-RU" sz="1800" dirty="0" smtClean="0">
                <a:solidFill>
                  <a:srgbClr val="FF0000"/>
                </a:solidFill>
              </a:rPr>
              <a:t>процедур;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11</a:t>
            </a:r>
            <a:r>
              <a:rPr lang="ru-RU" sz="1800" dirty="0">
                <a:solidFill>
                  <a:srgbClr val="002060"/>
                </a:solidFill>
              </a:rPr>
              <a:t>. </a:t>
            </a:r>
            <a:r>
              <a:rPr lang="ru-RU" sz="1800" dirty="0" smtClean="0">
                <a:solidFill>
                  <a:srgbClr val="002060"/>
                </a:solidFill>
              </a:rPr>
              <a:t>Уточнили  </a:t>
            </a:r>
            <a:r>
              <a:rPr lang="ru-RU" sz="1800" dirty="0">
                <a:solidFill>
                  <a:srgbClr val="002060"/>
                </a:solidFill>
              </a:rPr>
              <a:t>требования к программе коррекционной </a:t>
            </a:r>
            <a:r>
              <a:rPr lang="ru-RU" sz="1800" dirty="0" smtClean="0">
                <a:solidFill>
                  <a:srgbClr val="002060"/>
                </a:solidFill>
              </a:rPr>
              <a:t>работы в рамках ФГОС СОО.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94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213" t="5883"/>
          <a:stretch/>
        </p:blipFill>
        <p:spPr>
          <a:xfrm>
            <a:off x="1403648" y="1203598"/>
            <a:ext cx="6011968" cy="3455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19548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Уточнение требований к результатам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освоения ООП СОО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01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7800201" y="4855745"/>
            <a:ext cx="415112" cy="273844"/>
          </a:xfrm>
        </p:spPr>
        <p:txBody>
          <a:bodyPr/>
          <a:lstStyle/>
          <a:p>
            <a:fld id="{86CB4B4D-7CA3-9044-876B-883B54F8677D}" type="slidenum">
              <a:rPr lang="ru-RU" sz="965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 sz="96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hape 101"/>
          <p:cNvSpPr/>
          <p:nvPr/>
        </p:nvSpPr>
        <p:spPr>
          <a:xfrm>
            <a:off x="3124200" y="549048"/>
            <a:ext cx="42291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1600" b="1" kern="12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</a:rPr>
              <a:t>Отличия обновленных ФГОС СОО  2022</a:t>
            </a:r>
            <a:endParaRPr lang="ru-RU" sz="1500" b="1" kern="12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6617" y="2608373"/>
            <a:ext cx="1831735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9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8659" y="1200295"/>
            <a:ext cx="7619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prstClr val="black"/>
                </a:solidFill>
                <a:latin typeface="Calibri"/>
              </a:rPr>
              <a:t>Добавили требование к электронной среде. Установили, что условия использования электронной информационно-образовательной среды должны обеспечивать безопасность:</a:t>
            </a:r>
            <a:br>
              <a:rPr lang="ru-RU" sz="1600" kern="1200" dirty="0">
                <a:solidFill>
                  <a:prstClr val="black"/>
                </a:solidFill>
                <a:latin typeface="Calibri"/>
              </a:rPr>
            </a:br>
            <a:r>
              <a:rPr lang="ru-RU" sz="1600" kern="1200" dirty="0">
                <a:solidFill>
                  <a:prstClr val="black"/>
                </a:solidFill>
                <a:latin typeface="Calibri"/>
              </a:rPr>
              <a:t>- хранения информации об участниках образовательных отношений;</a:t>
            </a:r>
            <a:br>
              <a:rPr lang="ru-RU" sz="1600" kern="1200" dirty="0">
                <a:solidFill>
                  <a:prstClr val="black"/>
                </a:solidFill>
                <a:latin typeface="Calibri"/>
              </a:rPr>
            </a:br>
            <a:r>
              <a:rPr lang="ru-RU" sz="1600" kern="1200" dirty="0">
                <a:solidFill>
                  <a:prstClr val="black"/>
                </a:solidFill>
                <a:latin typeface="Calibri"/>
              </a:rPr>
              <a:t>- цифровых образовательных ресурсов, используемых школой;</a:t>
            </a:r>
            <a:br>
              <a:rPr lang="ru-RU" sz="1600" kern="1200" dirty="0">
                <a:solidFill>
                  <a:prstClr val="black"/>
                </a:solidFill>
                <a:latin typeface="Calibri"/>
              </a:rPr>
            </a:br>
            <a:r>
              <a:rPr lang="ru-RU" sz="1600" kern="1200" dirty="0">
                <a:solidFill>
                  <a:prstClr val="black"/>
                </a:solidFill>
                <a:latin typeface="Calibri"/>
              </a:rPr>
              <a:t>- организации образовательной деятельности в соответствии с гигиеническими нормативами и санитарно-эпидемиологическими требованиями</a:t>
            </a:r>
          </a:p>
        </p:txBody>
      </p:sp>
      <p:sp>
        <p:nvSpPr>
          <p:cNvPr id="6" name="Shape 101"/>
          <p:cNvSpPr/>
          <p:nvPr/>
        </p:nvSpPr>
        <p:spPr>
          <a:xfrm>
            <a:off x="2971800" y="3295651"/>
            <a:ext cx="42291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1600" b="1" kern="12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</a:rPr>
              <a:t>Внеурочная деятельность</a:t>
            </a:r>
            <a:endParaRPr lang="ru-RU" sz="1500" b="1" kern="12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4086816"/>
            <a:ext cx="7619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prstClr val="black"/>
                </a:solidFill>
                <a:latin typeface="Calibri"/>
              </a:rPr>
              <a:t>Письмо </a:t>
            </a:r>
            <a:r>
              <a:rPr lang="ru-RU" sz="1600" kern="1200" dirty="0" err="1">
                <a:solidFill>
                  <a:prstClr val="black"/>
                </a:solidFill>
                <a:latin typeface="Calibri"/>
              </a:rPr>
              <a:t>Минпросвещения</a:t>
            </a:r>
            <a:r>
              <a:rPr lang="ru-RU" sz="1600" kern="1200" dirty="0">
                <a:solidFill>
                  <a:prstClr val="black"/>
                </a:solidFill>
                <a:latin typeface="Calibri"/>
              </a:rPr>
              <a:t> России от о5.07.2022 № ТВ – 1290/03 «О направлении методических рекомендаций» </a:t>
            </a:r>
          </a:p>
        </p:txBody>
      </p:sp>
    </p:spTree>
    <p:extLst>
      <p:ext uri="{BB962C8B-B14F-4D97-AF65-F5344CB8AC3E}">
        <p14:creationId xmlns:p14="http://schemas.microsoft.com/office/powerpoint/2010/main" val="1277440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24</a:t>
            </a:fld>
            <a:endParaRPr lang="en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627535"/>
            <a:ext cx="7056784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коррекционной работы</a:t>
            </a:r>
          </a:p>
          <a:p>
            <a:pPr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новой редакции ФГОС СОО уточнили требования к программе коррекционной работы.  Теперь в средней школе будут корректировать недостатки психического и физического развития учеников и помогать в освоении программы. 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программы в школе будут осуществлять комплексное индивидуально ориентированное психолого-медико-педагогическое сопровождение всех старшеклассников, которым нужна помощь в освоении ООП. Сопровождение школьников с ОВЗ будут проводить по рекомендациям ПМПК.</a:t>
            </a:r>
          </a:p>
          <a:p>
            <a:pPr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Также для школьников с ОВЗ школы создадут специальные условия обучения и воспитания, разработают адаптированное учебно-дидактическое обеспечение.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еще в школах будут следить за уровнем нагрузки школьников с ОВЗ, предоставят услуги ассистента и техническую помощь.</a:t>
            </a: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64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ctrTitle" idx="4294967295"/>
          </p:nvPr>
        </p:nvSpPr>
        <p:spPr>
          <a:xfrm>
            <a:off x="1259632" y="1995686"/>
            <a:ext cx="65937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just"/>
            <a:r>
              <a:rPr lang="ru-RU" sz="2400" dirty="0">
                <a:solidFill>
                  <a:srgbClr val="002060"/>
                </a:solidFill>
              </a:rPr>
              <a:t>Реализация </a:t>
            </a:r>
            <a:r>
              <a:rPr lang="ru-RU" sz="2400" dirty="0" smtClean="0">
                <a:solidFill>
                  <a:srgbClr val="002060"/>
                </a:solidFill>
              </a:rPr>
              <a:t>обновленного </a:t>
            </a:r>
            <a:r>
              <a:rPr lang="ru-RU" sz="2400" dirty="0">
                <a:solidFill>
                  <a:srgbClr val="002060"/>
                </a:solidFill>
              </a:rPr>
              <a:t>ФГОС СОО будет осуществляться </a:t>
            </a:r>
            <a:r>
              <a:rPr lang="ru-RU" sz="2400" dirty="0">
                <a:solidFill>
                  <a:srgbClr val="C00000"/>
                </a:solidFill>
              </a:rPr>
              <a:t>посредством федеральной образовательной программы среднего общего образования</a:t>
            </a:r>
            <a:r>
              <a:rPr lang="ru-RU" sz="2400" dirty="0">
                <a:solidFill>
                  <a:srgbClr val="002060"/>
                </a:solidFill>
              </a:rPr>
              <a:t>, утвержденной приказом Министерства просвещения Российской Федерации </a:t>
            </a:r>
            <a:r>
              <a:rPr lang="ru-RU" sz="2400" dirty="0" smtClean="0">
                <a:solidFill>
                  <a:srgbClr val="002060"/>
                </a:solidFill>
              </a:rPr>
              <a:t>№ 1014 </a:t>
            </a:r>
            <a:r>
              <a:rPr lang="ru-RU" sz="2400" dirty="0">
                <a:solidFill>
                  <a:srgbClr val="002060"/>
                </a:solidFill>
              </a:rPr>
              <a:t>от 23 ноября 2022 года</a:t>
            </a:r>
            <a:endParaRPr lang="en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02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rgbClr val="FFFFFF"/>
                </a:solidFill>
              </a:rPr>
              <a:t>26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863" t="23400" r="16926" b="10801"/>
          <a:stretch/>
        </p:blipFill>
        <p:spPr>
          <a:xfrm>
            <a:off x="1475656" y="555062"/>
            <a:ext cx="6264696" cy="372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83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-180528" y="559475"/>
            <a:ext cx="2592287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+mj-lt"/>
              </a:rPr>
              <a:t>Упражнение «Колесо деятельности»</a:t>
            </a:r>
            <a:endParaRPr lang="en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55776" y="915566"/>
            <a:ext cx="6048672" cy="3123284"/>
          </a:xfrm>
        </p:spPr>
        <p:txBody>
          <a:bodyPr/>
          <a:lstStyle/>
          <a:p>
            <a:pPr algn="just">
              <a:buNone/>
            </a:pPr>
            <a:r>
              <a:rPr lang="ru-RU" dirty="0">
                <a:solidFill>
                  <a:srgbClr val="002060"/>
                </a:solidFill>
              </a:rPr>
              <a:t>Оцените </a:t>
            </a:r>
            <a:r>
              <a:rPr lang="ru-RU" dirty="0" smtClean="0">
                <a:solidFill>
                  <a:srgbClr val="002060"/>
                </a:solidFill>
              </a:rPr>
              <a:t>свою деятельность в качестве учителя в плане самообразования (ИОМ). </a:t>
            </a:r>
            <a:r>
              <a:rPr lang="ru-RU" dirty="0">
                <a:solidFill>
                  <a:srgbClr val="002060"/>
                </a:solidFill>
              </a:rPr>
              <a:t>Перед вами круг и восемь секторов. На каждом секторе запишите вид </a:t>
            </a:r>
            <a:r>
              <a:rPr lang="ru-RU" dirty="0" smtClean="0">
                <a:solidFill>
                  <a:srgbClr val="002060"/>
                </a:solidFill>
              </a:rPr>
              <a:t>деятельности </a:t>
            </a:r>
            <a:r>
              <a:rPr lang="ru-RU" dirty="0">
                <a:solidFill>
                  <a:srgbClr val="002060"/>
                </a:solidFill>
              </a:rPr>
              <a:t>в школе (приобретение знаний, сотрудничество, коммуникация, работа с информацией, решение проблем, самоорганизация, самореализация, рефлексия). Теперь отметьте на каждом лучике, на сколько баллов (по десятибалльной школе) </a:t>
            </a:r>
            <a:r>
              <a:rPr lang="ru-RU" dirty="0" smtClean="0">
                <a:solidFill>
                  <a:srgbClr val="002060"/>
                </a:solidFill>
              </a:rPr>
              <a:t>вы  занимаетесь </a:t>
            </a:r>
            <a:r>
              <a:rPr lang="ru-RU" dirty="0">
                <a:solidFill>
                  <a:srgbClr val="002060"/>
                </a:solidFill>
              </a:rPr>
              <a:t>тем или иным видом деятельности, по вашему мнению. Соедините эти точки, и у вас получится круг. Это колесо </a:t>
            </a:r>
            <a:r>
              <a:rPr lang="ru-RU" dirty="0" smtClean="0">
                <a:solidFill>
                  <a:srgbClr val="002060"/>
                </a:solidFill>
              </a:rPr>
              <a:t>вашей деятельности.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 smtClean="0"/>
              <a:t>Ссылки для документов: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hlinkClick r:id="rId2"/>
              </a:rPr>
              <a:t>https://docs.edu.gov.ru/document/bf0ceabdc94110049a583890956abbfa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(ФГОС СОО)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edsoo.ru/Federalnaya</a:t>
            </a:r>
            <a:r>
              <a:rPr lang="ru-RU" dirty="0" smtClean="0">
                <a:hlinkClick r:id="rId3"/>
              </a:rPr>
              <a:t>_</a:t>
            </a:r>
            <a:r>
              <a:rPr lang="en-US" dirty="0" smtClean="0">
                <a:hlinkClick r:id="rId3"/>
              </a:rPr>
              <a:t>obrazovatelnaya_programma_srednego_obschego_obrazovaniya.htm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/>
              <a:t>(ФОП)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47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ctrTitle"/>
          </p:nvPr>
        </p:nvSpPr>
        <p:spPr>
          <a:xfrm>
            <a:off x="2555776" y="915566"/>
            <a:ext cx="4032448" cy="32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Содержательные </a:t>
            </a:r>
            <a:r>
              <a:rPr lang="ru-RU" sz="2800" b="1" dirty="0">
                <a:solidFill>
                  <a:srgbClr val="002060"/>
                </a:solidFill>
              </a:rPr>
              <a:t>аспекты обновленных </a:t>
            </a:r>
            <a:r>
              <a:rPr lang="ru-RU" sz="2800" b="1" dirty="0" smtClean="0">
                <a:solidFill>
                  <a:srgbClr val="002060"/>
                </a:solidFill>
              </a:rPr>
              <a:t>ФГОС среднего общего образования</a:t>
            </a:r>
            <a:endParaRPr lang="en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44" y="123478"/>
            <a:ext cx="1163974" cy="10788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704" y="125518"/>
            <a:ext cx="1310400" cy="1076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9132" y="12347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МАОУ «</a:t>
            </a:r>
            <a:r>
              <a:rPr lang="ru-RU" dirty="0" err="1" smtClean="0">
                <a:solidFill>
                  <a:srgbClr val="002060"/>
                </a:solidFill>
              </a:rPr>
              <a:t>Голышмановская</a:t>
            </a:r>
            <a:r>
              <a:rPr lang="ru-RU" dirty="0" smtClean="0">
                <a:solidFill>
                  <a:srgbClr val="002060"/>
                </a:solidFill>
              </a:rPr>
              <a:t> СОШ №1»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19.04.2023г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4248" y="422793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Хлыстунова Н.В., заместитель директора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9475"/>
            <a:ext cx="2339751" cy="26304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ФГОС</a:t>
            </a:r>
            <a:endParaRPr lang="en-GB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5816" y="614863"/>
            <a:ext cx="5292300" cy="3267300"/>
          </a:xfrm>
        </p:spPr>
        <p:txBody>
          <a:bodyPr/>
          <a:lstStyle/>
          <a:p>
            <a:endParaRPr lang="en-GB" sz="2800" dirty="0"/>
          </a:p>
          <a:p>
            <a:pPr algn="just">
              <a:buNone/>
            </a:pPr>
            <a:r>
              <a:rPr lang="ru-RU" dirty="0">
                <a:solidFill>
                  <a:srgbClr val="002060"/>
                </a:solidFill>
              </a:rPr>
              <a:t>совокупность требований, обязательных при реализации основных образовательных программ начального общего, основного общего, среднего (полного) общего, начального профессионального, среднего профессионального и высшего профессионального образования образовательными учреждениями, имеющими государственную аккредитацию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83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559475"/>
            <a:ext cx="2592288" cy="2630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Федеральный закон от 29. 12 2012 года № 273 – ФЗ «Об образовании в РФ»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1033400"/>
            <a:ext cx="6038899" cy="3267300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Статья 11</a:t>
            </a:r>
            <a:r>
              <a:rPr lang="ru-RU" sz="1600" dirty="0">
                <a:solidFill>
                  <a:srgbClr val="002060"/>
                </a:solidFill>
              </a:rPr>
              <a:t>. Федеральные государственные образовательные стандарты и федеральные государственные требования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Статья 66.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3226" t="23401" r="15350" b="8000"/>
          <a:stretch/>
        </p:blipFill>
        <p:spPr>
          <a:xfrm>
            <a:off x="3419873" y="2025231"/>
            <a:ext cx="4038448" cy="253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755576" y="1203598"/>
            <a:ext cx="7344816" cy="819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Приказ </a:t>
            </a:r>
            <a:r>
              <a:rPr lang="ru-RU" sz="2800" b="1" dirty="0" err="1">
                <a:solidFill>
                  <a:srgbClr val="002060"/>
                </a:solidFill>
              </a:rPr>
              <a:t>Минобрнауки</a:t>
            </a:r>
            <a:r>
              <a:rPr lang="ru-RU" sz="2800" b="1" dirty="0">
                <a:solidFill>
                  <a:srgbClr val="002060"/>
                </a:solidFill>
              </a:rPr>
              <a:t> России </a:t>
            </a:r>
            <a:r>
              <a:rPr lang="ru-RU" sz="2800" b="1" dirty="0" smtClean="0">
                <a:solidFill>
                  <a:srgbClr val="002060"/>
                </a:solidFill>
              </a:rPr>
              <a:t>№ 413 </a:t>
            </a:r>
            <a:r>
              <a:rPr lang="ru-RU" sz="2800" b="1" dirty="0">
                <a:solidFill>
                  <a:srgbClr val="002060"/>
                </a:solidFill>
              </a:rPr>
              <a:t>от 17 мая </a:t>
            </a:r>
            <a:r>
              <a:rPr lang="ru-RU" sz="2800" b="1" dirty="0" smtClean="0">
                <a:solidFill>
                  <a:srgbClr val="002060"/>
                </a:solidFill>
              </a:rPr>
              <a:t>2012 года  «Об </a:t>
            </a:r>
            <a:r>
              <a:rPr lang="ru-RU" sz="2800" b="1" dirty="0">
                <a:solidFill>
                  <a:srgbClr val="002060"/>
                </a:solidFill>
              </a:rPr>
              <a:t>утверждении федерального государственного стандарта среднего общего образования»</a:t>
            </a:r>
            <a:endParaRPr lang="e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8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3568" y="1203598"/>
            <a:ext cx="7920880" cy="819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Внесение </a:t>
            </a:r>
            <a:r>
              <a:rPr lang="ru-RU" sz="2000" b="1" dirty="0">
                <a:solidFill>
                  <a:srgbClr val="FF0000"/>
                </a:solidFill>
              </a:rPr>
              <a:t>изменений в федеральный государственный образовательный стандарт среднего общего образования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lvl="2" algn="l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	1. Приказ </a:t>
            </a:r>
            <a:r>
              <a:rPr lang="ru-RU" sz="1800" b="1" dirty="0" err="1">
                <a:solidFill>
                  <a:srgbClr val="002060"/>
                </a:solidFill>
              </a:rPr>
              <a:t>Минобрнауки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России от </a:t>
            </a:r>
            <a:r>
              <a:rPr lang="ru-RU" sz="1800" b="1" dirty="0">
                <a:solidFill>
                  <a:srgbClr val="002060"/>
                </a:solidFill>
              </a:rPr>
              <a:t>29.12.2014 года № 1645</a:t>
            </a:r>
          </a:p>
          <a:p>
            <a:pPr lvl="2" algn="l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	2. Приказ </a:t>
            </a:r>
            <a:r>
              <a:rPr lang="ru-RU" sz="1800" b="1" dirty="0" err="1">
                <a:solidFill>
                  <a:srgbClr val="002060"/>
                </a:solidFill>
              </a:rPr>
              <a:t>Минобрнауки</a:t>
            </a:r>
            <a:r>
              <a:rPr lang="ru-RU" sz="1800" b="1" dirty="0">
                <a:solidFill>
                  <a:srgbClr val="002060"/>
                </a:solidFill>
              </a:rPr>
              <a:t> России </a:t>
            </a:r>
            <a:r>
              <a:rPr lang="ru-RU" sz="1800" b="1" dirty="0" smtClean="0">
                <a:solidFill>
                  <a:srgbClr val="002060"/>
                </a:solidFill>
              </a:rPr>
              <a:t>от </a:t>
            </a:r>
            <a:r>
              <a:rPr lang="ru-RU" sz="1800" b="1" dirty="0">
                <a:solidFill>
                  <a:srgbClr val="002060"/>
                </a:solidFill>
              </a:rPr>
              <a:t>31.12.2015 года № </a:t>
            </a:r>
            <a:r>
              <a:rPr lang="ru-RU" sz="1800" b="1" dirty="0" smtClean="0">
                <a:solidFill>
                  <a:srgbClr val="002060"/>
                </a:solidFill>
              </a:rPr>
              <a:t>1578</a:t>
            </a:r>
          </a:p>
          <a:p>
            <a:pPr lvl="2" algn="l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	3. Приказ </a:t>
            </a:r>
            <a:r>
              <a:rPr lang="ru-RU" sz="1800" b="1" dirty="0" err="1">
                <a:solidFill>
                  <a:srgbClr val="002060"/>
                </a:solidFill>
              </a:rPr>
              <a:t>Минобрнауки</a:t>
            </a:r>
            <a:r>
              <a:rPr lang="ru-RU" sz="1800" b="1" dirty="0">
                <a:solidFill>
                  <a:srgbClr val="002060"/>
                </a:solidFill>
              </a:rPr>
              <a:t> России от 29.06.2017 года № 613</a:t>
            </a:r>
          </a:p>
          <a:p>
            <a:pPr lvl="2" algn="l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	4. Приказ </a:t>
            </a:r>
            <a:r>
              <a:rPr lang="ru-RU" sz="1800" b="1" dirty="0" err="1">
                <a:solidFill>
                  <a:srgbClr val="002060"/>
                </a:solidFill>
              </a:rPr>
              <a:t>Минобрнауки</a:t>
            </a:r>
            <a:r>
              <a:rPr lang="ru-RU" sz="1800" b="1" dirty="0">
                <a:solidFill>
                  <a:srgbClr val="002060"/>
                </a:solidFill>
              </a:rPr>
              <a:t> России от 24.09.2020 года № 519</a:t>
            </a:r>
          </a:p>
          <a:p>
            <a:pPr lvl="2" algn="l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	5. Приказ </a:t>
            </a:r>
            <a:r>
              <a:rPr lang="ru-RU" sz="1800" b="1" dirty="0" err="1">
                <a:solidFill>
                  <a:srgbClr val="002060"/>
                </a:solidFill>
              </a:rPr>
              <a:t>Минобрнауки</a:t>
            </a:r>
            <a:r>
              <a:rPr lang="ru-RU" sz="1800" b="1" dirty="0">
                <a:solidFill>
                  <a:srgbClr val="002060"/>
                </a:solidFill>
              </a:rPr>
              <a:t> России от 11.12.2020 года № </a:t>
            </a:r>
            <a:r>
              <a:rPr lang="ru-RU" sz="1800" b="1" dirty="0" smtClean="0">
                <a:solidFill>
                  <a:srgbClr val="002060"/>
                </a:solidFill>
              </a:rPr>
              <a:t>712</a:t>
            </a:r>
          </a:p>
          <a:p>
            <a:pPr lvl="2" algn="l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	6. Приказ </a:t>
            </a:r>
            <a:r>
              <a:rPr lang="ru-RU" sz="1800" b="1" dirty="0" err="1">
                <a:solidFill>
                  <a:srgbClr val="002060"/>
                </a:solidFill>
              </a:rPr>
              <a:t>Минобрнауки</a:t>
            </a:r>
            <a:r>
              <a:rPr lang="ru-RU" sz="1800" b="1" dirty="0">
                <a:solidFill>
                  <a:srgbClr val="002060"/>
                </a:solidFill>
              </a:rPr>
              <a:t> России от 12 августа 2022 г. № 732</a:t>
            </a:r>
          </a:p>
          <a:p>
            <a:pPr lvl="2" algn="l">
              <a:buNone/>
            </a:pPr>
            <a:endParaRPr lang="e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4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627534"/>
            <a:ext cx="2142000" cy="263040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С 1 </a:t>
            </a:r>
            <a:r>
              <a:rPr lang="ru-RU" sz="1800" b="1" dirty="0">
                <a:solidFill>
                  <a:srgbClr val="002060"/>
                </a:solidFill>
              </a:rPr>
              <a:t>сентября 2023 года </a:t>
            </a:r>
            <a:r>
              <a:rPr lang="ru-RU" sz="1800" b="1" dirty="0" smtClean="0">
                <a:solidFill>
                  <a:srgbClr val="002060"/>
                </a:solidFill>
              </a:rPr>
              <a:t>введение обновленных ФГОС СОО в школах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Федеральные государственные образовательные стандарты обеспечивают: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- единство образовательного пространства Российской Федерации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преемственность основных образовательных программ начального общего, основного общего, среднего (полного) </a:t>
            </a:r>
            <a:r>
              <a:rPr lang="ru-RU" dirty="0" smtClean="0">
                <a:solidFill>
                  <a:srgbClr val="002060"/>
                </a:solidFill>
              </a:rPr>
              <a:t>общего образования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6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Требования ФГОС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7784" y="1033400"/>
            <a:ext cx="5688632" cy="3267300"/>
          </a:xfrm>
        </p:spPr>
        <p:txBody>
          <a:bodyPr/>
          <a:lstStyle/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1. Требования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к структуре основных образовательных программ, в том числе требования к соотношению частей основной образовательной программы и их объёму, а также к соотношению обязательной части основной образовательной программы и части, формируемой участниками образовательного процесса;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2. Требования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к условиям реализации основных образовательных программ, в том числе кадровым, финансовым, материально-техническим и иным условиям;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3. Требования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к результатам освоения основных образовательных программ.</a:t>
            </a:r>
          </a:p>
          <a:p>
            <a:pPr algn="ctr">
              <a:buNone/>
            </a:pPr>
            <a:endParaRPr lang="en-US" sz="3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2273295"/>
      </p:ext>
    </p:extLst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1603</Words>
  <Application>Microsoft Office PowerPoint</Application>
  <PresentationFormat>Экран (16:9)</PresentationFormat>
  <Paragraphs>349</Paragraphs>
  <Slides>28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43" baseType="lpstr">
      <vt:lpstr>MS PGothic</vt:lpstr>
      <vt:lpstr>Calibri</vt:lpstr>
      <vt:lpstr>Verdana</vt:lpstr>
      <vt:lpstr>Lato Light</vt:lpstr>
      <vt:lpstr>Times New Roman</vt:lpstr>
      <vt:lpstr>Wingdings</vt:lpstr>
      <vt:lpstr>Arial</vt:lpstr>
      <vt:lpstr>Roboto Slab Light</vt:lpstr>
      <vt:lpstr>Kent template</vt:lpstr>
      <vt:lpstr>Office Theme</vt:lpstr>
      <vt:lpstr>2_Office Theme</vt:lpstr>
      <vt:lpstr>1_Office Theme</vt:lpstr>
      <vt:lpstr>3_Office Theme</vt:lpstr>
      <vt:lpstr>4_Office Theme</vt:lpstr>
      <vt:lpstr>5_Office Theme</vt:lpstr>
      <vt:lpstr>Презентация PowerPoint</vt:lpstr>
      <vt:lpstr>1.Педагогический кроссворд</vt:lpstr>
      <vt:lpstr>Содержательные аспекты обновленных ФГОС среднего общего образования</vt:lpstr>
      <vt:lpstr>ФГОС</vt:lpstr>
      <vt:lpstr>Федеральный закон от 29. 12 2012 года № 273 – ФЗ «Об образовании в РФ»</vt:lpstr>
      <vt:lpstr>Презентация PowerPoint</vt:lpstr>
      <vt:lpstr>Презентация PowerPoint</vt:lpstr>
      <vt:lpstr>С 1 сентября 2023 года введение обновленных ФГОС СОО в школах</vt:lpstr>
      <vt:lpstr>Требования ФГОС </vt:lpstr>
      <vt:lpstr>Практикум </vt:lpstr>
      <vt:lpstr>Презентация PowerPoint</vt:lpstr>
      <vt:lpstr> Внесённые изменения в ФГОС СОО </vt:lpstr>
      <vt:lpstr>Презентация PowerPoint</vt:lpstr>
      <vt:lpstr> Внесённые изменения в ФГОС СОО </vt:lpstr>
      <vt:lpstr> Внесённые изменения в ФГОС СОО </vt:lpstr>
      <vt:lpstr>Презентация PowerPoint</vt:lpstr>
      <vt:lpstr> Внесённые изменения в ФГОС СОО </vt:lpstr>
      <vt:lpstr>Презентация PowerPoint</vt:lpstr>
      <vt:lpstr>Презентация PowerPoint</vt:lpstr>
      <vt:lpstr>Презентация PowerPoint</vt:lpstr>
      <vt:lpstr> Внесённые изменения в ФГОС СОО </vt:lpstr>
      <vt:lpstr>Презентация PowerPoint</vt:lpstr>
      <vt:lpstr>Презентация PowerPoint</vt:lpstr>
      <vt:lpstr>Презентация PowerPoint</vt:lpstr>
      <vt:lpstr>Реализация обновленного ФГОС СОО будет осуществляться посредством федеральной образовательной программы среднего общего образования, утвержденной приказом Министерства просвещения Российской Федерации № 1014 от 23 ноября 2022 года</vt:lpstr>
      <vt:lpstr>Презентация PowerPoint</vt:lpstr>
      <vt:lpstr>Упражнение «Колесо деятельности»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EDUCATION</dc:title>
  <dc:creator>MB</dc:creator>
  <cp:lastModifiedBy>Хлыстунова</cp:lastModifiedBy>
  <cp:revision>57</cp:revision>
  <dcterms:modified xsi:type="dcterms:W3CDTF">2023-04-12T09:16:24Z</dcterms:modified>
</cp:coreProperties>
</file>