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1" r:id="rId4"/>
    <p:sldId id="277" r:id="rId5"/>
    <p:sldId id="260" r:id="rId6"/>
    <p:sldId id="278" r:id="rId7"/>
    <p:sldId id="262" r:id="rId8"/>
    <p:sldId id="264" r:id="rId9"/>
    <p:sldId id="263" r:id="rId10"/>
    <p:sldId id="265" r:id="rId11"/>
    <p:sldId id="267" r:id="rId12"/>
    <p:sldId id="271" r:id="rId13"/>
    <p:sldId id="284" r:id="rId14"/>
    <p:sldId id="286" r:id="rId15"/>
    <p:sldId id="279" r:id="rId16"/>
    <p:sldId id="282" r:id="rId17"/>
    <p:sldId id="280" r:id="rId18"/>
    <p:sldId id="287" r:id="rId19"/>
  </p:sldIdLst>
  <p:sldSz cx="9144000" cy="6858000" type="screen4x3"/>
  <p:notesSz cx="6858000" cy="9144000"/>
  <p:custDataLst>
    <p:tags r:id="rId2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055" autoAdjust="0"/>
  </p:normalViewPr>
  <p:slideViewPr>
    <p:cSldViewPr>
      <p:cViewPr>
        <p:scale>
          <a:sx n="110" d="100"/>
          <a:sy n="110" d="100"/>
        </p:scale>
        <p:origin x="-90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8342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89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94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0170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41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689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02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155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085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239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138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E482-23B0-4B07-87D1-15B94CB04EB6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2E86-BA13-4B4A-AC59-3B9DD2D184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3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628800"/>
            <a:ext cx="6768752" cy="197408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 – класс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«Создание методической разработки»</a:t>
            </a:r>
            <a:r>
              <a:rPr lang="ru-RU" dirty="0" smtClean="0">
                <a:solidFill>
                  <a:srgbClr val="002060"/>
                </a:solidFill>
              </a:rPr>
              <a:t/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563888" y="4365104"/>
            <a:ext cx="42601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Ярыгина Татьяна Александровна,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учитель начальных классов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МАОУ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Голышмановская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СОШ №1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35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Необычные предметы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sun9-13.userapi.com/impf/c854420/v854420014/16e5d9/rOfYlkleW1Q.jpg?size=963x1164&amp;quality=96&amp;sign=39dcebbc566eefd38918379e4b02888a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908720"/>
            <a:ext cx="2382560" cy="2879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https://sun9-86.userapi.com/impf/4rAv5VDEHg3RpilWRD28aNnvi9oR_YWteTegjg/cLckCbX7NE8.jpg?size=2232x1663&amp;quality=96&amp;sign=67c3f22d46e9b134127ab9c67da4bae8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908720"/>
            <a:ext cx="352839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\Desktop\фото среда\DSC_00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908720"/>
            <a:ext cx="230425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user\Desktop\фото среда\DSC_00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3933056"/>
            <a:ext cx="367240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фото среда\DSC_0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831628"/>
            <a:ext cx="4539557" cy="302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Удивительная фотография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30" name="Picture 6" descr="https://na-dache.pro/uploads/posts/2021-05/1620466639_48-p-solnechnie-chasi-na-dache-svoimi-rukami-fo-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826085"/>
            <a:ext cx="5472608" cy="333921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547664" y="1268760"/>
            <a:ext cx="63267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Данный прием </a:t>
            </a: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помогает заинтриговать детей.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-99392"/>
            <a:ext cx="7772400" cy="1362075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Сторителлинг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788024" y="1196752"/>
            <a:ext cx="3528392" cy="115212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«Кто рассказывает истории – тот правит миром»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https://ds05.infourok.ru/uploads/ex/012b/00088caa-88267946/img2.jpg"/>
          <p:cNvPicPr>
            <a:picLocks noChangeAspect="1" noChangeArrowheads="1"/>
          </p:cNvPicPr>
          <p:nvPr/>
        </p:nvPicPr>
        <p:blipFill>
          <a:blip r:embed="rId2" cstate="print"/>
          <a:srcRect l="54484" t="25268"/>
          <a:stretch>
            <a:fillRect/>
          </a:stretch>
        </p:blipFill>
        <p:spPr bwMode="auto">
          <a:xfrm>
            <a:off x="5868144" y="2636912"/>
            <a:ext cx="2767162" cy="340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5576" y="1772816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одновременно самая древняя и одна из самых модных  образовательных технологий. </a:t>
            </a:r>
            <a:endParaRPr lang="ru-RU" sz="4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8841160" cy="778098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смешанного обучения из группы «Ротация»   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«Перевернутый класс» 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sun9-50.userapi.com/impg/UZfDxxKFZxqMgKSq9NePbX6w9dW5gjYmhzGhhQ/ffxqXPVQ2TY.jpg?size=1200x1600&amp;quality=96&amp;sign=0f016ff067db69894e21e356a6d5771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3861047"/>
            <a:ext cx="2088232" cy="2784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https://sun9-83.userapi.com/impg/LBaEqe6p-PynO5a08dh7MadD872YwMTCkBTKEw/P1kCRTmZ_0c.jpg?size=1200x1600&amp;quality=96&amp;sign=41a18a337547bb956945a98ed5fcaa0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764704"/>
            <a:ext cx="226825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39552" y="1864568"/>
            <a:ext cx="561662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Модель «перевёрнутого класса» подразумевает перенесение репродуктивной учебной деятельности на домашнее изучение.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Модель смешанного обучения  </a:t>
            </a:r>
            <a:b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«Смена рабочих зон» </a:t>
            </a:r>
            <a:endParaRPr lang="ru-RU" sz="3200" dirty="0"/>
          </a:p>
        </p:txBody>
      </p:sp>
      <p:pic>
        <p:nvPicPr>
          <p:cNvPr id="2051" name="Picture 3" descr="https://sun9-9.userapi.com/impg/2wYNgvQa6OFbq6eq5Mry58lKcnvb0XQHYrpRhA/pha-6XGgOK0.jpg?size=1600x1200&amp;quality=96&amp;sign=b01bff20824b39e49819e3094e25d0e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4581128"/>
            <a:ext cx="2640293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88168" y="-1323528"/>
            <a:ext cx="6876764" cy="458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s://sun9-80.userapi.com/impg/4I1OwUhiaOL_krA0eb1N5ovX3Q48zaO5wAd_mg/_Rk5fwtGZcs.jpg?size=1600x1200&amp;quality=96&amp;sign=d44f85e67c49c95704afa6ce565c4b8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764704"/>
            <a:ext cx="2400266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2708920"/>
            <a:ext cx="2595341" cy="173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67544" y="1484784"/>
            <a:ext cx="5558055" cy="350865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Учащиеся делятся на 3 группы и распределяются по  рабочим зонам: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А) Зона работы </a:t>
            </a:r>
            <a:r>
              <a:rPr kumimoji="0" lang="ru-RU" sz="36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Б) Зона работы в группах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В) Зона работы с учителем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 l="3524" t="9619" r="2204" b="605"/>
          <a:stretch>
            <a:fillRect/>
          </a:stretch>
        </p:blipFill>
        <p:spPr bwMode="auto">
          <a:xfrm>
            <a:off x="-38278" y="0"/>
            <a:ext cx="9256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Практическая работа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276872"/>
            <a:ext cx="3384376" cy="4248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1.Оригинальное название;</a:t>
            </a:r>
          </a:p>
          <a:p>
            <a:pPr lvl="0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2.Актуальность;</a:t>
            </a:r>
          </a:p>
          <a:p>
            <a:pPr lvl="0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3.Цель и задачи;</a:t>
            </a:r>
          </a:p>
          <a:p>
            <a:pPr lvl="0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4.Адресная группа.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2348880"/>
            <a:ext cx="2592288" cy="1512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Основное содержание</a:t>
            </a: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2348880"/>
            <a:ext cx="2592288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Презентация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908720"/>
            <a:ext cx="5544616" cy="12241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Структура разработки: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3933056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Самобичевание — это негативная оценка человеком самого себя, неконструктивная критика и обесценивание своих заслуг и качеств. 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https://s1.showslide.ru/s_slide/ea0c/c639e4e2-ccda-44db-80cb-894dd553e475.jpeg"/>
          <p:cNvPicPr>
            <a:picLocks noChangeAspect="1" noChangeArrowheads="1"/>
          </p:cNvPicPr>
          <p:nvPr/>
        </p:nvPicPr>
        <p:blipFill>
          <a:blip r:embed="rId2" cstate="print"/>
          <a:srcRect l="13047" t="7455" r="16127" b="3080"/>
          <a:stretch>
            <a:fillRect/>
          </a:stretch>
        </p:blipFill>
        <p:spPr bwMode="auto">
          <a:xfrm>
            <a:off x="3275856" y="764704"/>
            <a:ext cx="3096344" cy="2933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954" t="6760" r="2166" b="851"/>
          <a:stretch>
            <a:fillRect/>
          </a:stretch>
        </p:blipFill>
        <p:spPr bwMode="auto">
          <a:xfrm>
            <a:off x="179512" y="0"/>
            <a:ext cx="6454375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888" t="9581" r="1493" b="797"/>
          <a:stretch>
            <a:fillRect/>
          </a:stretch>
        </p:blipFill>
        <p:spPr bwMode="auto">
          <a:xfrm>
            <a:off x="2699792" y="3284984"/>
            <a:ext cx="608657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sun93-1.userapi.com/impg/fn8coPdTG7zsLk89w_o6Tm41E2Tei4ulVZlpwA/yF4QQ5A8Gag.jpg?size=2560x2156&amp;quality=95&amp;sign=7d4ee97ad485f425b63e674b89fbff8b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6632"/>
            <a:ext cx="8352928" cy="6624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197" t="8727" r="884" b="1098"/>
          <a:stretch>
            <a:fillRect/>
          </a:stretch>
        </p:blipFill>
        <p:spPr bwMode="auto">
          <a:xfrm>
            <a:off x="107504" y="764704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повышение уровня школьной мотивации обучающихся начальных классов.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Разобраться в понятии учебная  мотивация, в причинах понижения уровня школьной мотивации;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Познакомиться с  активными технологиями и приемами;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Проанализировать методику школьной мотивации.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Адресная группа: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начальное образование.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77809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Настрой на учебный год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sun9-3.userapi.com/impg/gQuWVDjCkBnVmcch1suKySoekyEIo9vb8mZSbw/mNI7jSOSS0M.jpg?size=810x1080&amp;quality=96&amp;sign=9905708f32d945dbb3146a0cc5cf5f22&amp;type=album"/>
          <p:cNvPicPr>
            <a:picLocks noChangeAspect="1" noChangeArrowheads="1"/>
          </p:cNvPicPr>
          <p:nvPr/>
        </p:nvPicPr>
        <p:blipFill>
          <a:blip r:embed="rId2" cstate="print"/>
          <a:srcRect l="5229" t="19608" r="11111" b="19607"/>
          <a:stretch>
            <a:fillRect/>
          </a:stretch>
        </p:blipFill>
        <p:spPr bwMode="auto">
          <a:xfrm>
            <a:off x="899592" y="1421777"/>
            <a:ext cx="2664296" cy="2511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s://sun9-38.userapi.com/impg/1ghfekYJy80HDI2H_5k_jUxNGHd3ri73pIuOAw/nkGYgMixfh4.jpg?size=810x1080&amp;quality=96&amp;sign=6d6cbf7a2bcdcd2b29f5e83f2b7c2948&amp;type=album"/>
          <p:cNvPicPr>
            <a:picLocks noChangeAspect="1" noChangeArrowheads="1"/>
          </p:cNvPicPr>
          <p:nvPr/>
        </p:nvPicPr>
        <p:blipFill>
          <a:blip r:embed="rId3" cstate="print"/>
          <a:srcRect l="8511" t="25000" r="21277" b="17553"/>
          <a:stretch>
            <a:fillRect/>
          </a:stretch>
        </p:blipFill>
        <p:spPr bwMode="auto">
          <a:xfrm>
            <a:off x="899592" y="4005064"/>
            <a:ext cx="2808312" cy="2657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https://sun9-18.userapi.com/impg/BvqLikBVlzgDoSTdCDN_W9kdxxkw3fpDTGLE6Q/fYkFCxnQL1c.jpg?size=1600x1200&amp;quality=95&amp;sign=f6902ed2b519afa039f63e88acc1fd2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060848"/>
            <a:ext cx="39364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Школьная мотивация  – это внутренняя психологическая характеристика ребенка, которая выражается желанием ребенка учиться и развиваться.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sun9-30.userapi.com/impg/ahTBkF9lafeqq7zuInCozbu_46OTm9V7TRqX7w/nQB7JdJ3eVU.jpg?size=1600x1200&amp;quality=96&amp;sign=b55c0ec211a824f246df0c110b082e17&amp;type=album"/>
          <p:cNvPicPr>
            <a:picLocks noChangeAspect="1" noChangeArrowheads="1"/>
          </p:cNvPicPr>
          <p:nvPr/>
        </p:nvPicPr>
        <p:blipFill>
          <a:blip r:embed="rId2" cstate="print"/>
          <a:srcRect l="22673" t="12956" r="23885" b="22265"/>
          <a:stretch>
            <a:fillRect/>
          </a:stretch>
        </p:blipFill>
        <p:spPr bwMode="auto">
          <a:xfrm>
            <a:off x="5508104" y="3573016"/>
            <a:ext cx="3096344" cy="2749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s://sun9-29.userapi.com/impg/gobIEtWl_VRgt8FJGO4NBoWRVWCS0XDmC8Io4g/RQN_RU5CW78.jpg?size=1600x1200&amp;quality=96&amp;sign=958a3706107ccd349f9a77081d778a1a&amp;type=album"/>
          <p:cNvPicPr>
            <a:picLocks noChangeAspect="1" noChangeArrowheads="1"/>
          </p:cNvPicPr>
          <p:nvPr/>
        </p:nvPicPr>
        <p:blipFill>
          <a:blip r:embed="rId3" cstate="print"/>
          <a:srcRect l="19643" t="11905" r="41071" b="45238"/>
          <a:stretch>
            <a:fillRect/>
          </a:stretch>
        </p:blipFill>
        <p:spPr bwMode="auto">
          <a:xfrm>
            <a:off x="5436096" y="908720"/>
            <a:ext cx="3096344" cy="253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 сделать урок интересным?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s://sun9-4.userapi.com/impg/GjeVr1nOzgHgX5xvaVBLhtsHHCXkC3kBsUxVHQ/0FqTS1nc6v4.jpg?size=1600x1200&amp;quality=95&amp;sign=d91083feb154b8983b6cc85c932be87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64704"/>
            <a:ext cx="3672408" cy="286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https://sun9-46.userapi.com/impg/mTKGKRsL5Y0ug0eXtyaM_PwwU3QtayOIYi7bOw/PQGzUZkNNZk.jpg?size=2560x1756&amp;quality=95&amp;sign=090b5d429d8d4a8544841e36aaad294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861048"/>
            <a:ext cx="3888432" cy="2667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Деталь костюма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https://sun9-14.userapi.com/impg/x1cWry_qMLvJmdcVHlBb5P4-ivrnyEqkMctj_w/f5hWObjMRcQ.jpg?size=1199x1600&amp;quality=95&amp;sign=61c0e9e2a0c657cbedaad665e8c9e491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980728"/>
            <a:ext cx="1946016" cy="2596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урок1\читаю стих.JPG"/>
          <p:cNvPicPr>
            <a:picLocks noChangeAspect="1" noChangeArrowheads="1"/>
          </p:cNvPicPr>
          <p:nvPr/>
        </p:nvPicPr>
        <p:blipFill>
          <a:blip r:embed="rId3" cstate="print"/>
          <a:srcRect l="10906" t="10340" r="51181" b="20728"/>
          <a:stretch>
            <a:fillRect/>
          </a:stretch>
        </p:blipFill>
        <p:spPr bwMode="auto">
          <a:xfrm>
            <a:off x="6516216" y="3789040"/>
            <a:ext cx="2232248" cy="2705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5576" y="170080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Используются некоторые детали одежды, чтобы ученики могли  во время учебного процесса «вынырнуть» из повседневности.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Коробка с тайной или мешок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5310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Универсальный метод привлечения внимания. </a:t>
            </a:r>
            <a:endParaRPr lang="ru-RU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gtrpe0l_MC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548680"/>
            <a:ext cx="206422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https://sun9-12.userapi.com/impg/dy1cYuYytnqgDopaTIj07zSWAFlmPuWacffMuA/3ilCJHN-5Xw.jpg?size=1200x1600&amp;quality=96&amp;sign=d15e0d13f7417ed3e3c9b93a2299571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5808" y="3573016"/>
            <a:ext cx="1728192" cy="2756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https://sun9-75.userapi.com/impg/5guhc_-L3ilqKntwiYOBSbUmNcczk4sVaXiFOw/eqAQJrJMCSc.jpg?size=1200x1600&amp;quality=96&amp;sign=81093e0021491f6fc110dad7262cad8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276872"/>
            <a:ext cx="221424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1f1b8685ba1e66ace2e14fc971a686ba9a785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214</Words>
  <Application>Microsoft Office PowerPoint</Application>
  <PresentationFormat>Экран (4:3)</PresentationFormat>
  <Paragraphs>43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Мастер – класс  «Создание методической разработки» </vt:lpstr>
      <vt:lpstr>Слайд 2</vt:lpstr>
      <vt:lpstr>Слайд 3</vt:lpstr>
      <vt:lpstr>Слайд 4</vt:lpstr>
      <vt:lpstr>Настрой на учебный год</vt:lpstr>
      <vt:lpstr>Слайд 6</vt:lpstr>
      <vt:lpstr>Как  сделать урок интересным?</vt:lpstr>
      <vt:lpstr>Деталь костюма</vt:lpstr>
      <vt:lpstr>Коробка с тайной или мешок</vt:lpstr>
      <vt:lpstr>Необычные предметы</vt:lpstr>
      <vt:lpstr>Удивительная фотография </vt:lpstr>
      <vt:lpstr>Сторителлинг</vt:lpstr>
      <vt:lpstr>Модель смешанного обучения из группы «Ротация»     «Перевернутый класс» </vt:lpstr>
      <vt:lpstr>Модель смешанного обучения    «Смена рабочих зон» </vt:lpstr>
      <vt:lpstr>Слайд 15</vt:lpstr>
      <vt:lpstr>Практическая работа</vt:lpstr>
      <vt:lpstr>Слайд 17</vt:lpstr>
      <vt:lpstr>Слайд 18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 - шаблон презентации с сайта http://presentation-creation.ru</dc:title>
  <dc:creator>obstinate</dc:creator>
  <dc:description>Шаблон презентации с сайта http://presentation-creation.ru/</dc:description>
  <cp:lastModifiedBy>user</cp:lastModifiedBy>
  <cp:revision>134</cp:revision>
  <dcterms:created xsi:type="dcterms:W3CDTF">2017-08-20T16:45:34Z</dcterms:created>
  <dcterms:modified xsi:type="dcterms:W3CDTF">2023-10-18T17:19:09Z</dcterms:modified>
</cp:coreProperties>
</file>