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61" r:id="rId6"/>
    <p:sldId id="262" r:id="rId7"/>
    <p:sldId id="263" r:id="rId8"/>
    <p:sldId id="264" r:id="rId9"/>
    <p:sldId id="265" r:id="rId10"/>
    <p:sldId id="280" r:id="rId11"/>
    <p:sldId id="281" r:id="rId12"/>
    <p:sldId id="282" r:id="rId13"/>
    <p:sldId id="267" r:id="rId14"/>
    <p:sldId id="270" r:id="rId15"/>
    <p:sldId id="27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42860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78579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1071546"/>
            <a:ext cx="735811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«Формирование фонематических  представлений у детей  дошкольного возраста»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5500702"/>
            <a:ext cx="3189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  учитель-логопед: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Ясинецкая</a:t>
            </a:r>
            <a:r>
              <a:rPr lang="ru-RU" dirty="0" smtClean="0"/>
              <a:t> Юлия Анатольевна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142852"/>
            <a:ext cx="617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F25B5"/>
                </a:solidFill>
                <a:latin typeface="Times New Roman" pitchFamily="18" charset="0"/>
              </a:rPr>
              <a:t>Дифференциация фонем</a:t>
            </a:r>
          </a:p>
          <a:p>
            <a:r>
              <a:rPr lang="ru-RU" dirty="0" smtClean="0">
                <a:solidFill>
                  <a:srgbClr val="5F25B5"/>
                </a:solidFill>
                <a:latin typeface="Times New Roman" pitchFamily="18" charset="0"/>
              </a:rPr>
              <a:t>Выделение гласного звука  из потока гласных звуков, слогов.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14" y="3071810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Взрослый, предлагает ребенку «поймать» т. е хлопнуть в ладони,    определенный гласный звук  среди потока звуков. Например, нужно  поймать звук У. «А , И, У, О, И, У, О, У, А».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Взрослый, предлагает ребенку «поймать» т. е хлопнуть в ладони,    определенный гласный звук  среди потока слогов. Например, нужно  поймать звук А.  «АУ , ИА, ОУ, ОИ, ИА, УА, ОИ».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4786322"/>
            <a:ext cx="717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5F25B5"/>
                </a:solidFill>
                <a:latin typeface="Times New Roman" pitchFamily="18" charset="0"/>
              </a:rPr>
              <a:t>Выделение согласного звука  из потока согласных звуков, слогов, слов.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5852" y="5143512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Взрослый, предлагает ребенку «поймать» т. е хлопнуть в ладони,    определенный согласный звук  среди потока звуков. Например, нужно  поймать звук Ш. «Ш,С,П,С,З,Ж,Ш,С,Щ,М,Ш,С,Ж,З,Ш».</a:t>
            </a:r>
          </a:p>
          <a:p>
            <a:r>
              <a:rPr lang="ru-RU" dirty="0" smtClean="0">
                <a:latin typeface="Times New Roman" pitchFamily="18" charset="0"/>
              </a:rPr>
              <a:t>В слогах: «ША,ЗЫ,СУ,ШО,ЖИ,ШУ,СО,ЗУ».</a:t>
            </a:r>
          </a:p>
          <a:p>
            <a:r>
              <a:rPr lang="ru-RU" dirty="0" smtClean="0">
                <a:latin typeface="Times New Roman" pitchFamily="18" charset="0"/>
              </a:rPr>
              <a:t>В словах: «шапка, сумка, зонт, шуба, зуб, щеки».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714356"/>
            <a:ext cx="750095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/>
              <a:t> </a:t>
            </a:r>
            <a:r>
              <a:rPr lang="ru-RU" dirty="0" smtClean="0">
                <a:latin typeface="Times New Roman" pitchFamily="18" charset="0"/>
              </a:rPr>
              <a:t>Ход игры: взрослый раздает детям картинки с изображением поезда, девочки, птички и объясняет: «Поезд гудит: у – </a:t>
            </a:r>
            <a:r>
              <a:rPr lang="ru-RU" dirty="0" err="1" smtClean="0">
                <a:latin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</a:rPr>
              <a:t>», «Девочка плачет: а – </a:t>
            </a:r>
            <a:r>
              <a:rPr lang="ru-RU" dirty="0" err="1" smtClean="0">
                <a:latin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</a:rPr>
              <a:t> » и т.д. Затем воспитатель попеременно произносит эти звуки сначала удлиненно: а – </a:t>
            </a:r>
            <a:r>
              <a:rPr lang="ru-RU" dirty="0" err="1" smtClean="0">
                <a:latin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</a:rPr>
              <a:t>, или у – </a:t>
            </a:r>
            <a:r>
              <a:rPr lang="ru-RU" dirty="0" err="1" smtClean="0">
                <a:latin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</a:rPr>
              <a:t> или и-и-и.  Реагируя на названный звук, дети поднимают соответствующие картинки.</a:t>
            </a:r>
          </a:p>
        </p:txBody>
      </p:sp>
      <p:pic>
        <p:nvPicPr>
          <p:cNvPr id="13" name="Picture 5" descr="Игра «Покажи картинку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928802"/>
            <a:ext cx="42148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3" y="214290"/>
            <a:ext cx="7572429" cy="64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F25B5"/>
                </a:solidFill>
                <a:latin typeface="Times New Roman" pitchFamily="18" charset="0"/>
              </a:rPr>
              <a:t>Дифференциация слогов</a:t>
            </a:r>
          </a:p>
          <a:p>
            <a:r>
              <a:rPr lang="ru-RU" dirty="0" smtClean="0"/>
              <a:t>При развитии у детей умения дифференцировать слоги, различающиеся несколькими и одним звуком, широко используется прием повторений серий слогов с различающимися гласными и согласными звуками, с акустически далекими и акустически близкими звуками. В упражнениях используются слоги различной структуры - открытые, закрытые, без стечения согласных и со стечением согласных.</a:t>
            </a:r>
          </a:p>
          <a:p>
            <a:r>
              <a:rPr lang="ru-RU" b="1" dirty="0" smtClean="0"/>
              <a:t>Упражнение «Эхо»</a:t>
            </a:r>
            <a:endParaRPr lang="ru-RU" dirty="0" smtClean="0"/>
          </a:p>
          <a:p>
            <a:r>
              <a:rPr lang="ru-RU" i="1" dirty="0" smtClean="0"/>
              <a:t>Цель:</a:t>
            </a:r>
            <a:r>
              <a:rPr lang="ru-RU" dirty="0" smtClean="0"/>
              <a:t> развитие  фонематического слуха, фонематического восприятия, на формирование умения дифференцировать звуки в слогах.</a:t>
            </a:r>
          </a:p>
          <a:p>
            <a:r>
              <a:rPr lang="ru-RU" i="1" dirty="0" smtClean="0"/>
              <a:t>Ход: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Вариант 1: Педагог предлагает повторить серию слогов с общим гласным и разными согласными звуками:</a:t>
            </a:r>
          </a:p>
          <a:p>
            <a:r>
              <a:rPr lang="ru-RU" dirty="0" err="1" smtClean="0"/>
              <a:t>та-ка-па</a:t>
            </a:r>
            <a:r>
              <a:rPr lang="ru-RU" dirty="0" smtClean="0"/>
              <a:t>         </a:t>
            </a:r>
            <a:r>
              <a:rPr lang="ru-RU" dirty="0" err="1" smtClean="0"/>
              <a:t>па-ка-та</a:t>
            </a:r>
            <a:endParaRPr lang="ru-RU" dirty="0" smtClean="0"/>
          </a:p>
          <a:p>
            <a:r>
              <a:rPr lang="ru-RU" dirty="0" err="1" smtClean="0"/>
              <a:t>ка-на-па</a:t>
            </a:r>
            <a:r>
              <a:rPr lang="ru-RU" dirty="0" smtClean="0"/>
              <a:t>         </a:t>
            </a:r>
            <a:r>
              <a:rPr lang="ru-RU" dirty="0" err="1" smtClean="0"/>
              <a:t>га-ба-да</a:t>
            </a:r>
            <a:r>
              <a:rPr lang="ru-RU" dirty="0" smtClean="0"/>
              <a:t>          </a:t>
            </a:r>
          </a:p>
          <a:p>
            <a:r>
              <a:rPr lang="ru-RU" dirty="0" smtClean="0"/>
              <a:t>Вариант 2: Педагог предлагает повторить серию слогов с согласными звуками, различающимися по звонкости-глухости (серии из двух, трех слогов):</a:t>
            </a:r>
          </a:p>
          <a:p>
            <a:r>
              <a:rPr lang="ru-RU" dirty="0" err="1" smtClean="0"/>
              <a:t>па-ба</a:t>
            </a:r>
            <a:r>
              <a:rPr lang="ru-RU" dirty="0" smtClean="0"/>
              <a:t>         </a:t>
            </a:r>
            <a:r>
              <a:rPr lang="ru-RU" dirty="0" err="1" smtClean="0"/>
              <a:t>та-да</a:t>
            </a:r>
            <a:endParaRPr lang="ru-RU" dirty="0" smtClean="0"/>
          </a:p>
          <a:p>
            <a:r>
              <a:rPr lang="ru-RU" dirty="0" err="1" smtClean="0"/>
              <a:t>по-бо</a:t>
            </a:r>
            <a:r>
              <a:rPr lang="ru-RU" dirty="0" smtClean="0"/>
              <a:t>         </a:t>
            </a:r>
            <a:r>
              <a:rPr lang="ru-RU" dirty="0" err="1" smtClean="0"/>
              <a:t>ка-га</a:t>
            </a:r>
            <a:r>
              <a:rPr lang="ru-RU" dirty="0" smtClean="0"/>
              <a:t>      </a:t>
            </a:r>
          </a:p>
          <a:p>
            <a:r>
              <a:rPr lang="ru-RU" dirty="0" err="1" smtClean="0"/>
              <a:t>па-ба-па</a:t>
            </a:r>
            <a:r>
              <a:rPr lang="ru-RU" dirty="0" smtClean="0"/>
              <a:t>         </a:t>
            </a:r>
            <a:r>
              <a:rPr lang="ru-RU" dirty="0" err="1" smtClean="0"/>
              <a:t>та-да-та</a:t>
            </a:r>
            <a:r>
              <a:rPr lang="ru-RU" dirty="0" smtClean="0"/>
              <a:t>         </a:t>
            </a:r>
            <a:r>
              <a:rPr lang="ru-RU" dirty="0" err="1" smtClean="0"/>
              <a:t>ва-фа-ва</a:t>
            </a:r>
            <a:endParaRPr lang="ru-RU" dirty="0" smtClean="0"/>
          </a:p>
          <a:p>
            <a:r>
              <a:rPr lang="ru-RU" dirty="0" err="1" smtClean="0"/>
              <a:t>по-бо-по</a:t>
            </a:r>
            <a:r>
              <a:rPr lang="ru-RU" dirty="0" smtClean="0"/>
              <a:t>         </a:t>
            </a:r>
            <a:r>
              <a:rPr lang="ru-RU" dirty="0" err="1" smtClean="0"/>
              <a:t>да-та-да</a:t>
            </a:r>
            <a:r>
              <a:rPr lang="ru-RU" dirty="0" smtClean="0"/>
              <a:t>         </a:t>
            </a:r>
            <a:r>
              <a:rPr lang="ru-RU" dirty="0" err="1" smtClean="0"/>
              <a:t>фа-ва-фа</a:t>
            </a:r>
            <a:endParaRPr lang="ru-RU" dirty="0" smtClean="0"/>
          </a:p>
          <a:p>
            <a:r>
              <a:rPr lang="ru-RU" dirty="0" err="1" smtClean="0"/>
              <a:t>пу-бу-пу</a:t>
            </a:r>
            <a:r>
              <a:rPr lang="ru-RU" dirty="0" smtClean="0"/>
              <a:t>         </a:t>
            </a:r>
            <a:r>
              <a:rPr lang="ru-RU" dirty="0" err="1" smtClean="0"/>
              <a:t>ка-га-ка</a:t>
            </a:r>
            <a:r>
              <a:rPr lang="ru-RU" dirty="0" smtClean="0"/>
              <a:t>         </a:t>
            </a:r>
            <a:r>
              <a:rPr lang="ru-RU" dirty="0" err="1" smtClean="0"/>
              <a:t>са-за-са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571480"/>
            <a:ext cx="250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«Какое слово лишнее?»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1571612"/>
            <a:ext cx="2143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Из четырёх слов, отчётливо произнесённых педагогом, дети  должны назвать то, которое отличается от остальных: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81590" y="1866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57818" y="1500174"/>
            <a:ext cx="2571768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dirty="0" smtClean="0"/>
              <a:t>КОМ – КОМ – </a:t>
            </a:r>
            <a:r>
              <a:rPr lang="ru-RU" u="sng" dirty="0" smtClean="0"/>
              <a:t>КОТ </a:t>
            </a:r>
            <a:r>
              <a:rPr lang="ru-RU" dirty="0" smtClean="0"/>
              <a:t>– КОМ</a:t>
            </a:r>
          </a:p>
          <a:p>
            <a:pPr>
              <a:lnSpc>
                <a:spcPct val="90000"/>
              </a:lnSpc>
              <a:defRPr/>
            </a:pPr>
            <a:endParaRPr lang="ru-RU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dirty="0" smtClean="0"/>
              <a:t>ВИНТ – ВИНТ – </a:t>
            </a:r>
            <a:r>
              <a:rPr lang="ru-RU" u="sng" dirty="0" smtClean="0"/>
              <a:t>БИНТ</a:t>
            </a:r>
            <a:r>
              <a:rPr lang="ru-RU" dirty="0" smtClean="0"/>
              <a:t> – ВИНТ</a:t>
            </a:r>
          </a:p>
          <a:p>
            <a:pPr>
              <a:lnSpc>
                <a:spcPct val="90000"/>
              </a:lnSpc>
              <a:defRPr/>
            </a:pPr>
            <a:endParaRPr lang="ru-RU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dirty="0" smtClean="0"/>
              <a:t>БУДКА – </a:t>
            </a:r>
            <a:r>
              <a:rPr lang="ru-RU" u="sng" dirty="0" smtClean="0"/>
              <a:t>БУКВА </a:t>
            </a:r>
            <a:r>
              <a:rPr lang="ru-RU" dirty="0" smtClean="0"/>
              <a:t>– БУДКА – БУДКА</a:t>
            </a:r>
          </a:p>
          <a:p>
            <a:pPr>
              <a:lnSpc>
                <a:spcPct val="90000"/>
              </a:lnSpc>
              <a:defRPr/>
            </a:pPr>
            <a:endParaRPr lang="ru-RU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dirty="0" smtClean="0"/>
              <a:t>КАНАВА – КАНАВА – </a:t>
            </a:r>
            <a:r>
              <a:rPr lang="ru-RU" u="sng" dirty="0" smtClean="0"/>
              <a:t>КАКАО</a:t>
            </a:r>
            <a:r>
              <a:rPr lang="ru-RU" dirty="0" smtClean="0"/>
              <a:t> –КАНАВА</a:t>
            </a:r>
          </a:p>
        </p:txBody>
      </p:sp>
      <p:pic>
        <p:nvPicPr>
          <p:cNvPr id="2050" name="Picture 2" descr="C:\Users\User\Downloads\9db83db40a90dc389a6537958b6dd8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357694"/>
            <a:ext cx="2000264" cy="2047122"/>
          </a:xfrm>
          <a:prstGeom prst="rect">
            <a:avLst/>
          </a:prstGeom>
          <a:noFill/>
        </p:spPr>
      </p:pic>
      <p:pic>
        <p:nvPicPr>
          <p:cNvPr id="2051" name="Picture 3" descr="C:\Users\User\Downloads\4640725ce54da64b0372b57bb9ee38c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643446"/>
            <a:ext cx="1500198" cy="1549791"/>
          </a:xfrm>
          <a:prstGeom prst="rect">
            <a:avLst/>
          </a:prstGeom>
          <a:noFill/>
        </p:spPr>
      </p:pic>
      <p:pic>
        <p:nvPicPr>
          <p:cNvPr id="15" name="Picture 3" descr="C:\Users\User\Downloads\4640725ce54da64b0372b57bb9ee38c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572008"/>
            <a:ext cx="1500198" cy="1549791"/>
          </a:xfrm>
          <a:prstGeom prst="rect">
            <a:avLst/>
          </a:prstGeom>
          <a:noFill/>
        </p:spPr>
      </p:pic>
      <p:pic>
        <p:nvPicPr>
          <p:cNvPr id="17" name="Picture 3" descr="C:\Users\User\Downloads\4640725ce54da64b0372b57bb9ee38c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72008"/>
            <a:ext cx="1500198" cy="1549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500042"/>
            <a:ext cx="574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5F25B5"/>
                </a:solidFill>
                <a:latin typeface="Times New Roman" pitchFamily="18" charset="0"/>
              </a:rPr>
              <a:t>Игры на различение слов, близких по звуковому составу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1" y="1285860"/>
            <a:ext cx="7429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1. Игра «Хорошо послушай»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u="sng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</a:rPr>
              <a:t>Взрослый дает ребенку два круга – красный и зеленый – и предлагает игру: если ребенок услышит правильное название предмета, изображенного на картинке, он должен поднять зеленый кружок, если неправильное – красный (</a:t>
            </a:r>
            <a:r>
              <a:rPr lang="ru-RU" sz="1600" dirty="0" err="1" smtClean="0">
                <a:latin typeface="Times New Roman" pitchFamily="18" charset="0"/>
              </a:rPr>
              <a:t>баман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паман</a:t>
            </a:r>
            <a:r>
              <a:rPr lang="ru-RU" sz="1600" dirty="0" smtClean="0">
                <a:latin typeface="Times New Roman" pitchFamily="18" charset="0"/>
              </a:rPr>
              <a:t>, банан, </a:t>
            </a:r>
            <a:r>
              <a:rPr lang="ru-RU" sz="1600" dirty="0" err="1" smtClean="0">
                <a:latin typeface="Times New Roman" pitchFamily="18" charset="0"/>
              </a:rPr>
              <a:t>банам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баван</a:t>
            </a:r>
            <a:r>
              <a:rPr lang="ru-RU" sz="1600" dirty="0" smtClean="0">
                <a:latin typeface="Times New Roman" pitchFamily="18" charset="0"/>
              </a:rPr>
              <a:t> …).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 Усложнение подобных игр – упражнений состоит в следующем: сначала подбираются слова, легкие по звуковому составу, затем – более сложные.</a:t>
            </a:r>
            <a:br>
              <a:rPr lang="ru-RU" sz="1600" dirty="0" smtClean="0">
                <a:latin typeface="Times New Roman" pitchFamily="18" charset="0"/>
              </a:rPr>
            </a:br>
            <a:endParaRPr lang="ru-RU" sz="16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16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16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2. Игра « Добавим и запомним» </a:t>
            </a:r>
          </a:p>
          <a:p>
            <a:pPr algn="ctr">
              <a:lnSpc>
                <a:spcPct val="80000"/>
              </a:lnSpc>
              <a:defRPr/>
            </a:pPr>
            <a:endParaRPr lang="ru-RU" sz="24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600" dirty="0" smtClean="0">
                <a:latin typeface="Times New Roman" pitchFamily="18" charset="0"/>
              </a:rPr>
              <a:t>Ребёнку предлагают повторить четыре слова со сходным звучанием: Даша, ваша, каша, Паша.  Затем первое отбрасывается, но добавляется новое: ваша, каша, Паша, наша / каша, Паша, наша, </a:t>
            </a:r>
            <a:r>
              <a:rPr lang="ru-RU" sz="1600" dirty="0" err="1" smtClean="0">
                <a:latin typeface="Times New Roman" pitchFamily="18" charset="0"/>
              </a:rPr>
              <a:t>Гаша</a:t>
            </a:r>
            <a:r>
              <a:rPr lang="ru-RU" sz="1600" dirty="0" smtClean="0">
                <a:latin typeface="Times New Roman" pitchFamily="18" charset="0"/>
              </a:rPr>
              <a:t> / Маша, </a:t>
            </a:r>
            <a:r>
              <a:rPr lang="ru-RU" sz="1600" dirty="0" err="1" smtClean="0">
                <a:latin typeface="Times New Roman" pitchFamily="18" charset="0"/>
              </a:rPr>
              <a:t>Таша</a:t>
            </a:r>
            <a:r>
              <a:rPr lang="ru-RU" sz="1600" dirty="0" smtClean="0">
                <a:latin typeface="Times New Roman" pitchFamily="18" charset="0"/>
              </a:rPr>
              <a:t>, чаша, Саша.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357166"/>
            <a:ext cx="628654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latin typeface="Times New Roman" pitchFamily="18" charset="0"/>
              </a:rPr>
              <a:t>2. Игра «Найди одинаковый звук» 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 smtClean="0"/>
              <a:t>   </a:t>
            </a:r>
            <a:r>
              <a:rPr lang="ru-RU" dirty="0" smtClean="0">
                <a:latin typeface="Times New Roman" pitchFamily="18" charset="0"/>
              </a:rPr>
              <a:t>Произносится ряд слов, дети определяют повторяющийся звук: </a:t>
            </a:r>
            <a:r>
              <a:rPr lang="ru-RU" i="1" dirty="0" smtClean="0">
                <a:latin typeface="Times New Roman" pitchFamily="18" charset="0"/>
              </a:rPr>
              <a:t>сова, косы, нос — С</a:t>
            </a: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latin typeface="Times New Roman" pitchFamily="18" charset="0"/>
              </a:rPr>
              <a:t>                      3. Игра «Выбери правильно» 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latin typeface="Times New Roman" pitchFamily="18" charset="0"/>
              </a:rPr>
              <a:t>Среди пяти-шести картинок ребёнок находит те, в названии которых есть заданный звук Ш.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latin typeface="Times New Roman" pitchFamily="18" charset="0"/>
              </a:rPr>
              <a:t>Работа с оппозиционными звуками. (</a:t>
            </a:r>
            <a:r>
              <a:rPr lang="ru-RU" dirty="0" err="1" smtClean="0">
                <a:latin typeface="Times New Roman" pitchFamily="18" charset="0"/>
              </a:rPr>
              <a:t>с-ш</a:t>
            </a:r>
            <a:r>
              <a:rPr lang="ru-RU" dirty="0" smtClean="0">
                <a:latin typeface="Times New Roman" pitchFamily="18" charset="0"/>
              </a:rPr>
              <a:t>) Закрась «кнопочки» под картинками  со звуком </a:t>
            </a:r>
            <a:r>
              <a:rPr lang="ru-RU" dirty="0" err="1" smtClean="0">
                <a:latin typeface="Times New Roman" pitchFamily="18" charset="0"/>
              </a:rPr>
              <a:t>С-синим</a:t>
            </a:r>
            <a:r>
              <a:rPr lang="ru-RU" dirty="0" smtClean="0">
                <a:latin typeface="Times New Roman" pitchFamily="18" charset="0"/>
              </a:rPr>
              <a:t> цветом, </a:t>
            </a:r>
            <a:r>
              <a:rPr lang="ru-RU" dirty="0" err="1" smtClean="0">
                <a:latin typeface="Times New Roman" pitchFamily="18" charset="0"/>
              </a:rPr>
              <a:t>Ш-красным</a:t>
            </a:r>
            <a:r>
              <a:rPr lang="ru-RU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7" name="Picture 6" descr="Игра «Выбери правильно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428868"/>
            <a:ext cx="3143272" cy="23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24598" y="5081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F:\РМО 16.02.23г\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428868"/>
            <a:ext cx="3357586" cy="2449290"/>
          </a:xfrm>
          <a:prstGeom prst="rect">
            <a:avLst/>
          </a:prstGeom>
          <a:noFill/>
        </p:spPr>
      </p:pic>
      <p:pic>
        <p:nvPicPr>
          <p:cNvPr id="2051" name="Picture 3" descr="F:\РМО 16.02.23г\slide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786322"/>
            <a:ext cx="2428892" cy="1821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214290"/>
            <a:ext cx="311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Различение  слов паронимов.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14480" y="571480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Взрослый просит показать ребенка где крыша- а где крыса, бочка-почка, </a:t>
            </a:r>
            <a:r>
              <a:rPr lang="ru-RU" dirty="0" err="1" smtClean="0"/>
              <a:t>рожки-ложки,кза-коса</a:t>
            </a:r>
            <a:r>
              <a:rPr lang="ru-RU" dirty="0" smtClean="0"/>
              <a:t>. Затем ребенок сам называет и показывает взрослому.</a:t>
            </a:r>
            <a:endParaRPr lang="ru-RU" dirty="0"/>
          </a:p>
        </p:txBody>
      </p:sp>
      <p:pic>
        <p:nvPicPr>
          <p:cNvPr id="4" name="Picture 2" descr="F:\РМО 16.02.23г\8755b573a34aa44e4d0c53cdd3fca8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643314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2071678"/>
            <a:ext cx="308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Спасибо!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928926" y="214290"/>
            <a:ext cx="4071966" cy="2643206"/>
          </a:xfrm>
          <a:prstGeom prst="sun">
            <a:avLst>
              <a:gd name="adj" fmla="val 250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ru-RU" sz="2400" b="1" dirty="0">
                <a:latin typeface="Times New Roman" pitchFamily="18" charset="0"/>
              </a:rPr>
              <a:t>Фонематические процессы</a:t>
            </a:r>
          </a:p>
          <a:p>
            <a:pPr marL="342900" indent="-342900" algn="ctr">
              <a:buFontTx/>
              <a:buNone/>
            </a:pPr>
            <a:r>
              <a:rPr lang="ru-RU" sz="2400" b="1" dirty="0">
                <a:latin typeface="Times New Roman" pitchFamily="18" charset="0"/>
              </a:rPr>
              <a:t>включают:</a:t>
            </a:r>
            <a:r>
              <a:rPr lang="ru-RU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0232" y="3071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0" y="2714620"/>
            <a:ext cx="4084094" cy="1409704"/>
          </a:xfrm>
          <a:custGeom>
            <a:avLst/>
            <a:gdLst>
              <a:gd name="T0" fmla="*/ 12764 w 21600"/>
              <a:gd name="T1" fmla="*/ 919163 h 21600"/>
              <a:gd name="T2" fmla="*/ 2057400 w 21600"/>
              <a:gd name="T3" fmla="*/ 1836368 h 21600"/>
              <a:gd name="T4" fmla="*/ 4111371 w 21600"/>
              <a:gd name="T5" fmla="*/ 919163 h 21600"/>
              <a:gd name="T6" fmla="*/ 20574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ru-RU" sz="1800" b="1" dirty="0" smtClean="0">
                <a:latin typeface="Times New Roman" pitchFamily="18" charset="0"/>
              </a:rPr>
              <a:t>ФОНЕМАТИЧЕСКИЙ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 algn="ctr">
              <a:buFontTx/>
              <a:buNone/>
            </a:pPr>
            <a:r>
              <a:rPr lang="ru-RU" sz="1800" b="1" dirty="0">
                <a:latin typeface="Times New Roman" pitchFamily="18" charset="0"/>
              </a:rPr>
              <a:t>СЛУХ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0430" y="4429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2214546" y="4000504"/>
            <a:ext cx="4010036" cy="1685940"/>
          </a:xfrm>
          <a:custGeom>
            <a:avLst/>
            <a:gdLst>
              <a:gd name="T0" fmla="*/ 12054 w 21600"/>
              <a:gd name="T1" fmla="*/ 919163 h 21600"/>
              <a:gd name="T2" fmla="*/ 1943100 w 21600"/>
              <a:gd name="T3" fmla="*/ 1836368 h 21600"/>
              <a:gd name="T4" fmla="*/ 3882962 w 21600"/>
              <a:gd name="T5" fmla="*/ 919163 h 21600"/>
              <a:gd name="T6" fmla="*/ 19431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ctr">
              <a:buFontTx/>
              <a:buNone/>
            </a:pPr>
            <a:endParaRPr lang="ru-RU" sz="1800" b="1" dirty="0">
              <a:latin typeface="Times New Roman" pitchFamily="18" charset="0"/>
            </a:endParaRPr>
          </a:p>
          <a:p>
            <a:pPr marL="342900" indent="-342900" algn="ctr">
              <a:buFontTx/>
              <a:buNone/>
            </a:pPr>
            <a:r>
              <a:rPr lang="ru-RU" sz="1800" b="1" dirty="0">
                <a:latin typeface="Times New Roman" pitchFamily="18" charset="0"/>
              </a:rPr>
              <a:t>ФОНЕМАТИЧЕСКОЕ ВОСПРИЯТИЕ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760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4786314" y="2643182"/>
            <a:ext cx="4205318" cy="1490666"/>
          </a:xfrm>
          <a:custGeom>
            <a:avLst/>
            <a:gdLst>
              <a:gd name="T0" fmla="*/ 13709 w 21600"/>
              <a:gd name="T1" fmla="*/ 919163 h 21600"/>
              <a:gd name="T2" fmla="*/ 2209800 w 21600"/>
              <a:gd name="T3" fmla="*/ 1836368 h 21600"/>
              <a:gd name="T4" fmla="*/ 4415917 w 21600"/>
              <a:gd name="T5" fmla="*/ 919163 h 21600"/>
              <a:gd name="T6" fmla="*/ 22098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ru-RU" sz="1800" b="1" dirty="0">
                <a:latin typeface="Times New Roman" pitchFamily="18" charset="0"/>
              </a:rPr>
              <a:t>ФОНЕМАТИЧЕСКИЕ ПРЕДСТАВЛЕНИЯ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6111 C 0.12326 -0.06111 0.25416 0.08565 0.25416 0.26667 C 0.25416 0.44722 0.12326 0.59445 -0.0375 0.59445 C -0.19844 0.59445 -0.32917 0.44722 -0.32917 0.26667 C -0.32917 0.08565 -0.19844 -0.06111 -0.0375 -0.06111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2285992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Фонематическое  восприятие-</a:t>
            </a:r>
            <a:r>
              <a:rPr lang="ru-RU" dirty="0" smtClean="0">
                <a:latin typeface="Times New Roman" pitchFamily="18" charset="0"/>
              </a:rPr>
              <a:t> это способность различать фонемы родного языка и определять звуковой состав слова, то есть производить умственные операции по звуковому анализу. Сколько слогов в слове? Сколько в нем звуков? Какой согласный звук стоит в конце слова? Какой гласный звук в середине слова? Именно фонематическое восприятие помогает ответить на эти вопросы и формируется в основном в процессе специального обучения. Нормальное развитие фонематического слуха и фонематического восприятия имеет большое значение для овладения навыками чтения и письма, успешной корректировки нарушений звукопроизношения; положительно влияет на становление всей речевой системы дошкольника, а также закладывает основы успешного обучения в школе.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715016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Фонематические представления </a:t>
            </a:r>
            <a:r>
              <a:rPr lang="ru-RU" dirty="0" smtClean="0">
                <a:latin typeface="Times New Roman" pitchFamily="18" charset="0"/>
              </a:rPr>
              <a:t>- это сохранившиеся в сознании образы звуковых оболочек слов, которые образовались на основе предшествовавших восприятий этих слов.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5852" y="142852"/>
            <a:ext cx="750099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Фонематический слух</a:t>
            </a:r>
            <a:r>
              <a:rPr lang="ru-RU" dirty="0" smtClean="0">
                <a:latin typeface="Times New Roman" pitchFamily="18" charset="0"/>
              </a:rPr>
              <a:t> — это способность выделять, различать звуки речи; другими словами — это речевой слух. Он является частью физиологического слуха, в норме формируется с шестимесячного возраста до двух лет. Примерно к началу третьего года жизни ребенок приобретает способность различать на слух все звуки речи. Нарушения фонематического слуха проявляются в трудностях различения неречевых звуков, близких по звучанию слов; различение высоты, силы, тембра голоса; различение слогов и фонем (звуков речи).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357166"/>
            <a:ext cx="6286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Этапы усвоения фонематической системы языка в онтогенезе по исследованиям Розы Евгеньевны Левиной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3571876"/>
            <a:ext cx="46549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1. </a:t>
            </a:r>
            <a:r>
              <a:rPr lang="ru-RU" b="1" dirty="0" err="1" smtClean="0">
                <a:latin typeface="Times New Roman" pitchFamily="18" charset="0"/>
              </a:rPr>
              <a:t>Дофонематический</a:t>
            </a:r>
            <a:r>
              <a:rPr lang="ru-RU" b="1" dirty="0" smtClean="0">
                <a:latin typeface="Times New Roman" pitchFamily="18" charset="0"/>
              </a:rPr>
              <a:t> ( </a:t>
            </a:r>
            <a:r>
              <a:rPr lang="ru-RU" b="1" dirty="0" err="1" smtClean="0">
                <a:latin typeface="Times New Roman" pitchFamily="18" charset="0"/>
              </a:rPr>
              <a:t>доязыковой</a:t>
            </a:r>
            <a:r>
              <a:rPr lang="ru-RU" b="1" dirty="0" smtClean="0">
                <a:latin typeface="Times New Roman" pitchFamily="18" charset="0"/>
              </a:rPr>
              <a:t> ) этап.</a:t>
            </a:r>
          </a:p>
          <a:p>
            <a:endParaRPr lang="ru-RU" b="1" dirty="0" smtClean="0">
              <a:latin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</a:rPr>
              <a:t> 2. Фонематический этап:</a:t>
            </a:r>
          </a:p>
          <a:p>
            <a:r>
              <a:rPr lang="ru-RU" dirty="0" smtClean="0">
                <a:latin typeface="Times New Roman" pitchFamily="18" charset="0"/>
              </a:rPr>
              <a:t>-От 2-4 лет</a:t>
            </a:r>
          </a:p>
          <a:p>
            <a:r>
              <a:rPr lang="ru-RU" dirty="0" smtClean="0">
                <a:latin typeface="Times New Roman" pitchFamily="18" charset="0"/>
              </a:rPr>
              <a:t>-4 года </a:t>
            </a:r>
          </a:p>
          <a:p>
            <a:r>
              <a:rPr lang="ru-RU" dirty="0" smtClean="0">
                <a:latin typeface="Times New Roman" pitchFamily="18" charset="0"/>
              </a:rPr>
              <a:t>-5 лет</a:t>
            </a:r>
          </a:p>
          <a:p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3. Заключительный этап:</a:t>
            </a:r>
          </a:p>
          <a:p>
            <a:r>
              <a:rPr lang="ru-RU" dirty="0" smtClean="0">
                <a:latin typeface="Times New Roman" pitchFamily="18" charset="0"/>
              </a:rPr>
              <a:t>-6-7 лет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3929090" cy="230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92867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Этапы работы по формированию фонематического восприятия</a:t>
            </a:r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85919" y="2071678"/>
            <a:ext cx="6357982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1 этап</a:t>
            </a:r>
            <a:r>
              <a:rPr lang="ru-RU" dirty="0" smtClean="0">
                <a:latin typeface="Times New Roman" pitchFamily="18" charset="0"/>
              </a:rPr>
              <a:t> - узнавание неречевых звуков;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2 этап</a:t>
            </a:r>
            <a:r>
              <a:rPr lang="ru-RU" dirty="0" smtClean="0">
                <a:latin typeface="Times New Roman" pitchFamily="18" charset="0"/>
              </a:rPr>
              <a:t> - различение высоты, силы, тембра голоса на материале одинаковых звуков, слов, фраз;</a:t>
            </a:r>
            <a:r>
              <a:rPr lang="ru-RU" b="1" dirty="0" smtClean="0">
                <a:latin typeface="Times New Roman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3 этап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-дифференциация фонем;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</a:rPr>
              <a:t>выделение гласного звука из потока гласных звуков, слогов; выделение согласного звука из потока согласных звуков, слогов, слов;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4 </a:t>
            </a:r>
            <a:r>
              <a:rPr lang="ru-RU" b="1" dirty="0" smtClean="0">
                <a:latin typeface="Times New Roman" pitchFamily="18" charset="0"/>
              </a:rPr>
              <a:t>этап</a:t>
            </a:r>
            <a:r>
              <a:rPr lang="ru-RU" dirty="0" smtClean="0">
                <a:latin typeface="Times New Roman" pitchFamily="18" charset="0"/>
              </a:rPr>
              <a:t> - дифференциация слогов;</a:t>
            </a:r>
            <a:r>
              <a:rPr lang="ru-RU" b="1" dirty="0" smtClean="0">
                <a:latin typeface="Times New Roman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5 этап</a:t>
            </a:r>
            <a:r>
              <a:rPr lang="ru-RU" dirty="0" smtClean="0">
                <a:latin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</a:rPr>
              <a:t>различение слов, близких по своему звуковому составу;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9 </a:t>
            </a:r>
            <a:r>
              <a:rPr lang="ru-RU" b="1" dirty="0" smtClean="0">
                <a:latin typeface="Times New Roman" pitchFamily="18" charset="0"/>
              </a:rPr>
              <a:t>этап</a:t>
            </a:r>
            <a:r>
              <a:rPr lang="ru-RU" dirty="0" smtClean="0">
                <a:latin typeface="Times New Roman" pitchFamily="18" charset="0"/>
              </a:rPr>
              <a:t> - развитие навыков элементарного звукового анализа. 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428604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F25B5"/>
                </a:solidFill>
                <a:latin typeface="Times New Roman" pitchFamily="18" charset="0"/>
              </a:rPr>
              <a:t>Игры на развитие  способности узнавать и различать неречевые звуки. </a:t>
            </a:r>
            <a:br>
              <a:rPr lang="ru-RU" dirty="0" smtClean="0">
                <a:solidFill>
                  <a:srgbClr val="5F25B5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5F25B5"/>
                </a:solidFill>
                <a:latin typeface="Times New Roman" pitchFamily="18" charset="0"/>
              </a:rPr>
              <a:t>На развитие слухового внимания и слуховой памяти.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1071546"/>
            <a:ext cx="7500990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1.Игра «Что ты слышишь?»</a:t>
            </a:r>
            <a:r>
              <a:rPr lang="ru-RU" sz="3600" dirty="0" smtClean="0">
                <a:latin typeface="Times New Roman" pitchFamily="18" charset="0"/>
              </a:rPr>
              <a:t> 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</a:rPr>
              <a:t>Детям предлагается посидеть тихо и постараться уловить все звуки, которые раздаются в комнате: шорох бумаги, отодвигание стула, скрип двери, тиканье часов и др. Затем ребёнок воспроизводит те же действия и по возможности называет их.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200" dirty="0" smtClean="0">
                <a:latin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</a:rPr>
              <a:t>2.Игра «Угадай по звуку»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</a:rPr>
              <a:t>определение предмета по характеру звука. На столе предметы: стакан с ложечкой, бумага, тарелка с ложкой, ключи, ножницы. Детям демонстрируют для каждого предмета звучания, шумы: помешивают ложечкой в стакане, гремят ключами, шуршат бумагой и т.п., затем, то же проделывают за ширмой, а дети отгадывают предмет, показывая на него рукой или называя его.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b="1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214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5" descr="194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429132"/>
            <a:ext cx="2000264" cy="19272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72396" y="4714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7" descr="depositphotos_9812776-Empty-dinner-plate-and-sp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429132"/>
            <a:ext cx="2095500" cy="194468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43306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4" name="Picture 9" descr="Картинки по запросу картинки бумаг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429132"/>
            <a:ext cx="1857388" cy="1944687"/>
          </a:xfrm>
          <a:prstGeom prst="rect">
            <a:avLst/>
          </a:prstGeom>
          <a:noFill/>
        </p:spPr>
      </p:pic>
      <p:pic>
        <p:nvPicPr>
          <p:cNvPr id="15" name="Picture 15" descr="keywords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429132"/>
            <a:ext cx="1928826" cy="194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285728"/>
            <a:ext cx="33089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3.«Угадай что звучит</a:t>
            </a:r>
            <a:r>
              <a:rPr lang="en-US" sz="2400" dirty="0" smtClean="0">
                <a:latin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</a:rPr>
              <a:t>»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785794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</a:rPr>
              <a:t>Наглядный материал:</a:t>
            </a:r>
            <a:r>
              <a:rPr lang="ru-RU" dirty="0" smtClean="0">
                <a:latin typeface="Times New Roman" pitchFamily="18" charset="0"/>
              </a:rPr>
              <a:t> барабан, бубен, колокольчик, гитара, ширма.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</a:rPr>
              <a:t>Ход игры:</a:t>
            </a:r>
            <a:r>
              <a:rPr lang="ru-RU" dirty="0" smtClean="0">
                <a:latin typeface="Times New Roman" pitchFamily="18" charset="0"/>
              </a:rPr>
              <a:t> взрослый показывает детям игрушечный барабан, колокольчик, бубен, гитару, называет их и просит повторить. Когда малыши запомнят названия предметов, педагог предлагает послушать, как они звучат: играет на барабане, гитаре, звенит колокольчиком, стучит в бубен; еще раз называет игрушки. Потом он устанавливает ширму и за ней воспроизводит звучание указанных предметов. “Что звучит?» — спрашивает он детей. Дети отвечают, и воспитатель снова играет на барабане, звенит колокольчиком, стучит в бубен. При этом он следит за тем, чтобы дети узнавали звучащий предмет, отчетливо произносили его название.</a:t>
            </a:r>
            <a:endParaRPr lang="ru-RU" dirty="0"/>
          </a:p>
        </p:txBody>
      </p:sp>
      <p:pic>
        <p:nvPicPr>
          <p:cNvPr id="8" name="Picture 12" descr="zagadki-pro-muzyku-i-muzykalnye-instrumen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14752"/>
            <a:ext cx="764386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F25B5"/>
                </a:solidFill>
                <a:latin typeface="Times New Roman" pitchFamily="18" charset="0"/>
              </a:rPr>
              <a:t>Игры на развитие   способности различать  высоту, силу и тембр голоса на  материале звуков, слов, фраз 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13572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192880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157161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76" y="1000108"/>
            <a:ext cx="7643866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1. Игра « Узнай по голосу» 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      Дети, держась за руки, идут по кругу, водящий с завязанными глазами ходит в середине круга. Ребёнок, к которому прикоснётся водящий должен назвать имя водящего или спросить: «Кто я?», а водящий должен его узнать. Тот, чей голос он узнает, становится водящим.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   2. Игра «Три медведя»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Ход игры: взрослый выставляет перед детьми картинки трех медведей – большого, среднего, маленького. Затем, рассказывая сказку о трех медведях, произносит соответствующие реплики и звукоподражания то низким, то высоким голосом. Дети должны, ориентируясь на звуковой комплекс и высоту голоса одновременно поднять соответствующую картинку.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6" descr="Игра «Три медведя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786190"/>
            <a:ext cx="62151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Pictures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285728"/>
            <a:ext cx="4230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3.«Животные и их детёныши»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59" y="928670"/>
            <a:ext cx="7429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</a:rPr>
              <a:t> Детям раздаются картинки домашних животных и их детенышей – коровы и теленка, козы и козленка, свиньи и поросенка. Взрослый произносит каждое звукоподражание то низким, то высоким голосом. Дети должны, ориентируясь на звуковой комплекс и высоту голоса одновременно поднять соответствующую картинку.</a:t>
            </a:r>
          </a:p>
        </p:txBody>
      </p:sp>
      <p:pic>
        <p:nvPicPr>
          <p:cNvPr id="8" name="Picture 4" descr="505172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714620"/>
            <a:ext cx="707236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573</Words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85</cp:revision>
  <dcterms:created xsi:type="dcterms:W3CDTF">2023-02-14T09:13:46Z</dcterms:created>
  <dcterms:modified xsi:type="dcterms:W3CDTF">2023-02-16T04:29:56Z</dcterms:modified>
</cp:coreProperties>
</file>