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rot="16200000">
            <a:off x="7554353" y="5254283"/>
            <a:ext cx="1892948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</a:gradFill>
          <a:ln w="381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40544" y="776288"/>
            <a:ext cx="8062911" cy="1470024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r">
              <a:defRPr sz="4400"/>
            </a:lvl1pPr>
          </a:lstStyle>
          <a:p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1" cy="1752600"/>
          </a:xfrm>
          <a:prstGeom prst="rect">
            <a:avLst/>
          </a:prstGeom>
        </p:spPr>
        <p:txBody>
          <a:bodyPr/>
          <a:lstStyle>
            <a:defPPr/>
            <a:lvl1pPr marL="0" marR="36576" lvl="0" indent="0" algn="r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</a:lvl2pPr>
            <a:lvl3pPr marL="914400" lvl="2" indent="0" algn="ctr">
              <a:buNone/>
            </a:lvl3pPr>
            <a:lvl4pPr marL="1371600" lvl="3" indent="0" algn="ctr">
              <a:buNone/>
            </a:lvl4pPr>
            <a:lvl5pPr marL="1828800" lvl="4" indent="0" algn="ctr">
              <a:buNone/>
            </a:lvl5pPr>
            <a:lvl6pPr marL="2286000" lvl="5" indent="0" algn="ctr">
              <a:buNone/>
            </a:lvl6pPr>
            <a:lvl7pPr marL="2743200" lvl="6" indent="0" algn="ctr">
              <a:buNone/>
            </a:lvl7pPr>
            <a:lvl8pPr marL="3200400" lvl="7" indent="0" algn="ctr">
              <a:buNone/>
            </a:lvl8pPr>
            <a:lvl9pPr marL="3657600" lvl="8" indent="0" algn="ctr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1371600" y="6012656"/>
            <a:ext cx="5791200" cy="365125"/>
          </a:xfrm>
          <a:prstGeom prst="rect">
            <a:avLst/>
          </a:prstGeom>
        </p:spPr>
        <p:txBody>
          <a:bodyPr tIns="0" bIns="0" anchor="t"/>
          <a:lstStyle>
            <a:defPPr/>
            <a:lvl1pPr lvl="0" algn="r">
              <a:defRPr sz="1000"/>
            </a:lvl1pPr>
          </a:lstStyle>
          <a:p>
            <a:r>
              <a:t>26.02.2024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</p:spPr>
        <p:txBody>
          <a:bodyPr tIns="0" bIns="0" anchor="b"/>
          <a:lstStyle>
            <a:defPPr/>
            <a:lvl1pPr lvl="0" algn="r">
              <a:defRPr sz="1100"/>
            </a:lvl1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392247" y="5752307"/>
            <a:ext cx="502919" cy="365125"/>
          </a:xfrm>
          <a:prstGeom prst="rect">
            <a:avLst/>
          </a:prstGeom>
        </p:spPr>
        <p:txBody>
          <a:bodyPr anchor="ctr"/>
          <a:lstStyle>
            <a:defPPr/>
            <a:lvl1pPr lvl="0" algn="ctr">
              <a:defRPr sz="1300">
                <a:solidFill>
                  <a:srgbClr val="FFFFFF"/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26.02.2024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781800" y="381000"/>
            <a:ext cx="1905000" cy="54864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248400" cy="54864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26.02.2024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791456" y="6480048"/>
            <a:ext cx="2133600" cy="30175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26.02.2024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083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itle and Subtitle">
    <p:spTree>
      <p:nvGrpSpPr>
        <p:cNvPr id="1" name="Group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</a:gradFill>
          <a:ln w="381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Shape 60"/>
          <p:cNvSpPr/>
          <p:nvPr/>
        </p:nvSpPr>
        <p:spPr>
          <a:xfrm rot="5400000" flipV="1">
            <a:off x="7554353" y="309490"/>
            <a:ext cx="1892948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</a:gradFill>
          <a:ln w="381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955632" y="6477000"/>
            <a:ext cx="2133600" cy="304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26.02.2024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619376" y="6480969"/>
            <a:ext cx="4260056" cy="30083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51056" y="809624"/>
            <a:ext cx="502919" cy="30083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64" name="Shape 64"/>
          <p:cNvSpPr/>
          <p:nvPr/>
        </p:nv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</p:spPr>
      </p:sp>
      <p:sp>
        <p:nvSpPr>
          <p:cNvPr id="65" name="Shape 65"/>
          <p:cNvSpPr/>
          <p:nvPr/>
        </p:nvSpPr>
        <p:spPr>
          <a:xfrm flipV="1">
            <a:off x="0" y="7034"/>
            <a:ext cx="9136966" cy="6843932"/>
          </a:xfrm>
          <a:prstGeom prst="line">
            <a:avLst/>
          </a:prstGeom>
          <a:noFill/>
          <a:ln w="5000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</p:spPr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</p:spPr>
        <p:txBody>
          <a:bodyPr anchor="ctr"/>
          <a:lstStyle>
            <a:defPPr/>
            <a:lvl1pPr marL="0" lvl="0" indent="0" algn="l">
              <a:buNone/>
              <a:defRPr sz="3600" b="1" cap="none" baseline="0"/>
            </a:lvl1pPr>
          </a:lstStyle>
          <a:p>
            <a:r>
              <a:t>Образец заголовка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</p:spPr>
        <p:txBody>
          <a:bodyPr anchor="t"/>
          <a:lstStyle>
            <a:defPPr/>
            <a:lvl1pPr marL="54864" lv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lv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lvl="2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lvl="3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lvl="4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 b="0"/>
            </a:lvl1pPr>
          </a:lstStyle>
          <a:p>
            <a:r>
              <a:t>Образец заголовка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26.02.2024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marL="0" lvl="0" indent="0" algn="l"/>
          </a:lstStyle>
          <a:p>
            <a:r>
              <a:t>Образец заголовка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722436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722436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26.02.2024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175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589519" y="6480969"/>
            <a:ext cx="502919" cy="30175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26.02.2024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589519" y="6480969"/>
            <a:ext cx="502919" cy="30175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  <a:prstGeom prst="rect">
            <a:avLst/>
          </a:prstGeom>
        </p:spPr>
        <p:txBody>
          <a:bodyPr vert="vert270" anchor="b"/>
          <a:lstStyle>
            <a:defPPr/>
            <a:lvl1pPr marL="0" lvl="0" indent="0" algn="ctr">
              <a:defRPr sz="3300" b="1">
                <a:solidFill>
                  <a:schemeClr val="tx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defPPr/>
            <a:lvl1pPr marL="0" lvl="0" indent="0" algn="ctr">
              <a:buNone/>
              <a:defRPr sz="1600" b="0">
                <a:solidFill>
                  <a:schemeClr val="tx1"/>
                </a:solidFill>
              </a:defRPr>
            </a:lvl1pPr>
            <a:lvl2pPr lvl="1">
              <a:buNone/>
              <a:defRPr sz="2000" b="1"/>
            </a:lvl2pPr>
            <a:lvl3pPr lvl="2">
              <a:buNone/>
              <a:defRPr sz="1800" b="1"/>
            </a:lvl3pPr>
            <a:lvl4pPr lvl="3">
              <a:buNone/>
              <a:defRPr sz="1600" b="1"/>
            </a:lvl4pPr>
            <a:lvl5pPr lvl="4">
              <a:buNone/>
              <a:defRPr sz="1600" b="1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1365006" y="3427124"/>
            <a:ext cx="581024" cy="30175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defPPr/>
            <a:lvl1pPr marL="0" lvl="0" indent="0" algn="ctr">
              <a:buNone/>
              <a:defRPr sz="1600" b="0">
                <a:solidFill>
                  <a:schemeClr val="tx1"/>
                </a:solidFill>
              </a:defRPr>
            </a:lvl1pPr>
            <a:lvl2pPr lvl="1">
              <a:buNone/>
              <a:defRPr sz="2000" b="1"/>
            </a:lvl2pPr>
            <a:lvl3pPr lvl="2">
              <a:buNone/>
              <a:defRPr sz="1800" b="1"/>
            </a:lvl3pPr>
            <a:lvl4pPr lvl="3">
              <a:buNone/>
              <a:defRPr sz="1600" b="1"/>
            </a:lvl4pPr>
            <a:lvl5pPr lvl="4">
              <a:buNone/>
              <a:defRPr sz="1600" b="1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</p:spPr>
        <p:txBody>
          <a:bodyPr/>
          <a:lstStyle>
            <a:defPPr/>
            <a:lvl1pPr lvl="0" algn="l">
              <a:defRPr sz="2400"/>
            </a:lvl1pPr>
            <a:lvl2pPr lvl="1" algn="l">
              <a:defRPr sz="2000"/>
            </a:lvl2pPr>
            <a:lvl3pPr lvl="2" algn="l">
              <a:defRPr sz="1800"/>
            </a:lvl3pPr>
            <a:lvl4pPr lvl="3" algn="l">
              <a:defRPr sz="1600"/>
            </a:lvl4pPr>
            <a:lvl5pPr lvl="4" algn="l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0551" cy="30175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26.02.2024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1104" cy="30175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589519" y="6483096"/>
            <a:ext cx="502919" cy="301751"/>
          </a:xfrm>
          <a:prstGeom prst="rect">
            <a:avLst/>
          </a:prstGeom>
        </p:spPr>
        <p:txBody>
          <a:bodyPr/>
          <a:lstStyle>
            <a:defPPr/>
            <a:lvl1pPr lvl="0" algn="ctr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Title, Text and Object">
    <p:spTree>
      <p:nvGrpSpPr>
        <p:cNvPr id="1" name="Group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  <a:prstGeom prst="rect">
            <a:avLst/>
          </a:prstGeom>
        </p:spPr>
        <p:txBody>
          <a:bodyPr vert="vert270" anchor="b"/>
          <a:lstStyle>
            <a:defPPr/>
            <a:lvl1pPr marL="0" marR="18288" lvl="0" indent="0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t>Образец заголовка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</p:spPr>
        <p:txBody>
          <a:bodyPr anchor="t"/>
          <a:lstStyle>
            <a:defPPr/>
            <a:lvl1pPr marL="0" lvl="0" indent="0">
              <a:spcBef>
                <a:spcPts val="0"/>
              </a:spcBef>
              <a:buNone/>
              <a:defRPr sz="1400"/>
            </a:lvl1pPr>
            <a:lvl2pPr lvl="1">
              <a:buNone/>
              <a:defRPr sz="1200"/>
            </a:lvl2pPr>
            <a:lvl3pPr lvl="2">
              <a:buNone/>
              <a:defRPr sz="1000"/>
            </a:lvl3pPr>
            <a:lvl4pPr lvl="3">
              <a:buNone/>
              <a:defRPr sz="900"/>
            </a:lvl4pPr>
            <a:lvl5pPr lvl="4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</p:spPr>
        <p:txBody>
          <a:bodyPr/>
          <a:lstStyle>
            <a:defPPr/>
            <a:lvl1pPr lvl="0">
              <a:spcBef>
                <a:spcPts val="0"/>
              </a:spcBef>
              <a:defRPr sz="3000"/>
            </a:lvl1pPr>
            <a:lvl2pPr lvl="1">
              <a:defRPr sz="26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78976" y="6556248"/>
            <a:ext cx="2133600" cy="301752"/>
          </a:xfrm>
          <a:prstGeom prst="rect">
            <a:avLst/>
          </a:prstGeom>
        </p:spPr>
        <p:txBody>
          <a:bodyPr/>
          <a:lstStyle>
            <a:defPPr/>
            <a:lvl1pPr lvl="0">
              <a:defRPr sz="900"/>
            </a:lvl1pPr>
          </a:lstStyle>
          <a:p>
            <a:r>
              <a:t>26.02.2024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135856" y="6556248"/>
            <a:ext cx="5143120" cy="301752"/>
          </a:xfrm>
          <a:prstGeom prst="rect">
            <a:avLst/>
          </a:prstGeom>
        </p:spPr>
        <p:txBody>
          <a:bodyPr/>
          <a:lstStyle>
            <a:defPPr/>
            <a:lvl1pPr lvl="0">
              <a:defRPr sz="900"/>
            </a:lvl1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10576" y="6556248"/>
            <a:ext cx="502919" cy="301752"/>
          </a:xfrm>
          <a:prstGeom prst="rect">
            <a:avLst/>
          </a:prstGeom>
        </p:spPr>
        <p:txBody>
          <a:bodyPr/>
          <a:lstStyle>
            <a:defPPr/>
            <a:lvl1pPr lvl="0">
              <a:defRPr sz="900"/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Title and Picture">
    <p:spTree>
      <p:nvGrpSpPr>
        <p:cNvPr id="1" name="Group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  <a:prstGeom prst="rect">
            <a:avLst/>
          </a:prstGeom>
        </p:spPr>
        <p:txBody>
          <a:bodyPr vert="vert270" anchor="b"/>
          <a:lstStyle>
            <a:defPPr/>
            <a:lvl1pPr marL="0" lvl="0" indent="0" algn="l">
              <a:buNone/>
              <a:defRPr sz="3000" b="0" cap="all" baseline="0"/>
            </a:lvl1pPr>
          </a:lstStyle>
          <a:p>
            <a:r>
              <a:t>Образец заголовка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chemeClr val="bg2">
              <a:shade val="50000"/>
            </a:schemeClr>
          </a:solidFill>
        </p:spPr>
        <p:txBody>
          <a:bodyPr/>
          <a:lstStyle>
            <a:defPPr/>
            <a:lvl1pPr marL="0" lvl="0" indent="0">
              <a:buNone/>
              <a:defRPr sz="3200"/>
            </a:lvl1pPr>
          </a:lstStyle>
          <a:p>
            <a:r>
              <a:t>Вставка рисунка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prstDash val="solid"/>
          </a:ln>
        </p:spPr>
        <p:txBody>
          <a:bodyPr/>
          <a:lstStyle>
            <a:defPPr/>
            <a:lvl1pPr marL="0" lvl="0" indent="0">
              <a:spcBef>
                <a:spcPts val="0"/>
              </a:spcBef>
              <a:buNone/>
              <a:defRPr sz="1400"/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108192" y="6556248"/>
            <a:ext cx="2103120" cy="301752"/>
          </a:xfrm>
          <a:prstGeom prst="rect">
            <a:avLst/>
          </a:prstGeom>
        </p:spPr>
        <p:txBody>
          <a:bodyPr/>
          <a:lstStyle>
            <a:defPPr/>
            <a:lvl1pPr lvl="0">
              <a:defRPr sz="900"/>
            </a:lvl1pPr>
          </a:lstStyle>
          <a:p>
            <a:r>
              <a:t>26.02.2024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170432" y="6557169"/>
            <a:ext cx="4948072" cy="301752"/>
          </a:xfrm>
          <a:prstGeom prst="rect">
            <a:avLst/>
          </a:prstGeom>
        </p:spPr>
        <p:txBody>
          <a:bodyPr/>
          <a:lstStyle>
            <a:defPPr/>
            <a:lvl1pPr lvl="0">
              <a:defRPr sz="900"/>
            </a:lvl1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217192" y="6556248"/>
            <a:ext cx="365759" cy="301752"/>
          </a:xfrm>
          <a:prstGeom prst="rect">
            <a:avLst/>
          </a:prstGeom>
        </p:spPr>
        <p:txBody>
          <a:bodyPr/>
          <a:lstStyle>
            <a:defPPr/>
            <a:lvl1pPr lvl="0" algn="ctr">
              <a:defRPr sz="900"/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</a:gradFill>
          <a:ln w="381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3"/>
          <p:cNvSpPr/>
          <p:nvPr/>
        </p:nvSpPr>
        <p:spPr>
          <a:xfrm>
            <a:off x="0" y="7034"/>
            <a:ext cx="9136966" cy="6843932"/>
          </a:xfrm>
          <a:prstGeom prst="line">
            <a:avLst/>
          </a:prstGeom>
          <a:noFill/>
          <a:ln w="5000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</p:spPr>
      </p:sp>
      <p:sp>
        <p:nvSpPr>
          <p:cNvPr id="4" name="Shape 4"/>
          <p:cNvSpPr/>
          <p:nvPr/>
        </p:nv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</p:spPr>
      </p:sp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dt" idx="2"/>
          </p:nvPr>
        </p:nvSpPr>
        <p:spPr>
          <a:xfrm>
            <a:off x="4791456" y="6480969"/>
            <a:ext cx="2133600" cy="301751"/>
          </a:xfrm>
          <a:prstGeom prst="rect">
            <a:avLst/>
          </a:prstGeom>
        </p:spPr>
        <p:txBody>
          <a:bodyPr vert="horz" lIns="91440" tIns="45720" rIns="91440" bIns="45720" anchor="b"/>
          <a:lstStyle>
            <a:defPPr/>
            <a:lvl1pPr marL="0" lvl="0" indent="0" algn="l"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26.02.2024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ftr" idx="3"/>
          </p:nvPr>
        </p:nvSpPr>
        <p:spPr>
          <a:xfrm>
            <a:off x="457200" y="6481890"/>
            <a:ext cx="4260056" cy="300830"/>
          </a:xfrm>
          <a:prstGeom prst="rect">
            <a:avLst/>
          </a:prstGeom>
        </p:spPr>
        <p:txBody>
          <a:bodyPr vert="horz" lIns="91440" tIns="45720" rIns="91440" bIns="45720" anchor="b"/>
          <a:lstStyle>
            <a:defPPr/>
            <a:lvl1pPr marL="0" lvl="0" indent="0" algn="r"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4"/>
          </p:nvPr>
        </p:nvSpPr>
        <p:spPr>
          <a:xfrm>
            <a:off x="7589519" y="6480969"/>
            <a:ext cx="502919" cy="301751"/>
          </a:xfrm>
          <a:prstGeom prst="rect">
            <a:avLst/>
          </a:prstGeom>
        </p:spPr>
        <p:txBody>
          <a:bodyPr vert="horz" lIns="91440" tIns="45720" rIns="91440" bIns="45720" anchor="b"/>
          <a:lstStyle>
            <a:defPPr/>
            <a:lvl1pPr marL="0" lvl="0" indent="0"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marL="484632" lvl="0" indent="0" algn="l">
        <a:buNone/>
        <a:defRPr sz="4200">
          <a:solidFill>
            <a:schemeClr val="accent1">
              <a:tint val="83000"/>
              <a:satMod val="150000"/>
            </a:schemeClr>
          </a:solidFill>
          <a:latin typeface="+mj-lt"/>
          <a:ea typeface="+mj-ea"/>
          <a:cs typeface="+mj-cs"/>
        </a:defRPr>
      </a:lvl1pPr>
    </p:titleStyle>
    <p:bodyStyle>
      <a:defPPr/>
      <a:lvl1pPr marL="448056" lvl="0" indent="-384048" algn="l">
        <a:buClr>
          <a:schemeClr val="accent1"/>
        </a:buClr>
        <a:buSzPts val="2400"/>
        <a:buFont typeface="Wingdings 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960" lvl="1" indent="-285750" algn="l">
        <a:buClr>
          <a:schemeClr val="accent1"/>
        </a:buClr>
        <a:buSzPts val="2470"/>
        <a:buFont typeface="Verdana"/>
        <a:buChar char="›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106424" lvl="2" indent="-228600" algn="l">
        <a:buClr>
          <a:schemeClr val="accent1"/>
        </a:buClr>
        <a:buFont typeface="Wingdings 2"/>
        <a:buChar char="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-210311" algn="l">
        <a:buClr>
          <a:schemeClr val="accent1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00200" lvl="4" indent="-210311" algn="l">
        <a:buClr>
          <a:schemeClr val="accent1">
            <a:tint val="75000"/>
          </a:schemeClr>
        </a:buClr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1828800" lvl="5" indent="-210311" algn="l">
        <a:buClr>
          <a:schemeClr val="accent1">
            <a:tint val="75000"/>
          </a:schemeClr>
        </a:buClr>
        <a:buFont typeface="Wingdings 2"/>
        <a:buChar char="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084832" lvl="6" indent="-210311" algn="l">
        <a:buClr>
          <a:schemeClr val="accent1">
            <a:tint val="75000"/>
          </a:schemeClr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286000" lvl="7" indent="-182879" algn="l">
        <a:buClr>
          <a:schemeClr val="accent1">
            <a:tint val="75000"/>
          </a:schemeClr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514600" lvl="8" indent="-182879" algn="l">
        <a:buClr>
          <a:schemeClr val="accent1">
            <a:tint val="75000"/>
          </a:schemeClr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215008" y="404664"/>
            <a:ext cx="89289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200" b="1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Муниципальный конкурс «Педагог года – 2024»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3200" b="1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Номинация «Педагогический дебют»</a:t>
            </a:r>
          </a:p>
        </p:txBody>
      </p:sp>
      <p:pic>
        <p:nvPicPr>
          <p:cNvPr id="87" name="Picture 87"/>
          <p:cNvPicPr/>
          <p:nvPr/>
        </p:nvPicPr>
        <p:blipFill>
          <a:blip r:embed="rId2"/>
          <a:srcRect l="18654" t="15994" r="24186" b="26457"/>
          <a:stretch/>
        </p:blipFill>
        <p:spPr>
          <a:xfrm>
            <a:off x="323528" y="1772816"/>
            <a:ext cx="2232248" cy="3168352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2771800" y="2492896"/>
            <a:ext cx="6192688" cy="1446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440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Калинушкина Елизавета Андреевна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51519" y="5157192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200">
                <a:solidFill>
                  <a:srgbClr val="FF0000"/>
                </a:solidFill>
                <a:latin typeface="Candara"/>
                <a:ea typeface="Candara"/>
                <a:cs typeface="Candara"/>
              </a:rPr>
              <a:t>Тема «Формирование читательской грамотности учащихся  через использование театрализации на уроках литературы»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0" y="188640"/>
            <a:ext cx="9144000" cy="3697166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marR="0" indent="450850" algn="ctr">
              <a:lnSpc>
                <a:spcPct val="150000"/>
              </a:lnSpc>
            </a:pPr>
            <a:r>
              <a:rPr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sz="3200" b="0" i="0" u="none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еатрализованные занятия </a:t>
            </a:r>
            <a:r>
              <a:rPr sz="3200" b="0" i="0" u="none" strike="noStrike" cap="non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помогают всесторонне развивать ребёнка, развивать читательскую грамотность, процессы познавательной деятельности, такие как: память, мышление, внимание</a:t>
            </a:r>
            <a:endParaRPr sz="3600" b="0" i="0" u="none" strike="noStrike" cap="non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40" name="Picture 140"/>
          <p:cNvPicPr/>
          <p:nvPr/>
        </p:nvPicPr>
        <p:blipFill>
          <a:blip r:embed="rId2"/>
          <a:srcRect l="7476" t="25850"/>
          <a:stretch/>
        </p:blipFill>
        <p:spPr>
          <a:xfrm>
            <a:off x="2123728" y="3861048"/>
            <a:ext cx="4752528" cy="285652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3"/>
          <p:cNvPicPr/>
          <p:nvPr/>
        </p:nvPicPr>
        <p:blipFill>
          <a:blip r:embed="rId2"/>
          <a:stretch/>
        </p:blipFill>
        <p:spPr>
          <a:xfrm>
            <a:off x="-1" y="0"/>
            <a:ext cx="9133921" cy="6858000"/>
          </a:xfrm>
          <a:prstGeom prst="rect">
            <a:avLst/>
          </a:prstGeom>
        </p:spPr>
      </p:pic>
      <p:sp>
        <p:nvSpPr>
          <p:cNvPr id="144" name="Shape 144"/>
          <p:cNvSpPr txBox="1"/>
          <p:nvPr/>
        </p:nvSpPr>
        <p:spPr>
          <a:xfrm>
            <a:off x="1187624" y="2204864"/>
            <a:ext cx="67687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9600" b="1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260648"/>
            <a:ext cx="9144000" cy="25545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40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«Театр – это волшебная страна, в которой ребёнок радуется играя, а в игре познаёт мир»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40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Б.М.Теплов</a:t>
            </a:r>
          </a:p>
        </p:txBody>
      </p:sp>
      <p:pic>
        <p:nvPicPr>
          <p:cNvPr id="93" name="Picture 93"/>
          <p:cNvPicPr/>
          <p:nvPr/>
        </p:nvPicPr>
        <p:blipFill>
          <a:blip r:embed="rId2"/>
          <a:srcRect l="12264" r="11321"/>
          <a:stretch/>
        </p:blipFill>
        <p:spPr>
          <a:xfrm>
            <a:off x="1619672" y="2924944"/>
            <a:ext cx="6120679" cy="36200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0" y="0"/>
            <a:ext cx="9144000" cy="32465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Читательская грамотность</a:t>
            </a:r>
            <a:r>
              <a:rPr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это способность человека понимать и использовать письменные тексты, размышлять о них и заниматься чтением для достижения своих целей, расширения своих знаний и возможностей, участия в социальной жизни</a:t>
            </a:r>
          </a:p>
        </p:txBody>
      </p:sp>
      <p:pic>
        <p:nvPicPr>
          <p:cNvPr id="97" name="Picture 97"/>
          <p:cNvPicPr/>
          <p:nvPr/>
        </p:nvPicPr>
        <p:blipFill>
          <a:blip r:embed="rId2"/>
          <a:srcRect l="4725" t="1134" r="31488"/>
          <a:stretch/>
        </p:blipFill>
        <p:spPr>
          <a:xfrm>
            <a:off x="1331640" y="3356992"/>
            <a:ext cx="6552728" cy="33273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/>
          <p:nvPr/>
        </p:nvPicPr>
        <p:blipFill>
          <a:blip r:embed="rId2"/>
          <a:stretch/>
        </p:blipFill>
        <p:spPr>
          <a:xfrm>
            <a:off x="-1" y="0"/>
            <a:ext cx="9133921" cy="6858000"/>
          </a:xfrm>
          <a:prstGeom prst="rect">
            <a:avLst/>
          </a:prstGeom>
        </p:spPr>
      </p:pic>
      <p:sp>
        <p:nvSpPr>
          <p:cNvPr id="101" name="Shape 101"/>
          <p:cNvSpPr txBox="1"/>
          <p:nvPr/>
        </p:nvSpPr>
        <p:spPr>
          <a:xfrm>
            <a:off x="251519" y="0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Театрализация</a:t>
            </a:r>
          </a:p>
        </p:txBody>
      </p:sp>
      <p:sp>
        <p:nvSpPr>
          <p:cNvPr id="102" name="Shape 102"/>
          <p:cNvSpPr/>
          <p:nvPr/>
        </p:nvSpPr>
        <p:spPr>
          <a:xfrm>
            <a:off x="3059832" y="3212976"/>
            <a:ext cx="2880320" cy="936104"/>
          </a:xfrm>
          <a:prstGeom prst="roundRect">
            <a:avLst/>
          </a:prstGeom>
          <a:solidFill>
            <a:srgbClr val="FFCCFF"/>
          </a:solidFill>
          <a:ln w="25400">
            <a:solidFill>
              <a:srgbClr val="FF99FF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4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ВИДЫ</a:t>
            </a:r>
          </a:p>
        </p:txBody>
      </p:sp>
      <p:sp>
        <p:nvSpPr>
          <p:cNvPr id="103" name="Shape 103"/>
          <p:cNvSpPr/>
          <p:nvPr/>
        </p:nvSpPr>
        <p:spPr>
          <a:xfrm>
            <a:off x="1547664" y="1844824"/>
            <a:ext cx="2232247" cy="792087"/>
          </a:xfrm>
          <a:prstGeom prst="roundRect">
            <a:avLst/>
          </a:prstGeom>
          <a:solidFill>
            <a:srgbClr val="FFFF99"/>
          </a:solidFill>
          <a:ln w="25400">
            <a:solidFill>
              <a:srgbClr val="FFFF99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4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Этюд</a:t>
            </a:r>
          </a:p>
        </p:txBody>
      </p:sp>
      <p:sp>
        <p:nvSpPr>
          <p:cNvPr id="104" name="Shape 104"/>
          <p:cNvSpPr/>
          <p:nvPr/>
        </p:nvSpPr>
        <p:spPr>
          <a:xfrm>
            <a:off x="4932040" y="1556792"/>
            <a:ext cx="2808312" cy="1152127"/>
          </a:xfrm>
          <a:prstGeom prst="roundRect">
            <a:avLst/>
          </a:prstGeom>
          <a:solidFill>
            <a:srgbClr val="FFFF99"/>
          </a:solidFill>
          <a:ln w="25400">
            <a:solidFill>
              <a:srgbClr val="FFFF99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Выразительное чтение</a:t>
            </a:r>
          </a:p>
        </p:txBody>
      </p:sp>
      <p:sp>
        <p:nvSpPr>
          <p:cNvPr id="105" name="Shape 105"/>
          <p:cNvSpPr/>
          <p:nvPr/>
        </p:nvSpPr>
        <p:spPr>
          <a:xfrm>
            <a:off x="323528" y="4365104"/>
            <a:ext cx="3096344" cy="1008112"/>
          </a:xfrm>
          <a:prstGeom prst="roundRect">
            <a:avLst/>
          </a:prstGeom>
          <a:solidFill>
            <a:srgbClr val="FFFF99"/>
          </a:solidFill>
          <a:ln w="25400">
            <a:solidFill>
              <a:srgbClr val="FFFF99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Инсценировка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3203848" y="5517232"/>
            <a:ext cx="2736304" cy="1152127"/>
          </a:xfrm>
          <a:prstGeom prst="roundRect">
            <a:avLst/>
          </a:prstGeom>
          <a:solidFill>
            <a:srgbClr val="FFFF99"/>
          </a:solidFill>
          <a:ln w="25400">
            <a:solidFill>
              <a:srgbClr val="FFFF99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Ролевая игра</a:t>
            </a:r>
          </a:p>
        </p:txBody>
      </p:sp>
      <p:sp>
        <p:nvSpPr>
          <p:cNvPr id="107" name="Shape 107"/>
          <p:cNvSpPr/>
          <p:nvPr/>
        </p:nvSpPr>
        <p:spPr>
          <a:xfrm>
            <a:off x="6012160" y="4509120"/>
            <a:ext cx="2520280" cy="1080120"/>
          </a:xfrm>
          <a:prstGeom prst="roundRect">
            <a:avLst/>
          </a:prstGeom>
          <a:solidFill>
            <a:srgbClr val="FFFF99"/>
          </a:solidFill>
          <a:ln w="25400">
            <a:solidFill>
              <a:srgbClr val="FFFF99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Кукольные постановки</a:t>
            </a:r>
          </a:p>
        </p:txBody>
      </p:sp>
      <p:sp>
        <p:nvSpPr>
          <p:cNvPr id="108" name="Shape 108"/>
          <p:cNvSpPr/>
          <p:nvPr/>
        </p:nvSpPr>
        <p:spPr>
          <a:xfrm flipH="1" flipV="1">
            <a:off x="3059832" y="2636912"/>
            <a:ext cx="648071" cy="576064"/>
          </a:xfrm>
          <a:prstGeom prst="straightConnector1">
            <a:avLst/>
          </a:prstGeom>
          <a:ln w="25400">
            <a:solidFill>
              <a:schemeClr val="accent3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3"/>
          </a:fillRef>
          <a:effectRef idx="0">
            <a:scrgbClr r="0" g="0" b="0"/>
          </a:effectRef>
          <a:fontRef idx="none"/>
        </p:style>
      </p:sp>
      <p:sp>
        <p:nvSpPr>
          <p:cNvPr id="109" name="Shape 109"/>
          <p:cNvSpPr/>
          <p:nvPr/>
        </p:nvSpPr>
        <p:spPr>
          <a:xfrm flipV="1">
            <a:off x="5292080" y="2708920"/>
            <a:ext cx="720080" cy="504056"/>
          </a:xfrm>
          <a:prstGeom prst="straightConnector1">
            <a:avLst/>
          </a:prstGeom>
          <a:ln w="25400">
            <a:solidFill>
              <a:schemeClr val="accent3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3"/>
          </a:fillRef>
          <a:effectRef idx="0">
            <a:scrgbClr r="0" g="0" b="0"/>
          </a:effectRef>
          <a:fontRef idx="none"/>
        </p:style>
      </p:sp>
      <p:sp>
        <p:nvSpPr>
          <p:cNvPr id="110" name="Shape 110"/>
          <p:cNvSpPr/>
          <p:nvPr/>
        </p:nvSpPr>
        <p:spPr>
          <a:xfrm flipH="1">
            <a:off x="1763688" y="3933056"/>
            <a:ext cx="1296144" cy="432048"/>
          </a:xfrm>
          <a:prstGeom prst="straightConnector1">
            <a:avLst/>
          </a:prstGeom>
          <a:ln w="25400">
            <a:solidFill>
              <a:schemeClr val="accent3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3"/>
          </a:fillRef>
          <a:effectRef idx="0">
            <a:scrgbClr r="0" g="0" b="0"/>
          </a:effectRef>
          <a:fontRef idx="none"/>
        </p:style>
      </p:sp>
      <p:sp>
        <p:nvSpPr>
          <p:cNvPr id="111" name="Shape 111"/>
          <p:cNvSpPr/>
          <p:nvPr/>
        </p:nvSpPr>
        <p:spPr>
          <a:xfrm>
            <a:off x="5940152" y="3933056"/>
            <a:ext cx="1008112" cy="504056"/>
          </a:xfrm>
          <a:prstGeom prst="straightConnector1">
            <a:avLst/>
          </a:prstGeom>
          <a:ln w="25400">
            <a:solidFill>
              <a:schemeClr val="accent3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3"/>
          </a:fillRef>
          <a:effectRef idx="0">
            <a:scrgbClr r="0" g="0" b="0"/>
          </a:effectRef>
          <a:fontRef idx="none"/>
        </p:style>
      </p:sp>
      <p:sp>
        <p:nvSpPr>
          <p:cNvPr id="112" name="Shape 112"/>
          <p:cNvSpPr/>
          <p:nvPr/>
        </p:nvSpPr>
        <p:spPr>
          <a:xfrm>
            <a:off x="4572000" y="4149080"/>
            <a:ext cx="0" cy="1296144"/>
          </a:xfrm>
          <a:prstGeom prst="straightConnector1">
            <a:avLst/>
          </a:prstGeom>
          <a:ln w="25400">
            <a:solidFill>
              <a:schemeClr val="accent3"/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3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502038"/>
            <a:ext cx="9144000" cy="6024726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marR="0" indent="450850" algn="ctr">
              <a:lnSpc>
                <a:spcPct val="150000"/>
              </a:lnSpc>
            </a:pPr>
            <a:r>
              <a:rPr sz="2800" b="0" i="1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Упражнение</a:t>
            </a:r>
            <a:r>
              <a:rPr sz="2800" b="0" i="1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1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sz="2800" b="0" i="0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Произнеси по разному слово </a:t>
            </a:r>
            <a:r>
              <a:rPr sz="2800" b="1" i="0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sz="2800" b="0" i="0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(Удивленно, радостно, недовольно, вопросительно)</a:t>
            </a:r>
            <a:endParaRPr sz="900" b="0" i="0" u="none" strike="noStrike" cap="none" baseline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50" algn="ctr">
              <a:lnSpc>
                <a:spcPct val="150000"/>
              </a:lnSpc>
            </a:pPr>
            <a:r>
              <a:rPr sz="2800" b="0" i="1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Упражнение</a:t>
            </a:r>
            <a:r>
              <a:rPr sz="2800" b="0" i="1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1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2.</a:t>
            </a:r>
            <a:r>
              <a:rPr sz="2800" b="0" i="0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Произнесите слово –З</a:t>
            </a:r>
            <a:r>
              <a:rPr sz="2800" b="1" i="0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дравствуйте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450850" algn="ctr">
              <a:lnSpc>
                <a:spcPct val="150000"/>
              </a:lnSpc>
            </a:pPr>
            <a:r>
              <a:rPr sz="2800" b="0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(радостно, строго)</a:t>
            </a:r>
          </a:p>
          <a:p>
            <a:pPr marL="0" marR="0" indent="450850" algn="ctr">
              <a:lnSpc>
                <a:spcPct val="150000"/>
              </a:lnSpc>
            </a:pPr>
            <a:r>
              <a:rPr sz="2800" b="0" i="1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Упражнение 3.</a:t>
            </a:r>
            <a:r>
              <a:rPr sz="2800" b="0" i="0" u="sng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Чтение маленьких стихотворений</a:t>
            </a:r>
          </a:p>
          <a:p>
            <a:pPr marL="0" marR="0" indent="450850" algn="ctr">
              <a:lnSpc>
                <a:spcPct val="150000"/>
              </a:lnSpc>
            </a:pPr>
            <a:r>
              <a:rPr sz="2800" b="0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Сказала тетя : - </a:t>
            </a:r>
            <a:r>
              <a:rPr sz="2800" b="1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Фу, футбол! </a:t>
            </a:r>
            <a:r>
              <a:rPr sz="2800" b="0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(с пренебрежением)</a:t>
            </a:r>
          </a:p>
          <a:p>
            <a:pPr marL="0" marR="0" indent="450850" algn="ctr">
              <a:lnSpc>
                <a:spcPct val="150000"/>
              </a:lnSpc>
            </a:pPr>
            <a:r>
              <a:rPr sz="2800" b="0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Сказала мама : - </a:t>
            </a:r>
            <a:r>
              <a:rPr sz="2800" b="1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Фу, футбол! </a:t>
            </a:r>
            <a:r>
              <a:rPr sz="2800" b="0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( с отвращением)</a:t>
            </a:r>
          </a:p>
          <a:p>
            <a:pPr marL="0" marR="0" indent="450850" algn="ctr">
              <a:lnSpc>
                <a:spcPct val="150000"/>
              </a:lnSpc>
            </a:pPr>
            <a:r>
              <a:rPr sz="2800" b="0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Сестра сказала :- </a:t>
            </a:r>
            <a:r>
              <a:rPr sz="2800" b="1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Ну, футбол! </a:t>
            </a:r>
            <a:r>
              <a:rPr sz="2800" b="0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( разочарованно)</a:t>
            </a:r>
          </a:p>
          <a:p>
            <a:pPr marL="0" marR="0" indent="450850" algn="ctr">
              <a:lnSpc>
                <a:spcPct val="150000"/>
              </a:lnSpc>
            </a:pPr>
            <a:r>
              <a:rPr sz="2800" b="0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А я ответил : - </a:t>
            </a:r>
            <a:r>
              <a:rPr sz="2800" b="1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Во, футбол</a:t>
            </a:r>
            <a:r>
              <a:rPr sz="2800" b="0" i="0" u="none" strike="noStrike" cap="non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! (восторженно)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7"/>
          <p:cNvPicPr/>
          <p:nvPr/>
        </p:nvPicPr>
        <p:blipFill>
          <a:blip r:embed="rId2"/>
          <a:stretch/>
        </p:blipFill>
        <p:spPr>
          <a:xfrm>
            <a:off x="899592" y="188640"/>
            <a:ext cx="3888432" cy="2916324"/>
          </a:xfrm>
          <a:prstGeom prst="rect">
            <a:avLst/>
          </a:prstGeom>
          <a:ln>
            <a:noFill/>
          </a:ln>
        </p:spPr>
      </p:pic>
      <p:pic>
        <p:nvPicPr>
          <p:cNvPr id="119" name="Picture 119"/>
          <p:cNvPicPr/>
          <p:nvPr/>
        </p:nvPicPr>
        <p:blipFill>
          <a:blip r:embed="rId3"/>
          <a:srcRect l="27950" t="22700"/>
          <a:stretch/>
        </p:blipFill>
        <p:spPr>
          <a:xfrm>
            <a:off x="5436096" y="188640"/>
            <a:ext cx="3347863" cy="2693856"/>
          </a:xfrm>
          <a:prstGeom prst="rect">
            <a:avLst/>
          </a:prstGeom>
          <a:ln>
            <a:noFill/>
          </a:ln>
        </p:spPr>
      </p:pic>
      <p:pic>
        <p:nvPicPr>
          <p:cNvPr id="121" name="Picture 121"/>
          <p:cNvPicPr/>
          <p:nvPr/>
        </p:nvPicPr>
        <p:blipFill>
          <a:blip r:embed="rId4"/>
          <a:srcRect l="15350" t="20600" r="20076"/>
          <a:stretch/>
        </p:blipFill>
        <p:spPr>
          <a:xfrm>
            <a:off x="5076056" y="3356992"/>
            <a:ext cx="3600400" cy="3320257"/>
          </a:xfrm>
          <a:prstGeom prst="rect">
            <a:avLst/>
          </a:prstGeom>
          <a:ln>
            <a:noFill/>
          </a:ln>
        </p:spPr>
      </p:pic>
      <p:pic>
        <p:nvPicPr>
          <p:cNvPr id="123" name="Picture 123"/>
          <p:cNvPicPr/>
          <p:nvPr/>
        </p:nvPicPr>
        <p:blipFill>
          <a:blip r:embed="rId5"/>
          <a:srcRect l="20863" t="15350" r="7476"/>
          <a:stretch/>
        </p:blipFill>
        <p:spPr>
          <a:xfrm>
            <a:off x="467544" y="3284984"/>
            <a:ext cx="3626667" cy="32129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6"/>
          <p:cNvPicPr/>
          <p:nvPr/>
        </p:nvPicPr>
        <p:blipFill>
          <a:blip r:embed="rId2"/>
          <a:srcRect r="6922"/>
          <a:stretch/>
        </p:blipFill>
        <p:spPr>
          <a:xfrm>
            <a:off x="179512" y="188640"/>
            <a:ext cx="4355976" cy="2924944"/>
          </a:xfrm>
          <a:prstGeom prst="rect">
            <a:avLst/>
          </a:prstGeom>
        </p:spPr>
      </p:pic>
      <p:pic>
        <p:nvPicPr>
          <p:cNvPr id="128" name="Picture 128"/>
          <p:cNvPicPr/>
          <p:nvPr/>
        </p:nvPicPr>
        <p:blipFill>
          <a:blip r:embed="rId3"/>
          <a:stretch/>
        </p:blipFill>
        <p:spPr>
          <a:xfrm>
            <a:off x="4355976" y="908720"/>
            <a:ext cx="4257783" cy="2927226"/>
          </a:xfrm>
          <a:prstGeom prst="rect">
            <a:avLst/>
          </a:prstGeom>
        </p:spPr>
      </p:pic>
      <p:pic>
        <p:nvPicPr>
          <p:cNvPr id="130" name="Picture 130"/>
          <p:cNvPicPr/>
          <p:nvPr/>
        </p:nvPicPr>
        <p:blipFill>
          <a:blip r:embed="rId4"/>
          <a:srcRect l="5901" t="23750"/>
          <a:stretch/>
        </p:blipFill>
        <p:spPr>
          <a:xfrm>
            <a:off x="251519" y="3429000"/>
            <a:ext cx="5292080" cy="3216167"/>
          </a:xfrm>
          <a:prstGeom prst="rect">
            <a:avLst/>
          </a:prstGeom>
        </p:spPr>
      </p:pic>
      <p:pic>
        <p:nvPicPr>
          <p:cNvPr id="132" name="Picture 132"/>
          <p:cNvPicPr/>
          <p:nvPr/>
        </p:nvPicPr>
        <p:blipFill>
          <a:blip r:embed="rId5"/>
          <a:srcRect l="20075" t="27950" r="5901"/>
          <a:stretch/>
        </p:blipFill>
        <p:spPr>
          <a:xfrm>
            <a:off x="5868144" y="4293096"/>
            <a:ext cx="3024336" cy="22077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611560" y="188640"/>
            <a:ext cx="8064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Результаты диагностики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611560" y="188640"/>
            <a:ext cx="8064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Качество успеваемости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Яркая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Яркая">
      <a:fillStyleLst>
        <a:solidFill>
          <a:schemeClr val="phClr"/>
        </a:solidFill>
        <a:gradFill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</a:gradFill>
        <a:gradFill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</a:gradFill>
      </a:fillStyleLst>
      <a:lnStyleLst>
        <a:ln w="9525">
          <a:solidFill>
            <a:schemeClr val="phClr">
              <a:satMod val="120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</a:gradFill>
        <a:no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204</Words>
  <Application>Microsoft Office PowerPoint</Application>
  <DocSecurity>0</DocSecurity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Candara</vt:lpstr>
      <vt:lpstr>Century Gothic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Пономарева ЛД</dc:creator>
  <cp:lastModifiedBy>Пономарева ЛД</cp:lastModifiedBy>
  <cp:revision>1</cp:revision>
  <dcterms:modified xsi:type="dcterms:W3CDTF">2024-06-07T03:04:32Z</dcterms:modified>
</cp:coreProperties>
</file>