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714356"/>
            <a:ext cx="6172200" cy="271464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«Формирование УУД как одно из условий реализации ФГОС»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УНИВЕРСАЛЬНЫЕ УЧЕБНЫЕ ДЕЙСТВИЯ – ФОРМИРОВАНИЕ И РАЗВИТИЕ НА УРОКЕ  ТЕХНОЛОГИИ, ИЗО,ЧЕРЧЕНИЯ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Действия учителя позволяющие  сформировать универсальные учебные </a:t>
            </a:r>
            <a:r>
              <a:rPr lang="ru-RU" b="1" dirty="0" smtClean="0">
                <a:solidFill>
                  <a:srgbClr val="FF0000"/>
                </a:solidFill>
              </a:rPr>
              <a:t>действия: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Создание </a:t>
            </a:r>
            <a:r>
              <a:rPr lang="ru-RU" dirty="0" smtClean="0"/>
              <a:t>на уроках </a:t>
            </a:r>
            <a:r>
              <a:rPr lang="ru-RU" b="1" dirty="0" smtClean="0"/>
              <a:t>проблемной ситуации.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Составление </a:t>
            </a:r>
            <a:r>
              <a:rPr lang="ru-RU" b="1" dirty="0" smtClean="0"/>
              <a:t>совместного плана </a:t>
            </a:r>
            <a:r>
              <a:rPr lang="ru-RU" b="1" dirty="0" smtClean="0"/>
              <a:t>действий.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/>
              <a:t>Работа </a:t>
            </a:r>
            <a:r>
              <a:rPr lang="ru-RU" b="1" dirty="0" smtClean="0"/>
              <a:t>с информацией </a:t>
            </a:r>
            <a:r>
              <a:rPr lang="ru-RU" b="1" dirty="0" smtClean="0"/>
              <a:t>– пересказ.</a:t>
            </a:r>
          </a:p>
          <a:p>
            <a:r>
              <a:rPr lang="ru-RU" b="1" dirty="0" smtClean="0"/>
              <a:t>Сотрудничество.</a:t>
            </a:r>
          </a:p>
          <a:p>
            <a:r>
              <a:rPr lang="ru-RU" b="1" dirty="0" smtClean="0"/>
              <a:t>Р</a:t>
            </a:r>
            <a:r>
              <a:rPr lang="ru-RU" b="1" dirty="0" smtClean="0"/>
              <a:t>абота </a:t>
            </a:r>
            <a:r>
              <a:rPr lang="ru-RU" b="1" dirty="0" smtClean="0"/>
              <a:t>в </a:t>
            </a:r>
            <a:r>
              <a:rPr lang="ru-RU" b="1" dirty="0" smtClean="0"/>
              <a:t>группах.</a:t>
            </a:r>
          </a:p>
          <a:p>
            <a:r>
              <a:rPr lang="ru-RU" b="1" dirty="0" smtClean="0"/>
              <a:t>Выражения </a:t>
            </a:r>
            <a:r>
              <a:rPr lang="ru-RU" b="1" dirty="0" smtClean="0"/>
              <a:t>своих </a:t>
            </a:r>
            <a:r>
              <a:rPr lang="ru-RU" b="1" dirty="0" smtClean="0"/>
              <a:t>мыслей.</a:t>
            </a:r>
          </a:p>
          <a:p>
            <a:r>
              <a:rPr lang="ru-RU" b="1" dirty="0" smtClean="0"/>
              <a:t>Оценивание работы </a:t>
            </a:r>
            <a:r>
              <a:rPr lang="ru-RU" b="1" dirty="0" smtClean="0"/>
              <a:t>по критериям и самостоятельно выбирать критерии</a:t>
            </a:r>
            <a:r>
              <a:rPr lang="ru-RU" dirty="0" smtClean="0"/>
              <a:t> для </a:t>
            </a:r>
            <a:r>
              <a:rPr lang="ru-RU" dirty="0" smtClean="0"/>
              <a:t>оценки</a:t>
            </a:r>
          </a:p>
          <a:p>
            <a:r>
              <a:rPr lang="ru-RU" b="1" dirty="0" smtClean="0"/>
              <a:t>Планирование своей работы </a:t>
            </a:r>
            <a:r>
              <a:rPr lang="ru-RU" b="1" dirty="0" smtClean="0"/>
              <a:t>и </a:t>
            </a:r>
            <a:r>
              <a:rPr lang="ru-RU" b="1" dirty="0" smtClean="0"/>
              <a:t>своего досуга.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Личностные УУД: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-Я </a:t>
            </a:r>
            <a:r>
              <a:rPr lang="ru-RU" dirty="0" smtClean="0"/>
              <a:t>рада вновь видеть ваши лица, ваши глаза. И думаю, что сегодняшний урок принесет нам всем радость общения друг с другом. Успехов вам и удачи!  С каким настроением вы  начинаете урок? "Просигнальте" мне, пожалуйста.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4445156" cy="57864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 .Я </a:t>
            </a:r>
            <a:r>
              <a:rPr lang="ru-RU" dirty="0" smtClean="0">
                <a:solidFill>
                  <a:srgbClr val="002060"/>
                </a:solidFill>
              </a:rPr>
              <a:t>почувствовал (а)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Я увидел (а)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Я улыбнулся (ась)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Я вспомнил (а)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Мне стало грустно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Я бы продолжил (а) написанное так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Если бы я оказался (ась) в подобной ситуации, я бы действовал (а) так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Это произведение напомнило мне случай из моей жизни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Будущее героев я представляю …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Произведение вызвало у меня чувства…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Регулятивные УУД.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3657600" cy="51720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«Разделительный мягкий знак» предлагаю учащимся вписать в предложения пропущенные слова «Таня … (польёт) цветы. </a:t>
            </a:r>
            <a:endParaRPr lang="ru-RU" dirty="0" smtClean="0"/>
          </a:p>
          <a:p>
            <a:r>
              <a:rPr lang="ru-RU" dirty="0" smtClean="0"/>
              <a:t>Мы </a:t>
            </a:r>
            <a:r>
              <a:rPr lang="ru-RU" dirty="0" smtClean="0"/>
              <a:t>совершили … (полёт) на самолёте».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000108"/>
            <a:ext cx="3657600" cy="51720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Зелёный цвет </a:t>
            </a:r>
            <a:r>
              <a:rPr lang="ru-RU" dirty="0" smtClean="0">
                <a:solidFill>
                  <a:srgbClr val="002060"/>
                </a:solidFill>
              </a:rPr>
              <a:t>– «На уроке мне было всё понятно. Я со всеми заданиями справился самостоятельно». </a:t>
            </a:r>
            <a:r>
              <a:rPr lang="ru-RU" b="1" dirty="0" smtClean="0">
                <a:solidFill>
                  <a:srgbClr val="FFFF00"/>
                </a:solidFill>
              </a:rPr>
              <a:t>Жёлтый цвет </a:t>
            </a:r>
            <a:r>
              <a:rPr lang="ru-RU" dirty="0" smtClean="0">
                <a:solidFill>
                  <a:srgbClr val="002060"/>
                </a:solidFill>
              </a:rPr>
              <a:t>– «На уроке мне почти всё было понятно. Не всё получалось сразу, но я всё равно справился с заданиями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Красный цвет – </a:t>
            </a:r>
            <a:r>
              <a:rPr lang="ru-RU" dirty="0" smtClean="0">
                <a:solidFill>
                  <a:srgbClr val="002060"/>
                </a:solidFill>
              </a:rPr>
              <a:t>«Помогите! Мне многое непонятно! Мне требуется помощь!»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Познавательные УУД: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Назовите отличительный признак птиц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- Посмотрите на слайд. Каких животных вы узнали? </a:t>
            </a:r>
          </a:p>
          <a:p>
            <a:r>
              <a:rPr lang="ru-RU" dirty="0" smtClean="0"/>
              <a:t>- Что общего у этих животных? </a:t>
            </a:r>
          </a:p>
          <a:p>
            <a:r>
              <a:rPr lang="ru-RU" dirty="0" smtClean="0"/>
              <a:t>- Можно их отнести к одной группе? </a:t>
            </a:r>
          </a:p>
          <a:p>
            <a:r>
              <a:rPr lang="ru-RU" dirty="0" smtClean="0"/>
              <a:t>- Умение летать будет отличительным признаком птиц?</a:t>
            </a:r>
          </a:p>
          <a:p>
            <a:r>
              <a:rPr lang="ru-RU" dirty="0" smtClean="0"/>
              <a:t>- Вы что предполагали? А что получается на самом деле? Какой вопрос возникает?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3657600" cy="53864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 Безударная гласная в корне, проверяемая ударением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2. Звонкие / глухие парные согласные на конце слова и перед другими </a:t>
            </a:r>
            <a:r>
              <a:rPr lang="ru-RU" dirty="0" smtClean="0">
                <a:solidFill>
                  <a:srgbClr val="002060"/>
                </a:solidFill>
              </a:rPr>
              <a:t>согласными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3. Непроизносимые согласные в корне слова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4. Разделительный Ь и </a:t>
            </a:r>
            <a:r>
              <a:rPr lang="ru-RU" dirty="0" smtClean="0">
                <a:solidFill>
                  <a:srgbClr val="002060"/>
                </a:solidFill>
              </a:rPr>
              <a:t>т.д.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Коммуникативные УУД: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329510" cy="5314968"/>
          </a:xfrm>
        </p:spPr>
        <p:txBody>
          <a:bodyPr/>
          <a:lstStyle/>
          <a:p>
            <a:r>
              <a:rPr lang="ru-RU" dirty="0" smtClean="0"/>
              <a:t>Речевые упражнения «Придумай продолжение текста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Творческие пересказы текста от лица разных героев-персонажей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Упражнение«Повторяем с контролем».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857232"/>
            <a:ext cx="3657600" cy="53149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Результаты работы по формированию УУД: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15262" cy="49577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Учащиеся могут самостоятельно анализировать и контролировать свою работу на уроке, составлять план работы, исходя из целей и задач урока. </a:t>
            </a:r>
            <a:br>
              <a:rPr lang="ru-RU" dirty="0" smtClean="0"/>
            </a:br>
            <a:r>
              <a:rPr lang="ru-RU" dirty="0" smtClean="0"/>
              <a:t>2. Обучающиеся самостоятельно определяют цели и задачи урока, в случае затруднения я прихожу им на помощь, но только для того, чтобы направить их действия. </a:t>
            </a:r>
            <a:br>
              <a:rPr lang="ru-RU" dirty="0" smtClean="0"/>
            </a:br>
            <a:r>
              <a:rPr lang="ru-RU" dirty="0" smtClean="0"/>
              <a:t>3.Развивается умение работать в парах и группах: </a:t>
            </a:r>
            <a:br>
              <a:rPr lang="ru-RU" dirty="0" smtClean="0"/>
            </a:br>
            <a:r>
              <a:rPr lang="ru-RU" dirty="0" smtClean="0"/>
              <a:t>- учащиеся учатся учитывать позицию собеседника; </a:t>
            </a:r>
            <a:br>
              <a:rPr lang="ru-RU" dirty="0" smtClean="0"/>
            </a:br>
            <a:r>
              <a:rPr lang="ru-RU" dirty="0" smtClean="0"/>
              <a:t>- стараются организовывать и осуществлять сотрудничество с учителем и членами группы. </a:t>
            </a:r>
            <a:br>
              <a:rPr lang="ru-RU" dirty="0" smtClean="0"/>
            </a:br>
            <a:r>
              <a:rPr lang="ru-RU" dirty="0" smtClean="0"/>
              <a:t>4. Дети умеют  использовать знаково-символические средства. </a:t>
            </a:r>
          </a:p>
          <a:p>
            <a:r>
              <a:rPr lang="ru-RU" dirty="0" smtClean="0"/>
              <a:t>5.  Большинство учащихся умеет выражать свою внутреннюю позицию, отношение к поступкам и действиям.</a:t>
            </a:r>
          </a:p>
          <a:p>
            <a:r>
              <a:rPr lang="ru-RU" dirty="0" smtClean="0"/>
              <a:t>6. Создана методическая копилка материалов с теоретическим и практическим материалом, которая будет пополняться в ходе дальнейшей работы.</a:t>
            </a:r>
          </a:p>
          <a:p>
            <a:r>
              <a:rPr lang="ru-RU" dirty="0" smtClean="0"/>
              <a:t>7. Для формирования УУД на уроках максимально используются возможности УМК «Школа России».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332</Words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«Формирование УУД как одно из условий реализации ФГОС»</vt:lpstr>
      <vt:lpstr>Слайд 2</vt:lpstr>
      <vt:lpstr>Действия учителя позволяющие  сформировать универсальные учебные действия:</vt:lpstr>
      <vt:lpstr>Личностные УУД:</vt:lpstr>
      <vt:lpstr>Регулятивные УУД.</vt:lpstr>
      <vt:lpstr>Познавательные УУД:</vt:lpstr>
      <vt:lpstr>Коммуникативные УУД:</vt:lpstr>
      <vt:lpstr>Результаты работы по формированию УУД: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УУД как одно из условий реализации ФГОС»</dc:title>
  <dc:creator>User</dc:creator>
  <cp:lastModifiedBy>User</cp:lastModifiedBy>
  <cp:revision>7</cp:revision>
  <dcterms:created xsi:type="dcterms:W3CDTF">2020-10-12T08:47:15Z</dcterms:created>
  <dcterms:modified xsi:type="dcterms:W3CDTF">2020-10-12T09:50:58Z</dcterms:modified>
</cp:coreProperties>
</file>