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65" r:id="rId7"/>
    <p:sldId id="258" r:id="rId8"/>
    <p:sldId id="273" r:id="rId9"/>
    <p:sldId id="274" r:id="rId10"/>
    <p:sldId id="266" r:id="rId11"/>
    <p:sldId id="272" r:id="rId12"/>
    <p:sldId id="275" r:id="rId13"/>
    <p:sldId id="259" r:id="rId14"/>
    <p:sldId id="267" r:id="rId15"/>
    <p:sldId id="260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4311" autoAdjust="0"/>
  </p:normalViewPr>
  <p:slideViewPr>
    <p:cSldViewPr snapToGrid="0">
      <p:cViewPr varScale="1">
        <p:scale>
          <a:sx n="40" d="100"/>
          <a:sy n="40" d="100"/>
        </p:scale>
        <p:origin x="-93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7509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750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8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80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596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0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215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3255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4.png"/><Relationship Id="rId5" Type="http://schemas.openxmlformats.org/officeDocument/2006/relationships/image" Target="../media/image6.png"/><Relationship Id="rId10" Type="http://schemas.openxmlformats.org/officeDocument/2006/relationships/image" Target="../media/image43.jpeg"/><Relationship Id="rId4" Type="http://schemas.openxmlformats.org/officeDocument/2006/relationships/image" Target="../media/image21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1.wav"/><Relationship Id="rId3" Type="http://schemas.openxmlformats.org/officeDocument/2006/relationships/image" Target="../media/image39.png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42.png"/><Relationship Id="rId5" Type="http://schemas.openxmlformats.org/officeDocument/2006/relationships/image" Target="../media/image45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.png"/><Relationship Id="rId3" Type="http://schemas.openxmlformats.org/officeDocument/2006/relationships/image" Target="../media/image47.png"/><Relationship Id="rId7" Type="http://schemas.openxmlformats.org/officeDocument/2006/relationships/image" Target="../media/image27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.png"/><Relationship Id="rId5" Type="http://schemas.openxmlformats.org/officeDocument/2006/relationships/image" Target="../media/image52.png"/><Relationship Id="rId15" Type="http://schemas.openxmlformats.org/officeDocument/2006/relationships/audio" Target="../media/audio11.wav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50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5" Type="http://schemas.openxmlformats.org/officeDocument/2006/relationships/audio" Target="../media/audio11.wav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3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4brain.ru/gamification/igrovye-mehaniki.ph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5" Type="http://schemas.openxmlformats.org/officeDocument/2006/relationships/audio" Target="../media/audio11.wav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3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34.jpe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j-lt"/>
              </a:rPr>
              <a:t/>
            </a:r>
            <a:br>
              <a:rPr lang="ru-RU" sz="4800" dirty="0" smtClean="0">
                <a:latin typeface="+mj-lt"/>
              </a:rPr>
            </a:br>
            <a:r>
              <a:rPr lang="ru-RU" sz="4000" dirty="0" err="1">
                <a:latin typeface="Comic Sans MS" panose="030F0702030302020204" pitchFamily="66" charset="0"/>
                <a:cs typeface="Arabic Typesetting" panose="03020402040406030203" pitchFamily="66" charset="-78"/>
              </a:rPr>
              <a:t>Игрофикация</a:t>
            </a:r>
            <a:r>
              <a:rPr lang="ru-RU" sz="4000" dirty="0">
                <a:latin typeface="Comic Sans MS" panose="030F0702030302020204" pitchFamily="66" charset="0"/>
                <a:cs typeface="Arabic Typesetting" panose="03020402040406030203" pitchFamily="66" charset="-78"/>
              </a:rPr>
              <a:t> образовательного процесса </a:t>
            </a:r>
            <a:br>
              <a:rPr lang="ru-RU" sz="4000" dirty="0">
                <a:latin typeface="Comic Sans MS" panose="030F0702030302020204" pitchFamily="66" charset="0"/>
                <a:cs typeface="Arabic Typesetting" panose="03020402040406030203" pitchFamily="66" charset="-78"/>
              </a:rPr>
            </a:br>
            <a:endParaRPr lang="ru-RU" sz="4000" dirty="0">
              <a:latin typeface="Comic Sans MS" panose="030F0702030302020204" pitchFamily="66" charset="0"/>
              <a:cs typeface="Arabic Typesetting" panose="03020402040406030203" pitchFamily="66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22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 чего начинается ИГРА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902" y="542141"/>
            <a:ext cx="5743213" cy="380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8422" y="2943817"/>
            <a:ext cx="2000978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0215" y="-251275"/>
            <a:ext cx="10108812" cy="6933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48911" y="1020676"/>
            <a:ext cx="7126673" cy="414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Мастер всегда прав</a:t>
            </a: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Правило игровой территории</a:t>
            </a: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Правило игрового времени</a:t>
            </a: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Правило игрового реквизита</a:t>
            </a: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Правило отыгрыша</a:t>
            </a: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Правило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непереноса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59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603" y="3844189"/>
            <a:ext cx="5586984" cy="3172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641269" y="4550091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Игропрактика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в образовательном процессе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819" y="310529"/>
            <a:ext cx="6484202" cy="429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52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81" y="0"/>
            <a:ext cx="10439194" cy="7160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0699">
            <a:off x="10303809" y="2475579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37733">
            <a:off x="9672493" y="2966267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99" y="2665991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9881" y="1595699"/>
            <a:ext cx="72307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«Сделай обучение приключением!» </a:t>
            </a:r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Есть возможность облечь </a:t>
            </a:r>
            <a:r>
              <a:rPr lang="ru-RU" dirty="0">
                <a:latin typeface="Comic Sans MS" panose="030F0702030302020204" pitchFamily="66" charset="0"/>
              </a:rPr>
              <a:t>образовательную деятельность учеников конкретного класса в ролевую игру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НАПРИМЕР.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Перед </a:t>
            </a:r>
            <a:r>
              <a:rPr lang="ru-RU" dirty="0">
                <a:latin typeface="Comic Sans MS" panose="030F0702030302020204" pitchFamily="66" charset="0"/>
              </a:rPr>
              <a:t>началом игры </a:t>
            </a:r>
            <a:r>
              <a:rPr lang="ru-RU" dirty="0" smtClean="0">
                <a:latin typeface="Comic Sans MS" panose="030F0702030302020204" pitchFamily="66" charset="0"/>
              </a:rPr>
              <a:t>каждый ученик </a:t>
            </a:r>
            <a:r>
              <a:rPr lang="ru-RU" dirty="0">
                <a:latin typeface="Comic Sans MS" panose="030F0702030302020204" pitchFamily="66" charset="0"/>
              </a:rPr>
              <a:t>должен выбрать персонажа из трех представленных классов: Целителя, Мага или Воина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>
                <a:latin typeface="Comic Sans MS" panose="030F0702030302020204" pitchFamily="66" charset="0"/>
              </a:rPr>
              <a:t>И</a:t>
            </a:r>
            <a:r>
              <a:rPr lang="ru-RU" dirty="0" smtClean="0">
                <a:latin typeface="Comic Sans MS" panose="030F0702030302020204" pitchFamily="66" charset="0"/>
              </a:rPr>
              <a:t>грают участники командами </a:t>
            </a:r>
            <a:r>
              <a:rPr lang="ru-RU" dirty="0">
                <a:latin typeface="Comic Sans MS" panose="030F0702030302020204" pitchFamily="66" charset="0"/>
              </a:rPr>
              <a:t>по пять или шесть учеников на протяжении всего учебного года.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От совместных действий выгоду получает вся команда, и все участники учатся принимать во внимание нужды других игроков прежде, чем действовать </a:t>
            </a:r>
            <a:r>
              <a:rPr lang="ru-RU" dirty="0" smtClean="0">
                <a:latin typeface="Comic Sans MS" panose="030F0702030302020204" pitchFamily="66" charset="0"/>
              </a:rPr>
              <a:t>самим</a:t>
            </a:r>
          </a:p>
          <a:p>
            <a:r>
              <a:rPr lang="ru-RU" dirty="0">
                <a:latin typeface="Comic Sans MS" panose="030F0702030302020204" pitchFamily="66" charset="0"/>
              </a:rPr>
              <a:t>Р</a:t>
            </a:r>
            <a:r>
              <a:rPr lang="ru-RU" dirty="0" smtClean="0">
                <a:latin typeface="Comic Sans MS" panose="030F0702030302020204" pitchFamily="66" charset="0"/>
              </a:rPr>
              <a:t>иски </a:t>
            </a:r>
            <a:r>
              <a:rPr lang="ru-RU" dirty="0">
                <a:latin typeface="Comic Sans MS" panose="030F0702030302020204" pitchFamily="66" charset="0"/>
              </a:rPr>
              <a:t>и награды в игре имеют влияние в реальном </a:t>
            </a:r>
            <a:r>
              <a:rPr lang="ru-RU" dirty="0" smtClean="0">
                <a:latin typeface="Comic Sans MS" panose="030F0702030302020204" pitchFamily="66" charset="0"/>
              </a:rPr>
              <a:t>мире.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endParaRPr lang="ru-RU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12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такое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игрофикация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538" y="828675"/>
            <a:ext cx="5097412" cy="339744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952" y="723654"/>
            <a:ext cx="4525894" cy="301726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642" y="2951189"/>
            <a:ext cx="200253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653" y="615933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6280" y="2041952"/>
            <a:ext cx="5297629" cy="293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грофикация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  </a:t>
            </a:r>
            <a:r>
              <a:rPr lang="ru-RU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ЭТО 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использования игровых механик и  игрового мышления для решения неигровых проблем и для вовлечения людей в какой-либо процесс.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66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00">
        <p14:flip dir="r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761" y="511791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2406" y="3551289"/>
            <a:ext cx="6326483" cy="358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1620" y="4753346"/>
            <a:ext cx="389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8219" y="4886833"/>
            <a:ext cx="34243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</a:t>
            </a:r>
          </a:p>
          <a:p>
            <a:r>
              <a:rPr lang="ru-RU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механики 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endParaRPr lang="ru-RU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игровое мышление?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583" y="1298643"/>
            <a:ext cx="4649971" cy="3099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350" y="401099"/>
            <a:ext cx="4331345" cy="288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5861" y="2829758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0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33" y="42350"/>
            <a:ext cx="5595279" cy="3837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63104" y="980037"/>
            <a:ext cx="3406992" cy="159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Механика: Набор 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правил и способов, реализующий 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некоторую 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часть интерактивного взаимодействия игрока и игры.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995" y="2865882"/>
            <a:ext cx="6147549" cy="3837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0494" y="3778985"/>
            <a:ext cx="3735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Игровое </a:t>
            </a:r>
            <a:r>
              <a:rPr lang="ru-RU" dirty="0">
                <a:latin typeface="Comic Sans MS" panose="030F0702030302020204" pitchFamily="66" charset="0"/>
              </a:rPr>
              <a:t>мышление предполагает применение всех ресурсов, которые вы можете накопить, для создания вовлекающей среды, которая будет мотивировать на желаемые модели </a:t>
            </a:r>
            <a:r>
              <a:rPr lang="ru-RU" dirty="0" smtClean="0">
                <a:latin typeface="Comic Sans MS" panose="030F0702030302020204" pitchFamily="66" charset="0"/>
              </a:rPr>
              <a:t>поведения.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44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022" y="576305"/>
            <a:ext cx="8253989" cy="5152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0246" y="1582340"/>
            <a:ext cx="5227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«Достижение»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«Поведенческий контраст»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«Вознаграждение за усилие»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«Постепенная отдача информации»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«Цепи событий»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«Совместное исследование»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«Случайное событие»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«Обратный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отсчет»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Механика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«Сдерживающие факторы»</a:t>
            </a:r>
            <a:endParaRPr lang="ru-RU" b="0" i="0" dirty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62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/>
              <a:t>Игрофикация</a:t>
            </a:r>
            <a:r>
              <a:rPr lang="ru-RU" sz="3600" dirty="0"/>
              <a:t> – это не отдельные игры и даже не совокупность игр, а общая игровая оболочка для какого-либо целенаправленного процесса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8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761" y="511791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450" y="3373325"/>
            <a:ext cx="6326483" cy="358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1620" y="4753346"/>
            <a:ext cx="389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751" y="209543"/>
            <a:ext cx="6157460" cy="431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86992" y="4545410"/>
            <a:ext cx="3547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Элементы </a:t>
            </a:r>
            <a:r>
              <a:rPr lang="ru-RU" b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игрофикации</a:t>
            </a:r>
            <a:r>
              <a:rPr lang="ru-RU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-игровая оболочка. Вымышленный мир, пространство, планета, остров…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897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03" y="69945"/>
            <a:ext cx="5023697" cy="301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97" y="238618"/>
            <a:ext cx="5703218" cy="320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7" y="3283905"/>
            <a:ext cx="5644854" cy="282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97" y="3547171"/>
            <a:ext cx="5101205" cy="305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544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228850-8D93-4258-94C5-9335006265EF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sharepoint/v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547570a-e5f4-4946-a4c3-82580e42479e"/>
    <ds:schemaRef ds:uri="6ee78bd2-4339-4042-adc0-bcc6464199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265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Игрофикация образовательного процесса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2019-03-23T15:45:42Z</dcterms:created>
  <dcterms:modified xsi:type="dcterms:W3CDTF">2020-01-17T10:10:10Z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