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61" r:id="rId13"/>
    <p:sldId id="262" r:id="rId14"/>
    <p:sldId id="263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9000" t="-11000" r="-13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3000" r="-12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132856"/>
            <a:ext cx="6878806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«Использование ИКТ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 уроках в начальных классах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ак средство </a:t>
            </a:r>
            <a:r>
              <a:rPr lang="ru-RU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формирования УУД</a:t>
            </a:r>
            <a:r>
              <a:rPr lang="ru-RU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»</a:t>
            </a:r>
            <a:r>
              <a:rPr lang="ru-RU" sz="40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Учитель начальных классов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МАОУ «</a:t>
            </a:r>
            <a:r>
              <a:rPr lang="ru-RU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Малышенская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СОШ»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Надежда Александровна  Гаврилова </a:t>
            </a:r>
            <a:r>
              <a:rPr lang="ru-RU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66247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Задания для диагностики и формирования </a:t>
            </a:r>
            <a:r>
              <a:rPr lang="ru-RU" sz="2800" b="1" i="1" u="sng" dirty="0" smtClean="0">
                <a:solidFill>
                  <a:srgbClr val="002060"/>
                </a:solidFill>
              </a:rPr>
              <a:t>коммуникативных</a:t>
            </a:r>
            <a:br>
              <a:rPr lang="ru-RU" sz="2800" b="1" i="1" u="sng" dirty="0" smtClean="0">
                <a:solidFill>
                  <a:srgbClr val="002060"/>
                </a:solidFill>
              </a:rPr>
            </a:br>
            <a:r>
              <a:rPr lang="ru-RU" sz="2800" b="1" i="1" u="sng" dirty="0" smtClean="0">
                <a:solidFill>
                  <a:srgbClr val="002060"/>
                </a:solidFill>
              </a:rPr>
              <a:t> </a:t>
            </a:r>
            <a:r>
              <a:rPr lang="ru-RU" sz="2800" b="1" u="sng" dirty="0" smtClean="0">
                <a:solidFill>
                  <a:srgbClr val="002060"/>
                </a:solidFill>
              </a:rPr>
              <a:t>универсальных учебных действий: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        </a:t>
            </a:r>
            <a:r>
              <a:rPr lang="ru-RU" sz="2800" b="1" dirty="0" smtClean="0">
                <a:solidFill>
                  <a:srgbClr val="0070C0"/>
                </a:solidFill>
              </a:rPr>
              <a:t>составь задание однокласснику;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        отзыв на работу одноклассника;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        групповая работа по составлению кроссворда;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        формулировка вопросов для обратной связи;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        «подготовь рассказ…», «опиши устно…», «объясни…» и т. д.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72\Desktop\икт технологии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968686" cy="530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72\Desktop\икт технологии\уч1.png"/>
          <p:cNvPicPr>
            <a:picLocks noChangeAspect="1" noChangeArrowheads="1"/>
          </p:cNvPicPr>
          <p:nvPr/>
        </p:nvPicPr>
        <p:blipFill>
          <a:blip r:embed="rId2" cstate="print"/>
          <a:srcRect t="8264" r="6949"/>
          <a:stretch>
            <a:fillRect/>
          </a:stretch>
        </p:blipFill>
        <p:spPr bwMode="auto">
          <a:xfrm>
            <a:off x="0" y="919422"/>
            <a:ext cx="9144000" cy="4813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72\Desktop\икт технологии\ТЕТР.png"/>
          <p:cNvPicPr>
            <a:picLocks noChangeAspect="1" noChangeArrowheads="1"/>
          </p:cNvPicPr>
          <p:nvPr/>
        </p:nvPicPr>
        <p:blipFill>
          <a:blip r:embed="rId2" cstate="print"/>
          <a:srcRect l="12588" t="3567" r="18180"/>
          <a:stretch>
            <a:fillRect/>
          </a:stretch>
        </p:blipFill>
        <p:spPr bwMode="auto">
          <a:xfrm>
            <a:off x="755576" y="980728"/>
            <a:ext cx="7704856" cy="4358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72\Desktop\икт технологии\учи 1.png"/>
          <p:cNvPicPr>
            <a:picLocks noChangeAspect="1" noChangeArrowheads="1"/>
          </p:cNvPicPr>
          <p:nvPr/>
        </p:nvPicPr>
        <p:blipFill>
          <a:blip r:embed="rId2" cstate="print"/>
          <a:srcRect l="13162" t="3422" r="13162"/>
          <a:stretch>
            <a:fillRect/>
          </a:stretch>
        </p:blipFill>
        <p:spPr bwMode="auto">
          <a:xfrm>
            <a:off x="0" y="0"/>
            <a:ext cx="6876256" cy="4378856"/>
          </a:xfrm>
          <a:prstGeom prst="rect">
            <a:avLst/>
          </a:prstGeom>
          <a:noFill/>
        </p:spPr>
      </p:pic>
      <p:pic>
        <p:nvPicPr>
          <p:cNvPr id="3" name="Picture 4" descr="C:\Users\USER72\Desktop\икт технологии\учи2 1.png"/>
          <p:cNvPicPr>
            <a:picLocks noChangeAspect="1" noChangeArrowheads="1"/>
          </p:cNvPicPr>
          <p:nvPr/>
        </p:nvPicPr>
        <p:blipFill>
          <a:blip r:embed="rId3" cstate="print"/>
          <a:srcRect l="12002" t="-479" r="21643"/>
          <a:stretch>
            <a:fillRect/>
          </a:stretch>
        </p:blipFill>
        <p:spPr bwMode="auto">
          <a:xfrm>
            <a:off x="3438127" y="2780928"/>
            <a:ext cx="5705873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72\Desktop\CoTjZXQ0D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024" y="692696"/>
            <a:ext cx="9217024" cy="466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836712"/>
            <a:ext cx="66247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УУД – это совокупность способов  действий  обучающихся, которая обеспечивает их способность  к самостоятельному  усвоению новых знаний , включая и организацию самого процесса.       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5656" y="260648"/>
            <a:ext cx="705678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/>
              <a:t>Личностные действия</a:t>
            </a:r>
            <a:r>
              <a:rPr lang="ru-RU" sz="2400" dirty="0" smtClean="0"/>
              <a:t> позволяют </a:t>
            </a:r>
          </a:p>
          <a:p>
            <a:pPr algn="ctr"/>
            <a:r>
              <a:rPr lang="ru-RU" sz="2400" dirty="0" smtClean="0"/>
              <a:t>сделать учение осмысленным, увязывая их с </a:t>
            </a:r>
          </a:p>
          <a:p>
            <a:pPr algn="ctr"/>
            <a:r>
              <a:rPr lang="ru-RU" sz="2400" dirty="0" smtClean="0"/>
              <a:t>реальными жизненными  целями и ситуациями. Личностные действия направлены на осознание, </a:t>
            </a:r>
          </a:p>
          <a:p>
            <a:pPr algn="ctr"/>
            <a:r>
              <a:rPr lang="ru-RU" sz="2400" dirty="0" smtClean="0"/>
              <a:t>исследование и принятие жизненных ценностей, </a:t>
            </a:r>
          </a:p>
          <a:p>
            <a:pPr algn="ctr"/>
            <a:r>
              <a:rPr lang="ru-RU" sz="2400" dirty="0" smtClean="0"/>
              <a:t>позволяют сориентироваться  </a:t>
            </a:r>
          </a:p>
          <a:p>
            <a:pPr algn="ctr"/>
            <a:r>
              <a:rPr lang="ru-RU" sz="2400" dirty="0" smtClean="0"/>
              <a:t>в нравственных нормах и правилах, выработать свою  жизненную позицию в отношении мира.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3195459"/>
            <a:ext cx="6768752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i="1" dirty="0" smtClean="0"/>
              <a:t>           Регулятивные действия</a:t>
            </a:r>
            <a:r>
              <a:rPr lang="ru-RU" sz="2400" dirty="0" smtClean="0"/>
              <a:t> обеспечивают возможность управления познавательной  и учебной деятельностью посредством постановки целей, планирования, контроля, коррекции своих действий, оценки успешности усвоения.</a:t>
            </a:r>
          </a:p>
          <a:p>
            <a:r>
              <a:rPr lang="ru-RU" sz="2400" b="1" i="1" dirty="0" smtClean="0"/>
              <a:t>          Познавательные действия</a:t>
            </a:r>
            <a:r>
              <a:rPr lang="ru-RU" sz="2400" dirty="0" smtClean="0"/>
              <a:t> включают действия исследования, поиска, отбора и структурирования необходимой информации, моделирование изучаемого содержания.</a:t>
            </a:r>
          </a:p>
          <a:p>
            <a:pPr algn="ctr"/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620688"/>
            <a:ext cx="6768752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dirty="0" smtClean="0"/>
              <a:t>Коммуникативные действия</a:t>
            </a:r>
            <a:r>
              <a:rPr lang="ru-RU" sz="2400" dirty="0" smtClean="0"/>
              <a:t> обеспечивают возможности сотрудничества: умение 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мысли, оказывать поддержку друг другу и эффективно сотрудничать как с учителем, так и со сверстниками.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620688"/>
            <a:ext cx="6624736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ИКТ позволяет проводить уроки:</a:t>
            </a:r>
          </a:p>
          <a:p>
            <a:pPr lvl="0"/>
            <a:r>
              <a:rPr lang="ru-RU" sz="2400" dirty="0" smtClean="0"/>
              <a:t>- на высоком эстетическом и эмоциональном уровне                    ( анимация, музыка)</a:t>
            </a:r>
          </a:p>
          <a:p>
            <a:pPr lvl="0"/>
            <a:r>
              <a:rPr lang="ru-RU" sz="2400" dirty="0" smtClean="0"/>
              <a:t>- обеспечивает наглядность;</a:t>
            </a:r>
          </a:p>
          <a:p>
            <a:pPr lvl="0"/>
            <a:r>
              <a:rPr lang="ru-RU" sz="2400" dirty="0" smtClean="0"/>
              <a:t>- привлекает большое количество дидактического материала;</a:t>
            </a:r>
          </a:p>
          <a:p>
            <a:pPr lvl="0"/>
            <a:r>
              <a:rPr lang="ru-RU" sz="2400" dirty="0" smtClean="0"/>
              <a:t>- повышает объём выполняемой работы на уроке в 1,5 – 2 раза;</a:t>
            </a:r>
          </a:p>
          <a:p>
            <a:pPr lvl="0">
              <a:buFontTx/>
              <a:buChar char="-"/>
            </a:pPr>
            <a:r>
              <a:rPr lang="ru-RU" sz="2400" dirty="0" smtClean="0"/>
              <a:t>обеспечивает высокую степень </a:t>
            </a:r>
          </a:p>
          <a:p>
            <a:pPr lvl="0">
              <a:buFontTx/>
              <a:buChar char="-"/>
            </a:pPr>
            <a:r>
              <a:rPr lang="ru-RU" sz="2400" dirty="0" smtClean="0"/>
              <a:t> дифференциации обучения      (индивидуально подойти к ученику, применяя разно - уровневые задания).</a:t>
            </a:r>
          </a:p>
          <a:p>
            <a:pPr algn="ctr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20688"/>
            <a:ext cx="7159916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ИКТ могут быть использованы:</a:t>
            </a:r>
          </a:p>
          <a:p>
            <a:pPr marL="457200" indent="-457200">
              <a:buAutoNum type="arabicPeriod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Для определения темы урока;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Сопровождение  объяснения учителя;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Информационно-обучающее пособие;</a:t>
            </a:r>
          </a:p>
          <a:p>
            <a:pPr marL="457200" indent="-457200"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Контроль знаний. </a:t>
            </a:r>
          </a:p>
          <a:p>
            <a:pPr marL="457200" indent="-457200" algn="ctr">
              <a:buAutoNum type="arabicPeriod"/>
            </a:pPr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marL="457200" indent="-457200" algn="ctr">
              <a:buAutoNum type="arabicPeriod"/>
            </a:pP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836712"/>
            <a:ext cx="6336704" cy="4824536"/>
          </a:xfrm>
        </p:spPr>
        <p:txBody>
          <a:bodyPr>
            <a:normAutofit fontScale="90000"/>
          </a:bodyPr>
          <a:lstStyle/>
          <a:p>
            <a:r>
              <a:rPr lang="ru-RU" sz="2700" u="sng" dirty="0" smtClean="0"/>
              <a:t/>
            </a:r>
            <a:br>
              <a:rPr lang="ru-RU" sz="2700" u="sng" dirty="0" smtClean="0"/>
            </a:br>
            <a:r>
              <a:rPr lang="ru-RU" sz="3100" b="1" u="sng" dirty="0" smtClean="0">
                <a:solidFill>
                  <a:srgbClr val="002060"/>
                </a:solidFill>
              </a:rPr>
              <a:t>Задания для формирования </a:t>
            </a:r>
            <a:r>
              <a:rPr lang="ru-RU" sz="3100" b="1" i="1" u="sng" dirty="0" smtClean="0">
                <a:solidFill>
                  <a:srgbClr val="002060"/>
                </a:solidFill>
              </a:rPr>
              <a:t>личностных</a:t>
            </a:r>
            <a:r>
              <a:rPr lang="ru-RU" sz="3100" b="1" u="sng" dirty="0" smtClean="0">
                <a:solidFill>
                  <a:srgbClr val="002060"/>
                </a:solidFill>
              </a:rPr>
              <a:t> универсальных учебных действий: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 </a:t>
            </a:r>
            <a:r>
              <a:rPr lang="ru-RU" sz="3100" dirty="0" smtClean="0">
                <a:solidFill>
                  <a:srgbClr val="0070C0"/>
                </a:solidFill>
              </a:rPr>
              <a:t>    -   участие в проектах;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      -   подведение итогов урока;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       -  творческие задания;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        - мысленное воспроизведение картины, ситуации, видеофильма;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        - самооценка события, происшествия;</a:t>
            </a: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    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rgbClr val="002060"/>
                </a:solidFill>
              </a:rPr>
              <a:t>Задания для диагностики и формирования </a:t>
            </a:r>
            <a:r>
              <a:rPr lang="ru-RU" sz="3100" b="1" i="1" u="sng" dirty="0" smtClean="0">
                <a:solidFill>
                  <a:srgbClr val="002060"/>
                </a:solidFill>
              </a:rPr>
              <a:t>познавательных</a:t>
            </a:r>
            <a:r>
              <a:rPr lang="ru-RU" sz="3100" b="1" u="sng" dirty="0" smtClean="0">
                <a:solidFill>
                  <a:srgbClr val="002060"/>
                </a:solidFill>
              </a:rPr>
              <a:t> универсальных учебных действий: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  </a:t>
            </a:r>
            <a:r>
              <a:rPr lang="ru-RU" sz="3100" dirty="0" smtClean="0">
                <a:solidFill>
                  <a:srgbClr val="0070C0"/>
                </a:solidFill>
              </a:rPr>
              <a:t>     «найди отличия»;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        «на что похоже?»;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        поиск лишнего;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        «лабиринты»;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        упорядочивание;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        «цепочки»;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        хитроумные решения;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        составление схем-опор;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        работа с разного вида таблицами;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        составление и распознавание диаграмм;</a:t>
            </a:r>
            <a:br>
              <a:rPr lang="ru-RU" sz="31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        работа со словарями.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92896"/>
            <a:ext cx="7906072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Задания для диагностики и формирования </a:t>
            </a:r>
            <a:r>
              <a:rPr lang="ru-RU" sz="2800" b="1" i="1" u="sng" dirty="0" smtClean="0">
                <a:solidFill>
                  <a:srgbClr val="002060"/>
                </a:solidFill>
              </a:rPr>
              <a:t>регулятивных </a:t>
            </a:r>
            <a:r>
              <a:rPr lang="ru-RU" sz="2800" b="1" u="sng" dirty="0" smtClean="0">
                <a:solidFill>
                  <a:srgbClr val="002060"/>
                </a:solidFill>
              </a:rPr>
              <a:t>универсальных учебных действий: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     </a:t>
            </a:r>
            <a:r>
              <a:rPr lang="ru-RU" sz="2800" dirty="0" smtClean="0">
                <a:solidFill>
                  <a:srgbClr val="0070C0"/>
                </a:solidFill>
              </a:rPr>
              <a:t>   «преднамеренные ошибки»;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        поиск информации в предложенных источниках;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        взаимоконтроль;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        взаимный диктант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        «ищу ошибки»;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       контрольный опрос на определенную проблему.</a:t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103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Задания для формирования личностных универсальных учебных действий:       -   участие в проектах;       -   подведение итогов урока;        -  творческие задания;         - мысленное воспроизведение картины, ситуации, видеофильма;         - самооценка события, происшествия;      </vt:lpstr>
      <vt:lpstr>Задания для диагностики и формирования познавательных универсальных учебных действий:         «найди отличия»;         «на что похоже?»;         поиск лишнего;         «лабиринты»;         упорядочивание;         «цепочки»;         хитроумные решения;         составление схем-опор;         работа с разного вида таблицами;         составление и распознавание диаграмм;         работа со словарями. </vt:lpstr>
      <vt:lpstr>Задания для диагностики и формирования регулятивных универсальных учебных действий:         «преднамеренные ошибки»;         поиск информации в предложенных источниках;         взаимоконтроль;         взаимный диктант         «ищу ошибки»;        контрольный опрос на определенную проблему. </vt:lpstr>
      <vt:lpstr>Задания для диагностики и формирования коммуникативных  универсальных учебных действий:         составь задание однокласснику;         отзыв на работу одноклассника;         групповая работа по составлению кроссворда;         формулировка вопросов для обратной связи;         «подготовь рассказ…», «опиши устно…», «объясни…» и т. д. 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USER72</dc:creator>
  <cp:lastModifiedBy>Татьяна Георгиевна</cp:lastModifiedBy>
  <cp:revision>5</cp:revision>
  <dcterms:created xsi:type="dcterms:W3CDTF">2020-10-10T09:52:18Z</dcterms:created>
  <dcterms:modified xsi:type="dcterms:W3CDTF">2020-10-15T04:26:04Z</dcterms:modified>
</cp:coreProperties>
</file>