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76" r:id="rId2"/>
    <p:sldId id="278" r:id="rId3"/>
    <p:sldId id="277" r:id="rId4"/>
    <p:sldId id="257" r:id="rId5"/>
    <p:sldId id="260" r:id="rId6"/>
    <p:sldId id="268" r:id="rId7"/>
    <p:sldId id="258" r:id="rId8"/>
    <p:sldId id="269" r:id="rId9"/>
    <p:sldId id="259" r:id="rId10"/>
    <p:sldId id="270" r:id="rId11"/>
    <p:sldId id="261" r:id="rId12"/>
    <p:sldId id="271" r:id="rId13"/>
    <p:sldId id="263" r:id="rId14"/>
    <p:sldId id="272" r:id="rId15"/>
    <p:sldId id="264" r:id="rId16"/>
    <p:sldId id="274" r:id="rId17"/>
    <p:sldId id="266" r:id="rId18"/>
    <p:sldId id="275" r:id="rId19"/>
    <p:sldId id="279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398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65" autoAdjust="0"/>
    <p:restoredTop sz="94624" autoAdjust="0"/>
  </p:normalViewPr>
  <p:slideViewPr>
    <p:cSldViewPr>
      <p:cViewPr>
        <p:scale>
          <a:sx n="60" d="100"/>
          <a:sy n="60" d="100"/>
        </p:scale>
        <p:origin x="-186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FEADD9-F67D-41F5-BA4C-3C84956E7F46}" type="doc">
      <dgm:prSet loTypeId="urn:microsoft.com/office/officeart/2005/8/layout/vList5" loCatId="list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AA046201-5C4D-445E-BF0B-5C6D2B0A1945}">
      <dgm:prSet phldrT="[Text]" custT="1"/>
      <dgm:spPr/>
      <dgm:t>
        <a:bodyPr/>
        <a:lstStyle/>
        <a:p>
          <a:r>
            <a:rPr lang="ru-RU" sz="4400" dirty="0"/>
            <a:t>2</a:t>
          </a:r>
        </a:p>
      </dgm:t>
    </dgm:pt>
    <dgm:pt modelId="{FE92FC33-5E0F-4302-9E80-A69E8ACDDE56}" type="parTrans" cxnId="{B8AF1086-D7BE-446F-9133-738B599E9A7D}">
      <dgm:prSet/>
      <dgm:spPr/>
      <dgm:t>
        <a:bodyPr/>
        <a:lstStyle/>
        <a:p>
          <a:endParaRPr lang="ru-RU" sz="3200"/>
        </a:p>
      </dgm:t>
    </dgm:pt>
    <dgm:pt modelId="{40767EFF-7D52-4469-ACEE-7D28E67337E2}" type="sibTrans" cxnId="{B8AF1086-D7BE-446F-9133-738B599E9A7D}">
      <dgm:prSet/>
      <dgm:spPr/>
      <dgm:t>
        <a:bodyPr/>
        <a:lstStyle/>
        <a:p>
          <a:endParaRPr lang="ru-RU" sz="3200"/>
        </a:p>
      </dgm:t>
    </dgm:pt>
    <dgm:pt modelId="{C59269D0-92A5-481C-BA64-727AFB0DD545}">
      <dgm:prSet phldrT="[Text]" custT="1"/>
      <dgm:spPr/>
      <dgm:t>
        <a:bodyPr/>
        <a:lstStyle/>
        <a:p>
          <a:r>
            <a:rPr lang="ru-RU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Выпишите слова с нужной орфограммой из столбца</a:t>
          </a:r>
          <a:endParaRPr lang="ru-RU" sz="3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12CC84D-092F-422A-AA24-A4619DBBB7BE}" type="parTrans" cxnId="{9071FB3B-D26B-4384-BD1A-80C12C62D02C}">
      <dgm:prSet/>
      <dgm:spPr/>
      <dgm:t>
        <a:bodyPr/>
        <a:lstStyle/>
        <a:p>
          <a:endParaRPr lang="ru-RU" sz="3200"/>
        </a:p>
      </dgm:t>
    </dgm:pt>
    <dgm:pt modelId="{266DE8E8-1339-41C4-B9A7-6148496C7FA9}" type="sibTrans" cxnId="{9071FB3B-D26B-4384-BD1A-80C12C62D02C}">
      <dgm:prSet/>
      <dgm:spPr/>
      <dgm:t>
        <a:bodyPr/>
        <a:lstStyle/>
        <a:p>
          <a:endParaRPr lang="ru-RU" sz="3200"/>
        </a:p>
      </dgm:t>
    </dgm:pt>
    <dgm:pt modelId="{D1776C8F-2B10-4075-8DF7-7F65AB725ED5}">
      <dgm:prSet phldrT="[Text]" custT="1"/>
      <dgm:spPr/>
      <dgm:t>
        <a:bodyPr/>
        <a:lstStyle/>
        <a:p>
          <a:r>
            <a:rPr lang="ru-RU" sz="4400" dirty="0" smtClean="0"/>
            <a:t>3</a:t>
          </a:r>
          <a:endParaRPr lang="ru-RU" sz="4400" dirty="0"/>
        </a:p>
      </dgm:t>
    </dgm:pt>
    <dgm:pt modelId="{7291E740-3E17-41B3-99D3-1D67AE37CC3F}" type="parTrans" cxnId="{7077B78D-FCDC-4519-8416-DC357ACD5043}">
      <dgm:prSet/>
      <dgm:spPr/>
      <dgm:t>
        <a:bodyPr/>
        <a:lstStyle/>
        <a:p>
          <a:endParaRPr lang="ru-RU" sz="3200"/>
        </a:p>
      </dgm:t>
    </dgm:pt>
    <dgm:pt modelId="{88B75C29-8054-417D-BCE3-878A55118F6D}" type="sibTrans" cxnId="{7077B78D-FCDC-4519-8416-DC357ACD5043}">
      <dgm:prSet/>
      <dgm:spPr/>
      <dgm:t>
        <a:bodyPr/>
        <a:lstStyle/>
        <a:p>
          <a:endParaRPr lang="ru-RU" sz="3200"/>
        </a:p>
      </dgm:t>
    </dgm:pt>
    <dgm:pt modelId="{6BE4E373-0656-4EDC-821E-BE09C952B1F6}">
      <dgm:prSet phldrT="[Text]" custT="1"/>
      <dgm:spPr/>
      <dgm:t>
        <a:bodyPr/>
        <a:lstStyle/>
        <a:p>
          <a:r>
            <a:rPr lang="ru-RU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Нажмите на столбец слов для самопроверки</a:t>
          </a:r>
          <a:endParaRPr lang="ru-RU" sz="3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4218063-BF94-4304-99BD-B3F7BA4D3C8F}" type="parTrans" cxnId="{119690D4-400B-468B-8BA0-5C9C9E2AFEAF}">
      <dgm:prSet/>
      <dgm:spPr/>
      <dgm:t>
        <a:bodyPr/>
        <a:lstStyle/>
        <a:p>
          <a:endParaRPr lang="ru-RU" sz="3200"/>
        </a:p>
      </dgm:t>
    </dgm:pt>
    <dgm:pt modelId="{E17B9BF1-2948-497F-8EC7-3BF734D839DB}" type="sibTrans" cxnId="{119690D4-400B-468B-8BA0-5C9C9E2AFEAF}">
      <dgm:prSet/>
      <dgm:spPr/>
      <dgm:t>
        <a:bodyPr/>
        <a:lstStyle/>
        <a:p>
          <a:endParaRPr lang="ru-RU" sz="3200"/>
        </a:p>
      </dgm:t>
    </dgm:pt>
    <dgm:pt modelId="{1E4D3931-0DBD-4211-A24A-6AF364284B1E}">
      <dgm:prSet phldrT="[Text]" custT="1"/>
      <dgm:spPr/>
      <dgm:t>
        <a:bodyPr/>
        <a:lstStyle/>
        <a:p>
          <a:pPr marL="280988" indent="-280988"/>
          <a:r>
            <a:rPr lang="ru-RU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Выберите любую тему по орфографии</a:t>
          </a:r>
          <a:endParaRPr lang="ru-RU" sz="3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ADAA3D9-7C63-4729-85B0-64C8AF644EEF}" type="sibTrans" cxnId="{63E4D827-0083-4625-9FD6-043D8D32091E}">
      <dgm:prSet/>
      <dgm:spPr/>
      <dgm:t>
        <a:bodyPr/>
        <a:lstStyle/>
        <a:p>
          <a:endParaRPr lang="ru-RU" sz="3200"/>
        </a:p>
      </dgm:t>
    </dgm:pt>
    <dgm:pt modelId="{FC93695B-FD0E-4353-B1FD-4328F4386DEC}" type="parTrans" cxnId="{63E4D827-0083-4625-9FD6-043D8D32091E}">
      <dgm:prSet/>
      <dgm:spPr/>
      <dgm:t>
        <a:bodyPr/>
        <a:lstStyle/>
        <a:p>
          <a:endParaRPr lang="ru-RU" sz="3200"/>
        </a:p>
      </dgm:t>
    </dgm:pt>
    <dgm:pt modelId="{7D1D0286-C688-4B1E-8EA9-C18172F3A9DB}">
      <dgm:prSet phldrT="[Text]" custT="1"/>
      <dgm:spPr/>
      <dgm:t>
        <a:bodyPr/>
        <a:lstStyle/>
        <a:p>
          <a:r>
            <a:rPr lang="ru-RU" sz="4400" dirty="0" smtClean="0"/>
            <a:t>4</a:t>
          </a:r>
          <a:endParaRPr lang="ru-RU" sz="4400" dirty="0"/>
        </a:p>
      </dgm:t>
    </dgm:pt>
    <dgm:pt modelId="{5C4FA86D-2EC6-4D3B-9A46-0DF460B4085C}" type="parTrans" cxnId="{14E5E99D-7BF6-4522-9E8A-77F58D698E2F}">
      <dgm:prSet/>
      <dgm:spPr/>
      <dgm:t>
        <a:bodyPr/>
        <a:lstStyle/>
        <a:p>
          <a:endParaRPr lang="ru-RU"/>
        </a:p>
      </dgm:t>
    </dgm:pt>
    <dgm:pt modelId="{3620C93A-4BE1-43FA-93BB-FE473E93585C}" type="sibTrans" cxnId="{14E5E99D-7BF6-4522-9E8A-77F58D698E2F}">
      <dgm:prSet/>
      <dgm:spPr/>
      <dgm:t>
        <a:bodyPr/>
        <a:lstStyle/>
        <a:p>
          <a:endParaRPr lang="ru-RU"/>
        </a:p>
      </dgm:t>
    </dgm:pt>
    <dgm:pt modelId="{9BDC5FF2-8F36-41E1-8844-CD789770563D}">
      <dgm:prSet phldrT="[Text]" custT="1"/>
      <dgm:spPr/>
      <dgm:t>
        <a:bodyPr/>
        <a:lstStyle/>
        <a:p>
          <a:r>
            <a:rPr lang="ru-RU" sz="32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 случае затруднения обратитесь к подсказке (?)</a:t>
          </a:r>
          <a:endParaRPr lang="ru-RU" sz="32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EFF92D7-D87E-4A4E-A20D-30272CD06BC7}" type="parTrans" cxnId="{8AB0B5B2-B87F-470E-BE8B-43DC63866C08}">
      <dgm:prSet/>
      <dgm:spPr/>
      <dgm:t>
        <a:bodyPr/>
        <a:lstStyle/>
        <a:p>
          <a:endParaRPr lang="ru-RU"/>
        </a:p>
      </dgm:t>
    </dgm:pt>
    <dgm:pt modelId="{E7420CFE-D520-410C-8BA4-F9ADD30AD907}" type="sibTrans" cxnId="{8AB0B5B2-B87F-470E-BE8B-43DC63866C08}">
      <dgm:prSet/>
      <dgm:spPr/>
      <dgm:t>
        <a:bodyPr/>
        <a:lstStyle/>
        <a:p>
          <a:endParaRPr lang="ru-RU"/>
        </a:p>
      </dgm:t>
    </dgm:pt>
    <dgm:pt modelId="{74EE5CD8-078F-4590-BF9C-A341A294A016}">
      <dgm:prSet phldrT="[Text]" custT="1"/>
      <dgm:spPr/>
      <dgm:t>
        <a:bodyPr/>
        <a:lstStyle/>
        <a:p>
          <a:r>
            <a:rPr lang="ru-RU" sz="4400" dirty="0"/>
            <a:t>1</a:t>
          </a:r>
        </a:p>
      </dgm:t>
    </dgm:pt>
    <dgm:pt modelId="{CF9FB981-E6ED-4440-AC98-4E4E2ABA2C55}" type="sibTrans" cxnId="{F40F9561-0D4C-44CF-91EF-A92B1DBDE44B}">
      <dgm:prSet/>
      <dgm:spPr/>
      <dgm:t>
        <a:bodyPr/>
        <a:lstStyle/>
        <a:p>
          <a:endParaRPr lang="ru-RU" sz="3200"/>
        </a:p>
      </dgm:t>
    </dgm:pt>
    <dgm:pt modelId="{BB568D76-3363-43D3-B00C-3359A643216C}" type="parTrans" cxnId="{F40F9561-0D4C-44CF-91EF-A92B1DBDE44B}">
      <dgm:prSet/>
      <dgm:spPr/>
      <dgm:t>
        <a:bodyPr/>
        <a:lstStyle/>
        <a:p>
          <a:endParaRPr lang="ru-RU" sz="3200"/>
        </a:p>
      </dgm:t>
    </dgm:pt>
    <dgm:pt modelId="{AAE7A1E6-6847-453D-B55B-8A82BF138C1D}" type="pres">
      <dgm:prSet presAssocID="{F6FEADD9-F67D-41F5-BA4C-3C84956E7F4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4407577-18A2-46E0-8805-2838042EB67A}" type="pres">
      <dgm:prSet presAssocID="{74EE5CD8-078F-4590-BF9C-A341A294A016}" presName="linNode" presStyleCnt="0"/>
      <dgm:spPr/>
      <dgm:t>
        <a:bodyPr/>
        <a:lstStyle/>
        <a:p>
          <a:endParaRPr lang="ru-RU"/>
        </a:p>
      </dgm:t>
    </dgm:pt>
    <dgm:pt modelId="{7E429971-BC57-430F-BB25-C0574E5E39E3}" type="pres">
      <dgm:prSet presAssocID="{74EE5CD8-078F-4590-BF9C-A341A294A016}" presName="parentText" presStyleLbl="node1" presStyleIdx="0" presStyleCnt="4" custLinFactNeighborY="-15667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D54B1729-BC98-42C1-9C6C-D65DCBA4358F}" type="pres">
      <dgm:prSet presAssocID="{74EE5CD8-078F-4590-BF9C-A341A294A016}" presName="descendantText" presStyleLbl="alignAccFollowNode1" presStyleIdx="0" presStyleCnt="4" custScaleX="259632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AB8574CC-D4F2-4555-AEE3-F4EE58B11D03}" type="pres">
      <dgm:prSet presAssocID="{CF9FB981-E6ED-4440-AC98-4E4E2ABA2C55}" presName="sp" presStyleCnt="0"/>
      <dgm:spPr/>
      <dgm:t>
        <a:bodyPr/>
        <a:lstStyle/>
        <a:p>
          <a:endParaRPr lang="ru-RU"/>
        </a:p>
      </dgm:t>
    </dgm:pt>
    <dgm:pt modelId="{85B8F607-FDD8-476A-ADBE-E1250824F294}" type="pres">
      <dgm:prSet presAssocID="{AA046201-5C4D-445E-BF0B-5C6D2B0A1945}" presName="linNode" presStyleCnt="0"/>
      <dgm:spPr/>
      <dgm:t>
        <a:bodyPr/>
        <a:lstStyle/>
        <a:p>
          <a:endParaRPr lang="ru-RU"/>
        </a:p>
      </dgm:t>
    </dgm:pt>
    <dgm:pt modelId="{C04276DC-EE64-470A-B8BC-09067B8045FA}" type="pres">
      <dgm:prSet presAssocID="{AA046201-5C4D-445E-BF0B-5C6D2B0A1945}" presName="parentText" presStyleLbl="node1" presStyleIdx="1" presStyleCnt="4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B37A5355-225B-4C6F-AED7-6C620F99EECC}" type="pres">
      <dgm:prSet presAssocID="{AA046201-5C4D-445E-BF0B-5C6D2B0A1945}" presName="descendantText" presStyleLbl="alignAccFollowNode1" presStyleIdx="1" presStyleCnt="4" custScaleX="259632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5ACAA866-A8A8-4183-97B5-CEEAB1525C60}" type="pres">
      <dgm:prSet presAssocID="{40767EFF-7D52-4469-ACEE-7D28E67337E2}" presName="sp" presStyleCnt="0"/>
      <dgm:spPr/>
      <dgm:t>
        <a:bodyPr/>
        <a:lstStyle/>
        <a:p>
          <a:endParaRPr lang="ru-RU"/>
        </a:p>
      </dgm:t>
    </dgm:pt>
    <dgm:pt modelId="{477213BE-9E91-4950-8451-7F60796F47F4}" type="pres">
      <dgm:prSet presAssocID="{D1776C8F-2B10-4075-8DF7-7F65AB725ED5}" presName="linNode" presStyleCnt="0"/>
      <dgm:spPr/>
      <dgm:t>
        <a:bodyPr/>
        <a:lstStyle/>
        <a:p>
          <a:endParaRPr lang="ru-RU"/>
        </a:p>
      </dgm:t>
    </dgm:pt>
    <dgm:pt modelId="{F5034101-5B7D-4FE7-B47A-5A48CF39606B}" type="pres">
      <dgm:prSet presAssocID="{D1776C8F-2B10-4075-8DF7-7F65AB725ED5}" presName="parentText" presStyleLbl="node1" presStyleIdx="2" presStyleCnt="4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C7C3E6FD-D83F-4BDA-907E-B5EE041DA931}" type="pres">
      <dgm:prSet presAssocID="{D1776C8F-2B10-4075-8DF7-7F65AB725ED5}" presName="descendantText" presStyleLbl="alignAccFollowNode1" presStyleIdx="2" presStyleCnt="4" custScaleX="259632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C4248DE2-453A-4502-A216-A15E1DBF89E0}" type="pres">
      <dgm:prSet presAssocID="{88B75C29-8054-417D-BCE3-878A55118F6D}" presName="sp" presStyleCnt="0"/>
      <dgm:spPr/>
    </dgm:pt>
    <dgm:pt modelId="{EA9C9712-16BC-4089-B167-91AB3295A02F}" type="pres">
      <dgm:prSet presAssocID="{7D1D0286-C688-4B1E-8EA9-C18172F3A9DB}" presName="linNode" presStyleCnt="0"/>
      <dgm:spPr/>
    </dgm:pt>
    <dgm:pt modelId="{2AE620F0-0DE5-420D-B873-6A81EA3529CD}" type="pres">
      <dgm:prSet presAssocID="{7D1D0286-C688-4B1E-8EA9-C18172F3A9DB}" presName="parentText" presStyleLbl="node1" presStyleIdx="3" presStyleCnt="4" custScaleX="5156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65AD1D-0403-4766-8F65-0DF693A211A0}" type="pres">
      <dgm:prSet presAssocID="{7D1D0286-C688-4B1E-8EA9-C18172F3A9DB}" presName="descendantText" presStyleLbl="alignAccFollowNode1" presStyleIdx="3" presStyleCnt="4" custScaleX="1406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4E5E99D-7BF6-4522-9E8A-77F58D698E2F}" srcId="{F6FEADD9-F67D-41F5-BA4C-3C84956E7F46}" destId="{7D1D0286-C688-4B1E-8EA9-C18172F3A9DB}" srcOrd="3" destOrd="0" parTransId="{5C4FA86D-2EC6-4D3B-9A46-0DF460B4085C}" sibTransId="{3620C93A-4BE1-43FA-93BB-FE473E93585C}"/>
    <dgm:cxn modelId="{7077B78D-FCDC-4519-8416-DC357ACD5043}" srcId="{F6FEADD9-F67D-41F5-BA4C-3C84956E7F46}" destId="{D1776C8F-2B10-4075-8DF7-7F65AB725ED5}" srcOrd="2" destOrd="0" parTransId="{7291E740-3E17-41B3-99D3-1D67AE37CC3F}" sibTransId="{88B75C29-8054-417D-BCE3-878A55118F6D}"/>
    <dgm:cxn modelId="{596BFD47-A1FD-4AC0-BA58-905D39F5737B}" type="presOf" srcId="{AA046201-5C4D-445E-BF0B-5C6D2B0A1945}" destId="{C04276DC-EE64-470A-B8BC-09067B8045FA}" srcOrd="0" destOrd="0" presId="urn:microsoft.com/office/officeart/2005/8/layout/vList5"/>
    <dgm:cxn modelId="{B924DFC3-881D-422B-807A-A024781B189D}" type="presOf" srcId="{74EE5CD8-078F-4590-BF9C-A341A294A016}" destId="{7E429971-BC57-430F-BB25-C0574E5E39E3}" srcOrd="0" destOrd="0" presId="urn:microsoft.com/office/officeart/2005/8/layout/vList5"/>
    <dgm:cxn modelId="{E379EB33-B6E2-40A4-843A-C9C322E9BAD9}" type="presOf" srcId="{D1776C8F-2B10-4075-8DF7-7F65AB725ED5}" destId="{F5034101-5B7D-4FE7-B47A-5A48CF39606B}" srcOrd="0" destOrd="0" presId="urn:microsoft.com/office/officeart/2005/8/layout/vList5"/>
    <dgm:cxn modelId="{5259A3E2-E0B0-4928-A0E4-A108E4E0B979}" type="presOf" srcId="{9BDC5FF2-8F36-41E1-8844-CD789770563D}" destId="{C7C3E6FD-D83F-4BDA-907E-B5EE041DA931}" srcOrd="0" destOrd="0" presId="urn:microsoft.com/office/officeart/2005/8/layout/vList5"/>
    <dgm:cxn modelId="{63E4D827-0083-4625-9FD6-043D8D32091E}" srcId="{74EE5CD8-078F-4590-BF9C-A341A294A016}" destId="{1E4D3931-0DBD-4211-A24A-6AF364284B1E}" srcOrd="0" destOrd="0" parTransId="{FC93695B-FD0E-4353-B1FD-4328F4386DEC}" sibTransId="{CADAA3D9-7C63-4729-85B0-64C8AF644EEF}"/>
    <dgm:cxn modelId="{9071FB3B-D26B-4384-BD1A-80C12C62D02C}" srcId="{AA046201-5C4D-445E-BF0B-5C6D2B0A1945}" destId="{C59269D0-92A5-481C-BA64-727AFB0DD545}" srcOrd="0" destOrd="0" parTransId="{312CC84D-092F-422A-AA24-A4619DBBB7BE}" sibTransId="{266DE8E8-1339-41C4-B9A7-6148496C7FA9}"/>
    <dgm:cxn modelId="{BC235740-30A3-413A-AC76-92FA02BF61C2}" type="presOf" srcId="{1E4D3931-0DBD-4211-A24A-6AF364284B1E}" destId="{D54B1729-BC98-42C1-9C6C-D65DCBA4358F}" srcOrd="0" destOrd="0" presId="urn:microsoft.com/office/officeart/2005/8/layout/vList5"/>
    <dgm:cxn modelId="{F40F9561-0D4C-44CF-91EF-A92B1DBDE44B}" srcId="{F6FEADD9-F67D-41F5-BA4C-3C84956E7F46}" destId="{74EE5CD8-078F-4590-BF9C-A341A294A016}" srcOrd="0" destOrd="0" parTransId="{BB568D76-3363-43D3-B00C-3359A643216C}" sibTransId="{CF9FB981-E6ED-4440-AC98-4E4E2ABA2C55}"/>
    <dgm:cxn modelId="{8AB0B5B2-B87F-470E-BE8B-43DC63866C08}" srcId="{D1776C8F-2B10-4075-8DF7-7F65AB725ED5}" destId="{9BDC5FF2-8F36-41E1-8844-CD789770563D}" srcOrd="0" destOrd="0" parTransId="{8EFF92D7-D87E-4A4E-A20D-30272CD06BC7}" sibTransId="{E7420CFE-D520-410C-8BA4-F9ADD30AD907}"/>
    <dgm:cxn modelId="{F24A0567-439F-43E8-B835-31B39F777EEB}" type="presOf" srcId="{6BE4E373-0656-4EDC-821E-BE09C952B1F6}" destId="{8165AD1D-0403-4766-8F65-0DF693A211A0}" srcOrd="0" destOrd="0" presId="urn:microsoft.com/office/officeart/2005/8/layout/vList5"/>
    <dgm:cxn modelId="{BBE874E8-6DA3-4C76-AEF3-B02A62C52D0E}" type="presOf" srcId="{F6FEADD9-F67D-41F5-BA4C-3C84956E7F46}" destId="{AAE7A1E6-6847-453D-B55B-8A82BF138C1D}" srcOrd="0" destOrd="0" presId="urn:microsoft.com/office/officeart/2005/8/layout/vList5"/>
    <dgm:cxn modelId="{92B642C5-CB13-4C79-A633-EACB0604420F}" type="presOf" srcId="{C59269D0-92A5-481C-BA64-727AFB0DD545}" destId="{B37A5355-225B-4C6F-AED7-6C620F99EECC}" srcOrd="0" destOrd="0" presId="urn:microsoft.com/office/officeart/2005/8/layout/vList5"/>
    <dgm:cxn modelId="{119690D4-400B-468B-8BA0-5C9C9E2AFEAF}" srcId="{7D1D0286-C688-4B1E-8EA9-C18172F3A9DB}" destId="{6BE4E373-0656-4EDC-821E-BE09C952B1F6}" srcOrd="0" destOrd="0" parTransId="{34218063-BF94-4304-99BD-B3F7BA4D3C8F}" sibTransId="{E17B9BF1-2948-497F-8EC7-3BF734D839DB}"/>
    <dgm:cxn modelId="{B8AF1086-D7BE-446F-9133-738B599E9A7D}" srcId="{F6FEADD9-F67D-41F5-BA4C-3C84956E7F46}" destId="{AA046201-5C4D-445E-BF0B-5C6D2B0A1945}" srcOrd="1" destOrd="0" parTransId="{FE92FC33-5E0F-4302-9E80-A69E8ACDDE56}" sibTransId="{40767EFF-7D52-4469-ACEE-7D28E67337E2}"/>
    <dgm:cxn modelId="{5C13F1F0-E41E-4962-8772-F36F358A95DA}" type="presOf" srcId="{7D1D0286-C688-4B1E-8EA9-C18172F3A9DB}" destId="{2AE620F0-0DE5-420D-B873-6A81EA3529CD}" srcOrd="0" destOrd="0" presId="urn:microsoft.com/office/officeart/2005/8/layout/vList5"/>
    <dgm:cxn modelId="{0DC7E9A7-DF1C-48A3-977F-350949F30709}" type="presParOf" srcId="{AAE7A1E6-6847-453D-B55B-8A82BF138C1D}" destId="{C4407577-18A2-46E0-8805-2838042EB67A}" srcOrd="0" destOrd="0" presId="urn:microsoft.com/office/officeart/2005/8/layout/vList5"/>
    <dgm:cxn modelId="{A0C68AC3-D2D5-4BC0-9571-7F3EF6E5641E}" type="presParOf" srcId="{C4407577-18A2-46E0-8805-2838042EB67A}" destId="{7E429971-BC57-430F-BB25-C0574E5E39E3}" srcOrd="0" destOrd="0" presId="urn:microsoft.com/office/officeart/2005/8/layout/vList5"/>
    <dgm:cxn modelId="{7B87EB6A-9FC2-42F5-B534-C034CBEFFCDC}" type="presParOf" srcId="{C4407577-18A2-46E0-8805-2838042EB67A}" destId="{D54B1729-BC98-42C1-9C6C-D65DCBA4358F}" srcOrd="1" destOrd="0" presId="urn:microsoft.com/office/officeart/2005/8/layout/vList5"/>
    <dgm:cxn modelId="{CA3C6CC0-6BC8-4A80-8D59-0A2B2C308FF8}" type="presParOf" srcId="{AAE7A1E6-6847-453D-B55B-8A82BF138C1D}" destId="{AB8574CC-D4F2-4555-AEE3-F4EE58B11D03}" srcOrd="1" destOrd="0" presId="urn:microsoft.com/office/officeart/2005/8/layout/vList5"/>
    <dgm:cxn modelId="{23044B11-F579-4D53-88CE-50716D1979CC}" type="presParOf" srcId="{AAE7A1E6-6847-453D-B55B-8A82BF138C1D}" destId="{85B8F607-FDD8-476A-ADBE-E1250824F294}" srcOrd="2" destOrd="0" presId="urn:microsoft.com/office/officeart/2005/8/layout/vList5"/>
    <dgm:cxn modelId="{45A2D53C-FF05-4559-8DB6-908AF1129DD2}" type="presParOf" srcId="{85B8F607-FDD8-476A-ADBE-E1250824F294}" destId="{C04276DC-EE64-470A-B8BC-09067B8045FA}" srcOrd="0" destOrd="0" presId="urn:microsoft.com/office/officeart/2005/8/layout/vList5"/>
    <dgm:cxn modelId="{FA734E60-C484-461A-ADAF-367ACA3F98B4}" type="presParOf" srcId="{85B8F607-FDD8-476A-ADBE-E1250824F294}" destId="{B37A5355-225B-4C6F-AED7-6C620F99EECC}" srcOrd="1" destOrd="0" presId="urn:microsoft.com/office/officeart/2005/8/layout/vList5"/>
    <dgm:cxn modelId="{9C1C6DA9-2AB2-45D6-A978-1FF411044073}" type="presParOf" srcId="{AAE7A1E6-6847-453D-B55B-8A82BF138C1D}" destId="{5ACAA866-A8A8-4183-97B5-CEEAB1525C60}" srcOrd="3" destOrd="0" presId="urn:microsoft.com/office/officeart/2005/8/layout/vList5"/>
    <dgm:cxn modelId="{02501F4D-DB17-4BC8-88BE-5AA2032BBDCA}" type="presParOf" srcId="{AAE7A1E6-6847-453D-B55B-8A82BF138C1D}" destId="{477213BE-9E91-4950-8451-7F60796F47F4}" srcOrd="4" destOrd="0" presId="urn:microsoft.com/office/officeart/2005/8/layout/vList5"/>
    <dgm:cxn modelId="{6D127874-2C38-4127-86FD-71ECB301C337}" type="presParOf" srcId="{477213BE-9E91-4950-8451-7F60796F47F4}" destId="{F5034101-5B7D-4FE7-B47A-5A48CF39606B}" srcOrd="0" destOrd="0" presId="urn:microsoft.com/office/officeart/2005/8/layout/vList5"/>
    <dgm:cxn modelId="{571DAEBE-8009-4D30-8A04-2C58E2ED2033}" type="presParOf" srcId="{477213BE-9E91-4950-8451-7F60796F47F4}" destId="{C7C3E6FD-D83F-4BDA-907E-B5EE041DA931}" srcOrd="1" destOrd="0" presId="urn:microsoft.com/office/officeart/2005/8/layout/vList5"/>
    <dgm:cxn modelId="{EC039152-74A9-45FE-82E3-72DA30F79359}" type="presParOf" srcId="{AAE7A1E6-6847-453D-B55B-8A82BF138C1D}" destId="{C4248DE2-453A-4502-A216-A15E1DBF89E0}" srcOrd="5" destOrd="0" presId="urn:microsoft.com/office/officeart/2005/8/layout/vList5"/>
    <dgm:cxn modelId="{44A7FCC8-D402-4F22-B139-AB8C902CA09C}" type="presParOf" srcId="{AAE7A1E6-6847-453D-B55B-8A82BF138C1D}" destId="{EA9C9712-16BC-4089-B167-91AB3295A02F}" srcOrd="6" destOrd="0" presId="urn:microsoft.com/office/officeart/2005/8/layout/vList5"/>
    <dgm:cxn modelId="{67C59C4B-7575-45AB-B57E-7905438C8770}" type="presParOf" srcId="{EA9C9712-16BC-4089-B167-91AB3295A02F}" destId="{2AE620F0-0DE5-420D-B873-6A81EA3529CD}" srcOrd="0" destOrd="0" presId="urn:microsoft.com/office/officeart/2005/8/layout/vList5"/>
    <dgm:cxn modelId="{89ED825A-A0E8-46CB-B5C2-64F7EFFB500D}" type="presParOf" srcId="{EA9C9712-16BC-4089-B167-91AB3295A02F}" destId="{8165AD1D-0403-4766-8F65-0DF693A211A0}" srcOrd="1" destOrd="0" presId="urn:microsoft.com/office/officeart/2005/8/layout/vList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02293D-1652-4A83-88D8-41638C50A2E9}" type="datetimeFigureOut">
              <a:rPr lang="ru-RU" smtClean="0"/>
              <a:pPr/>
              <a:t>26.12.2018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03AB6B-5F93-4306-AE11-BFD44655FC3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lang="ru-RU"/>
            </a:pPr>
            <a:r>
              <a:rPr dirty="0" smtClean="0"/>
              <a:t>Этот шаблон можно использовать как начальный файл для представления учебных материалов группе слушателей.</a:t>
            </a:r>
          </a:p>
          <a:p>
            <a:pPr>
              <a:defRPr/>
            </a:pPr>
            <a:endParaRPr dirty="0" smtClean="0"/>
          </a:p>
          <a:p>
            <a:pPr>
              <a:defRPr/>
            </a:pPr>
            <a:r>
              <a:rPr b="1" dirty="0" smtClean="0"/>
              <a:t>Разделы</a:t>
            </a:r>
            <a:endParaRPr dirty="0" smtClean="0"/>
          </a:p>
          <a:p>
            <a:pPr>
              <a:defRPr/>
            </a:pPr>
            <a:r>
              <a:rPr dirty="0" smtClean="0"/>
              <a:t>Для добавления разделов щелкните слайд правой кнопкой мыши. Разделы позволяют упорядочить слайды и организовать совместную работу нескольких авторов.</a:t>
            </a:r>
          </a:p>
          <a:p>
            <a:pPr>
              <a:defRPr/>
            </a:pPr>
            <a:endParaRPr b="1" dirty="0" smtClean="0"/>
          </a:p>
          <a:p>
            <a:pPr>
              <a:defRPr/>
            </a:pPr>
            <a:r>
              <a:rPr b="1" dirty="0" smtClean="0"/>
              <a:t>Заметки</a:t>
            </a:r>
          </a:p>
          <a:p>
            <a:pPr>
              <a:defRPr/>
            </a:pPr>
            <a:r>
              <a:rPr dirty="0" smtClean="0"/>
              <a:t>Используйте раздел заметок для размещения заметок докладчика или дополнительных сведений для аудитории. Во время воспроизведения презентации эти заметки отображаются в представлении презентации. </a:t>
            </a:r>
          </a:p>
          <a:p>
            <a:pPr>
              <a:defRPr/>
            </a:pPr>
            <a:r>
              <a:rPr dirty="0" smtClean="0"/>
              <a:t>Обращайте внимание на размер шрифта (важно обеспечить различимость при ослабленном зрении, видеосъемке и чтении с экрана)</a:t>
            </a:r>
          </a:p>
          <a:p>
            <a:pPr>
              <a:defRPr/>
            </a:pPr>
            <a:endParaRPr dirty="0" smtClean="0"/>
          </a:p>
          <a:p>
            <a:pPr>
              <a:defRPr/>
            </a:pPr>
            <a:r>
              <a:rPr b="1" dirty="0" smtClean="0"/>
              <a:t>Сочетаемые цвета </a:t>
            </a:r>
          </a:p>
          <a:p>
            <a:pPr>
              <a:defRPr/>
            </a:pPr>
            <a:r>
              <a:rPr dirty="0" smtClean="0"/>
              <a:t>Обратите особое внимание на графики, диаграммы и надписи. </a:t>
            </a:r>
          </a:p>
          <a:p>
            <a:pPr>
              <a:defRPr/>
            </a:pPr>
            <a:r>
              <a:rPr dirty="0" smtClean="0"/>
              <a:t>Учтите, что печать будет выполняться </a:t>
            </a:r>
            <a:r>
              <a:rPr dirty="0" err="1" smtClean="0"/>
              <a:t>в черно-белом режиме или в оттенках серого</a:t>
            </a:r>
            <a:r>
              <a:rPr dirty="0" smtClean="0"/>
              <a:t>. Выполните пробную печать, чтобы убедиться в сохранении разницы между цветами при печати </a:t>
            </a:r>
            <a:r>
              <a:rPr dirty="0" err="1" smtClean="0"/>
              <a:t>в черно-белом режиме или в оттенках серого</a:t>
            </a:r>
            <a:r>
              <a:rPr dirty="0" smtClean="0"/>
              <a:t>.</a:t>
            </a:r>
          </a:p>
          <a:p>
            <a:pPr>
              <a:defRPr/>
            </a:pPr>
            <a:endParaRPr dirty="0" smtClean="0"/>
          </a:p>
          <a:p>
            <a:pPr>
              <a:defRPr/>
            </a:pPr>
            <a:r>
              <a:rPr b="1" dirty="0" smtClean="0"/>
              <a:t>Диаграммы, таблицы и графики</a:t>
            </a:r>
          </a:p>
          <a:p>
            <a:pPr>
              <a:defRPr/>
            </a:pPr>
            <a:r>
              <a:rPr dirty="0" smtClean="0"/>
              <a:t>Не усложняйте восприятие: по возможности используйте согласованные, простые стили и цвета.</a:t>
            </a:r>
          </a:p>
          <a:p>
            <a:pPr>
              <a:defRPr/>
            </a:pPr>
            <a:r>
              <a:rPr dirty="0" smtClean="0"/>
              <a:t>Снабдите все диаграммы и таблицы подписями.</a:t>
            </a:r>
          </a:p>
          <a:p>
            <a:pPr>
              <a:defRPr/>
            </a:pPr>
            <a:endParaRPr dirty="0" smtClean="0"/>
          </a:p>
          <a:p>
            <a:pPr>
              <a:defRPr/>
            </a:pPr>
            <a:endParaRPr dirty="0" smtClean="0"/>
          </a:p>
          <a:p>
            <a:pPr>
              <a:defRPr/>
            </a:pPr>
            <a:endParaRPr dirty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ACB266C-4E4C-4B5C-97B7-2E7D482013E1}" type="slidenum">
              <a:rPr lang="ru-RU" altLang="ru-RU"/>
              <a:pPr/>
              <a:t>1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altLang="ru-RU" smtClean="0"/>
              <a:t>Дайте краткий обзор презентации. Опишите главную суть презентации и обоснуйте ее важность.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altLang="ru-RU" smtClean="0"/>
              <a:t>Представьте каждую из основных тем.</a:t>
            </a:r>
          </a:p>
          <a:p>
            <a:pPr eaLnBrk="1" hangingPunct="1">
              <a:spcBef>
                <a:spcPct val="0"/>
              </a:spcBef>
            </a:pPr>
            <a:r>
              <a:rPr altLang="ru-RU" smtClean="0"/>
              <a:t>Чтобы предоставить слушателям ориентир, можно можете 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2445A57-E9AF-4554-8EE1-EBADA4ADE504}" type="slidenum">
              <a:rPr lang="ru-RU" altLang="ru-RU"/>
              <a:pPr/>
              <a:t>3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03AB6B-5F93-4306-AE11-BFD44655FC37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68806-B3A2-4448-A995-582FBEE58852}" type="datetimeFigureOut">
              <a:rPr lang="ru-RU" smtClean="0"/>
              <a:pPr/>
              <a:t>26.12.2018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0929-9908-46F7-B115-920B794EF46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68806-B3A2-4448-A995-582FBEE58852}" type="datetimeFigureOut">
              <a:rPr lang="ru-RU" smtClean="0"/>
              <a:pPr/>
              <a:t>26.12.2018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0929-9908-46F7-B115-920B794EF46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68806-B3A2-4448-A995-582FBEE58852}" type="datetimeFigureOut">
              <a:rPr lang="ru-RU" smtClean="0"/>
              <a:pPr/>
              <a:t>26.12.2018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0929-9908-46F7-B115-920B794EF46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2863" y="0"/>
            <a:ext cx="9101137" cy="688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1588"/>
            <a:ext cx="37211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latinLnBrk="0">
              <a:defRPr lang="ru-RU" b="1" cap="small" baseline="0">
                <a:solidFill>
                  <a:srgbClr val="0033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ru-RU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6858000" y="5105400"/>
            <a:ext cx="1828800" cy="990600"/>
          </a:xfrm>
        </p:spPr>
        <p:txBody>
          <a:bodyPr rtlCol="0">
            <a:normAutofit/>
          </a:bodyPr>
          <a:lstStyle>
            <a:lvl1pPr marL="0" indent="0" algn="ctr" latinLnBrk="0">
              <a:buNone/>
              <a:defRPr lang="ru-RU" sz="2000" baseline="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68806-B3A2-4448-A995-582FBEE58852}" type="datetimeFigureOut">
              <a:rPr lang="ru-RU" smtClean="0"/>
              <a:pPr/>
              <a:t>26.12.2018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0929-9908-46F7-B115-920B794EF46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68806-B3A2-4448-A995-582FBEE58852}" type="datetimeFigureOut">
              <a:rPr lang="ru-RU" smtClean="0"/>
              <a:pPr/>
              <a:t>26.12.2018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0929-9908-46F7-B115-920B794EF46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68806-B3A2-4448-A995-582FBEE58852}" type="datetimeFigureOut">
              <a:rPr lang="ru-RU" smtClean="0"/>
              <a:pPr/>
              <a:t>26.12.2018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0929-9908-46F7-B115-920B794EF46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68806-B3A2-4448-A995-582FBEE58852}" type="datetimeFigureOut">
              <a:rPr lang="ru-RU" smtClean="0"/>
              <a:pPr/>
              <a:t>26.12.2018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0929-9908-46F7-B115-920B794EF46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68806-B3A2-4448-A995-582FBEE58852}" type="datetimeFigureOut">
              <a:rPr lang="ru-RU" smtClean="0"/>
              <a:pPr/>
              <a:t>26.12.2018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0929-9908-46F7-B115-920B794EF46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68806-B3A2-4448-A995-582FBEE58852}" type="datetimeFigureOut">
              <a:rPr lang="ru-RU" smtClean="0"/>
              <a:pPr/>
              <a:t>26.12.2018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0929-9908-46F7-B115-920B794EF46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68806-B3A2-4448-A995-582FBEE58852}" type="datetimeFigureOut">
              <a:rPr lang="ru-RU" smtClean="0"/>
              <a:pPr/>
              <a:t>26.12.2018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0929-9908-46F7-B115-920B794EF46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68806-B3A2-4448-A995-582FBEE58852}" type="datetimeFigureOut">
              <a:rPr lang="ru-RU" smtClean="0"/>
              <a:pPr/>
              <a:t>26.12.2018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0929-9908-46F7-B115-920B794EF46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68806-B3A2-4448-A995-582FBEE58852}" type="datetimeFigureOut">
              <a:rPr lang="ru-RU" smtClean="0"/>
              <a:pPr/>
              <a:t>26.12.2018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D0929-9908-46F7-B115-920B794EF46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slideLayout" Target="../slideLayouts/slideLayout2.xml"/><Relationship Id="rId7" Type="http://schemas.openxmlformats.org/officeDocument/2006/relationships/diagramQuickStyle" Target="../diagrams/quickStyle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7" Type="http://schemas.openxmlformats.org/officeDocument/2006/relationships/slide" Target="slide11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5.xml"/><Relationship Id="rId5" Type="http://schemas.openxmlformats.org/officeDocument/2006/relationships/slide" Target="slide17.xml"/><Relationship Id="rId4" Type="http://schemas.openxmlformats.org/officeDocument/2006/relationships/slide" Target="slide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8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2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51500" y="4030663"/>
            <a:ext cx="1411288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Рисунок 4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92500" y="188913"/>
            <a:ext cx="5086350" cy="355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87450" y="3068638"/>
            <a:ext cx="7835900" cy="792162"/>
          </a:xfrm>
        </p:spPr>
        <p:txBody>
          <a:bodyPr>
            <a:noAutofit/>
          </a:bodyPr>
          <a:lstStyle/>
          <a:p>
            <a:pPr>
              <a:defRPr/>
            </a:pPr>
            <a:r>
              <a:rPr sz="4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Покоряем Эверест!</a:t>
            </a:r>
            <a:endParaRPr sz="48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16200000">
            <a:off x="6357144" y="2693194"/>
            <a:ext cx="287337" cy="52927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4143372" cy="1143000"/>
          </a:xfrm>
        </p:spPr>
        <p:txBody>
          <a:bodyPr/>
          <a:lstStyle/>
          <a:p>
            <a:r>
              <a:rPr lang="ru-RU" dirty="0" smtClean="0"/>
              <a:t>Справка</a:t>
            </a:r>
            <a:endParaRPr lang="ru-RU" dirty="0"/>
          </a:p>
        </p:txBody>
      </p:sp>
      <p:sp>
        <p:nvSpPr>
          <p:cNvPr id="6" name="Объект 3"/>
          <p:cNvSpPr>
            <a:spLocks noGrp="1"/>
          </p:cNvSpPr>
          <p:nvPr>
            <p:ph idx="1"/>
          </p:nvPr>
        </p:nvSpPr>
        <p:spPr>
          <a:xfrm>
            <a:off x="142844" y="2000240"/>
            <a:ext cx="3857652" cy="358273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В корнях с чередованием Е - И пишется И, если за корнем стоит суффикс А </a:t>
            </a:r>
            <a:r>
              <a:rPr lang="ru-RU" sz="2400" i="1" u="sng" dirty="0" smtClean="0"/>
              <a:t>Исключения:</a:t>
            </a:r>
            <a:r>
              <a:rPr lang="ru-RU" sz="2400" i="1" dirty="0" smtClean="0"/>
              <a:t> чета, сочетание, сочетать.</a:t>
            </a:r>
            <a:endParaRPr lang="ru-RU" sz="2400" i="1" dirty="0"/>
          </a:p>
        </p:txBody>
      </p:sp>
      <p:sp>
        <p:nvSpPr>
          <p:cNvPr id="13" name="Управляющая кнопка: назад 12">
            <a:hlinkClick r:id="rId2" action="ppaction://hlinksldjump" highlightClick="1"/>
          </p:cNvPr>
          <p:cNvSpPr/>
          <p:nvPr/>
        </p:nvSpPr>
        <p:spPr>
          <a:xfrm>
            <a:off x="3500430" y="214290"/>
            <a:ext cx="1143008" cy="857256"/>
          </a:xfrm>
          <a:prstGeom prst="actionButtonBackPrevio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000496" y="1214422"/>
            <a:ext cx="5143504" cy="5429264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64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ЛОЖ – ЛАГ  </a:t>
            </a:r>
            <a:r>
              <a:rPr kumimoji="0" lang="ru-RU" sz="6400" b="1" i="1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«</a:t>
            </a:r>
            <a:r>
              <a:rPr kumimoji="0" lang="ru-RU" sz="6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а»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64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КОС – КАС  </a:t>
            </a:r>
            <a:r>
              <a:rPr kumimoji="0" lang="ru-RU" sz="6400" b="1" i="1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«</a:t>
            </a:r>
            <a:r>
              <a:rPr kumimoji="0" lang="ru-RU" sz="6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а»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640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ИСКЛ: </a:t>
            </a:r>
            <a:r>
              <a:rPr kumimoji="0" lang="ru-RU" sz="6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полог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6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</a:t>
            </a:r>
            <a:r>
              <a:rPr kumimoji="0" lang="ru-RU" sz="64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ГОР – ГАР</a:t>
            </a:r>
            <a:r>
              <a:rPr kumimoji="0" lang="ru-RU" sz="6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в безударном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6400" b="1" i="1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ru-RU" sz="64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КЛОН – КЛАН</a:t>
            </a:r>
            <a:r>
              <a:rPr kumimoji="0" lang="ru-RU" sz="6400" b="1" i="1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ru-RU" sz="6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положении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6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ru-RU" sz="64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ТВОР – ТВАР  </a:t>
            </a:r>
            <a:r>
              <a:rPr kumimoji="0" lang="ru-RU" sz="6400" b="1" i="1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ru-RU" sz="6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пишется «О»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640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ИСКЛ:</a:t>
            </a:r>
            <a:r>
              <a:rPr kumimoji="0" lang="ru-RU" sz="6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выгарки, пригарь, изгарь, утварь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6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ru-RU" sz="64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РОСТ – РАСТ – РАЩ </a:t>
            </a:r>
            <a:r>
              <a:rPr kumimoji="0" lang="ru-RU" sz="6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br>
              <a:rPr kumimoji="0" lang="ru-RU" sz="6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6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 безударном положении перед «СТ, ИД» пишется «А»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640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ИСКЛ</a:t>
            </a:r>
            <a:r>
              <a:rPr kumimoji="0" lang="ru-RU" sz="6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отрасль,росток,ростовщик,Ростов,Ростислав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6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 </a:t>
            </a:r>
            <a:r>
              <a:rPr kumimoji="0" lang="ru-RU" sz="64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СКОЧ </a:t>
            </a:r>
            <a:r>
              <a:rPr kumimoji="0" lang="ru-RU" sz="6400" b="1" i="1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СКАК </a:t>
            </a:r>
            <a:r>
              <a:rPr kumimoji="0" lang="ru-RU" sz="6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6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 безударном положении перед «К» пишется «А»,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6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перед «Ч» – «О»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640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ИСКЛ: </a:t>
            </a:r>
            <a:r>
              <a:rPr kumimoji="0" lang="ru-RU" sz="6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скачок, скачу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6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r>
              <a:rPr kumimoji="0" lang="ru-RU" sz="64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ПЛАВ – ПЛОВ </a:t>
            </a:r>
            <a:r>
              <a:rPr kumimoji="0" lang="ru-RU" sz="6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6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 безударном положении пишется «А»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640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ИСКЛ: </a:t>
            </a:r>
            <a:r>
              <a:rPr kumimoji="0" lang="ru-RU" sz="6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пловец, пловчиха, плывуны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6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6. </a:t>
            </a:r>
            <a:r>
              <a:rPr kumimoji="0" lang="ru-RU" sz="64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МОК</a:t>
            </a:r>
            <a:r>
              <a:rPr kumimoji="0" lang="ru-RU" sz="6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«пропускать влагу»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64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МАК </a:t>
            </a:r>
            <a:r>
              <a:rPr kumimoji="0" lang="ru-RU" sz="6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«погружать в жидкость»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6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ИСКЛ: промокашка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6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7.</a:t>
            </a:r>
            <a:r>
              <a:rPr kumimoji="0" lang="ru-RU" sz="64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РАВН</a:t>
            </a:r>
            <a:r>
              <a:rPr kumimoji="0" lang="ru-RU" sz="6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«равный, одинаковый»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64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РОВН </a:t>
            </a:r>
            <a:r>
              <a:rPr kumimoji="0" lang="ru-RU" sz="6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«ровный, гладкий»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640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ИСКЛ</a:t>
            </a:r>
            <a:r>
              <a:rPr kumimoji="0" lang="ru-RU" sz="6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равнение, равнина, поровну, ровесник, уровень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5572132" y="1142984"/>
            <a:ext cx="156080" cy="142876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6200000" flipV="1">
            <a:off x="5715008" y="1142984"/>
            <a:ext cx="142876" cy="142876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429256" y="1928802"/>
            <a:ext cx="0" cy="7200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7643834" y="1142984"/>
            <a:ext cx="10182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/>
              <a:t>О - А</a:t>
            </a:r>
            <a:endParaRPr lang="ru-RU" sz="3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42910" y="1357298"/>
            <a:ext cx="9637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/>
              <a:t>Е - И</a:t>
            </a:r>
            <a:endParaRPr lang="ru-RU" sz="3200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H="1" flipV="1">
            <a:off x="3714744" y="3071810"/>
            <a:ext cx="108012" cy="144014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3500430" y="3071810"/>
            <a:ext cx="152400" cy="142876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 flipV="1">
            <a:off x="5286380" y="1428736"/>
            <a:ext cx="108012" cy="144014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5143504" y="1428736"/>
            <a:ext cx="142876" cy="13335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16200000" flipH="1">
            <a:off x="1035831" y="3964773"/>
            <a:ext cx="571501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V="1">
            <a:off x="0" y="1071546"/>
            <a:ext cx="914400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5286412" cy="1143000"/>
          </a:xfrm>
        </p:spPr>
        <p:txBody>
          <a:bodyPr>
            <a:normAutofit/>
          </a:bodyPr>
          <a:lstStyle/>
          <a:p>
            <a:r>
              <a:rPr lang="ru-RU" sz="2500" b="1" i="1" dirty="0" smtClean="0"/>
              <a:t>Правописание двойных согласных в корне слова</a:t>
            </a:r>
            <a:endParaRPr lang="ru-RU" sz="2500" b="1" i="1" dirty="0"/>
          </a:p>
        </p:txBody>
      </p:sp>
      <p:sp>
        <p:nvSpPr>
          <p:cNvPr id="4" name="Объект 5"/>
          <p:cNvSpPr txBox="1">
            <a:spLocks/>
          </p:cNvSpPr>
          <p:nvPr/>
        </p:nvSpPr>
        <p:spPr>
          <a:xfrm>
            <a:off x="214282" y="1500174"/>
            <a:ext cx="235745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1500" dirty="0" smtClean="0"/>
          </a:p>
          <a:p>
            <a:pPr marL="0" indent="0" algn="ctr">
              <a:buNone/>
            </a:pPr>
            <a:r>
              <a:rPr lang="ru-RU" sz="2800" b="1" i="1" u="sng" dirty="0" smtClean="0"/>
              <a:t>Пишется РР?</a:t>
            </a:r>
          </a:p>
          <a:p>
            <a:pPr>
              <a:buNone/>
            </a:pPr>
            <a:r>
              <a:rPr lang="ru-RU" sz="2400" i="1" dirty="0" smtClean="0"/>
              <a:t>Те…тория</a:t>
            </a:r>
          </a:p>
          <a:p>
            <a:pPr>
              <a:buNone/>
            </a:pPr>
            <a:r>
              <a:rPr lang="ru-RU" sz="2400" i="1" dirty="0" smtClean="0"/>
              <a:t>Ко…</a:t>
            </a:r>
            <a:r>
              <a:rPr lang="ru-RU" sz="2400" i="1" dirty="0" err="1" smtClean="0"/>
              <a:t>еспондент</a:t>
            </a:r>
            <a:endParaRPr lang="ru-RU" sz="2400" i="1" dirty="0" smtClean="0"/>
          </a:p>
          <a:p>
            <a:pPr>
              <a:buNone/>
            </a:pPr>
            <a:r>
              <a:rPr lang="ru-RU" sz="2400" i="1" dirty="0" smtClean="0"/>
              <a:t>Ко…</a:t>
            </a:r>
            <a:r>
              <a:rPr lang="ru-RU" sz="2400" i="1" dirty="0" err="1" smtClean="0"/>
              <a:t>идор</a:t>
            </a:r>
            <a:endParaRPr lang="ru-RU" sz="2400" i="1" dirty="0" smtClean="0"/>
          </a:p>
          <a:p>
            <a:pPr>
              <a:buNone/>
            </a:pPr>
            <a:r>
              <a:rPr lang="ru-RU" sz="2400" i="1" dirty="0" smtClean="0"/>
              <a:t>Ба…</a:t>
            </a:r>
            <a:r>
              <a:rPr lang="ru-RU" sz="2400" i="1" dirty="0" err="1" smtClean="0"/>
              <a:t>икада</a:t>
            </a:r>
            <a:endParaRPr lang="ru-RU" sz="2400" i="1" dirty="0" smtClean="0"/>
          </a:p>
          <a:p>
            <a:pPr>
              <a:buNone/>
            </a:pPr>
            <a:r>
              <a:rPr lang="ru-RU" sz="2400" i="1" dirty="0" smtClean="0"/>
              <a:t>Ка…</a:t>
            </a:r>
            <a:r>
              <a:rPr lang="ru-RU" sz="2400" i="1" dirty="0" err="1" smtClean="0"/>
              <a:t>икатура</a:t>
            </a:r>
            <a:endParaRPr lang="ru-RU" sz="2400" i="1" dirty="0" smtClean="0"/>
          </a:p>
          <a:p>
            <a:pPr>
              <a:buNone/>
            </a:pPr>
            <a:r>
              <a:rPr lang="ru-RU" sz="2400" i="1" dirty="0" err="1" smtClean="0"/>
              <a:t>Пе</a:t>
            </a:r>
            <a:r>
              <a:rPr lang="ru-RU" sz="2400" i="1" dirty="0" smtClean="0"/>
              <a:t>…он</a:t>
            </a:r>
          </a:p>
          <a:p>
            <a:pPr>
              <a:buNone/>
            </a:pPr>
            <a:r>
              <a:rPr lang="ru-RU" sz="2400" i="1" dirty="0" err="1" smtClean="0"/>
              <a:t>Ди</a:t>
            </a:r>
            <a:r>
              <a:rPr lang="ru-RU" sz="2400" i="1" dirty="0" smtClean="0"/>
              <a:t>…</a:t>
            </a:r>
            <a:r>
              <a:rPr lang="ru-RU" sz="2400" i="1" dirty="0" err="1" smtClean="0"/>
              <a:t>ектор</a:t>
            </a:r>
            <a:endParaRPr lang="ru-RU" sz="2400" i="1" dirty="0" smtClean="0"/>
          </a:p>
          <a:p>
            <a:pPr>
              <a:buFont typeface="+mj-lt"/>
              <a:buAutoNum type="arabicPeriod"/>
            </a:pPr>
            <a:endParaRPr lang="ru-RU" sz="1500" dirty="0" smtClean="0"/>
          </a:p>
          <a:p>
            <a:pPr>
              <a:buFont typeface="+mj-lt"/>
              <a:buAutoNum type="arabicPeriod"/>
            </a:pPr>
            <a:endParaRPr lang="ru-RU" sz="1500" dirty="0"/>
          </a:p>
        </p:txBody>
      </p:sp>
      <p:sp>
        <p:nvSpPr>
          <p:cNvPr id="5" name="Объект 5"/>
          <p:cNvSpPr txBox="1">
            <a:spLocks/>
          </p:cNvSpPr>
          <p:nvPr/>
        </p:nvSpPr>
        <p:spPr>
          <a:xfrm>
            <a:off x="2571736" y="1785926"/>
            <a:ext cx="2643206" cy="47863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800" b="1" i="1" u="sng" dirty="0" smtClean="0"/>
              <a:t>Пишется КК?</a:t>
            </a:r>
          </a:p>
          <a:p>
            <a:pPr>
              <a:buNone/>
            </a:pPr>
            <a:r>
              <a:rPr lang="ru-RU" sz="2400" i="1" dirty="0" smtClean="0"/>
              <a:t>А…</a:t>
            </a:r>
            <a:r>
              <a:rPr lang="ru-RU" sz="2400" i="1" dirty="0" err="1" smtClean="0"/>
              <a:t>ордеон</a:t>
            </a:r>
            <a:endParaRPr lang="ru-RU" sz="2400" i="1" dirty="0" smtClean="0"/>
          </a:p>
          <a:p>
            <a:pPr>
              <a:buNone/>
            </a:pPr>
            <a:r>
              <a:rPr lang="ru-RU" sz="2400" i="1" dirty="0" smtClean="0"/>
              <a:t>А…</a:t>
            </a:r>
            <a:r>
              <a:rPr lang="ru-RU" sz="2400" i="1" dirty="0" err="1" smtClean="0"/>
              <a:t>омпанировать</a:t>
            </a:r>
            <a:endParaRPr lang="ru-RU" sz="2400" i="1" dirty="0" smtClean="0"/>
          </a:p>
          <a:p>
            <a:pPr>
              <a:buNone/>
            </a:pPr>
            <a:r>
              <a:rPr lang="ru-RU" sz="2400" i="1" dirty="0" smtClean="0"/>
              <a:t>А…</a:t>
            </a:r>
            <a:r>
              <a:rPr lang="ru-RU" sz="2400" i="1" dirty="0" err="1" smtClean="0"/>
              <a:t>адемия</a:t>
            </a:r>
            <a:endParaRPr lang="ru-RU" sz="2400" i="1" dirty="0"/>
          </a:p>
          <a:p>
            <a:pPr>
              <a:buNone/>
            </a:pPr>
            <a:r>
              <a:rPr lang="ru-RU" sz="2400" i="1" dirty="0" smtClean="0"/>
              <a:t>А…</a:t>
            </a:r>
            <a:r>
              <a:rPr lang="ru-RU" sz="2400" i="1" dirty="0" err="1" smtClean="0"/>
              <a:t>уратный</a:t>
            </a:r>
            <a:endParaRPr lang="ru-RU" sz="2400" i="1" dirty="0" smtClean="0"/>
          </a:p>
          <a:p>
            <a:pPr>
              <a:buNone/>
            </a:pPr>
            <a:r>
              <a:rPr lang="ru-RU" sz="2400" i="1" dirty="0" smtClean="0"/>
              <a:t>А…</a:t>
            </a:r>
            <a:r>
              <a:rPr lang="ru-RU" sz="2400" i="1" dirty="0" err="1" smtClean="0"/>
              <a:t>вариум</a:t>
            </a:r>
            <a:endParaRPr lang="ru-RU" sz="2400" i="1" dirty="0" smtClean="0"/>
          </a:p>
          <a:p>
            <a:pPr>
              <a:buNone/>
            </a:pPr>
            <a:r>
              <a:rPr lang="ru-RU" sz="2400" i="1" dirty="0" smtClean="0"/>
              <a:t>О…</a:t>
            </a:r>
            <a:r>
              <a:rPr lang="ru-RU" sz="2400" i="1" dirty="0" err="1" smtClean="0"/>
              <a:t>упанты</a:t>
            </a:r>
            <a:endParaRPr lang="ru-RU" sz="2400" i="1" dirty="0" smtClean="0"/>
          </a:p>
          <a:p>
            <a:pPr>
              <a:buNone/>
            </a:pPr>
            <a:r>
              <a:rPr lang="ru-RU" sz="2400" i="1" dirty="0" smtClean="0"/>
              <a:t>А…</a:t>
            </a:r>
            <a:r>
              <a:rPr lang="ru-RU" sz="2400" i="1" dirty="0" err="1" smtClean="0"/>
              <a:t>робат</a:t>
            </a:r>
            <a:endParaRPr lang="ru-RU" sz="2400" i="1" dirty="0" smtClean="0"/>
          </a:p>
          <a:p>
            <a:pPr>
              <a:buFont typeface="+mj-lt"/>
              <a:buAutoNum type="arabicPeriod"/>
            </a:pPr>
            <a:endParaRPr lang="ru-RU" sz="1500" dirty="0" smtClean="0"/>
          </a:p>
          <a:p>
            <a:pPr>
              <a:buFont typeface="+mj-lt"/>
              <a:buAutoNum type="arabicPeriod"/>
            </a:pPr>
            <a:endParaRPr lang="ru-RU" sz="1500" dirty="0"/>
          </a:p>
        </p:txBody>
      </p:sp>
      <p:sp>
        <p:nvSpPr>
          <p:cNvPr id="6" name="Объект 5"/>
          <p:cNvSpPr txBox="1">
            <a:spLocks/>
          </p:cNvSpPr>
          <p:nvPr/>
        </p:nvSpPr>
        <p:spPr>
          <a:xfrm>
            <a:off x="5357818" y="1785926"/>
            <a:ext cx="3500462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600" b="1" i="1" u="sng" dirty="0" smtClean="0"/>
              <a:t>Пишутся удвоенные согласные?</a:t>
            </a:r>
          </a:p>
          <a:p>
            <a:pPr>
              <a:buNone/>
            </a:pPr>
            <a:r>
              <a:rPr lang="ru-RU" sz="2200" i="1" dirty="0" smtClean="0"/>
              <a:t>Дли...</a:t>
            </a:r>
            <a:r>
              <a:rPr lang="ru-RU" sz="2200" i="1" dirty="0" err="1" smtClean="0"/>
              <a:t>ый</a:t>
            </a:r>
            <a:endParaRPr lang="ru-RU" sz="2200" i="1" dirty="0" smtClean="0"/>
          </a:p>
          <a:p>
            <a:pPr>
              <a:buNone/>
            </a:pPr>
            <a:r>
              <a:rPr lang="ru-RU" sz="2200" i="1" dirty="0" smtClean="0"/>
              <a:t>Осе…</a:t>
            </a:r>
            <a:r>
              <a:rPr lang="ru-RU" sz="2200" i="1" dirty="0" err="1" smtClean="0"/>
              <a:t>ий</a:t>
            </a:r>
            <a:endParaRPr lang="ru-RU" sz="2200" i="1" dirty="0" smtClean="0"/>
          </a:p>
          <a:p>
            <a:pPr>
              <a:buNone/>
            </a:pPr>
            <a:r>
              <a:rPr lang="ru-RU" sz="2200" i="1" dirty="0" smtClean="0"/>
              <a:t>Иску…но</a:t>
            </a:r>
          </a:p>
          <a:p>
            <a:pPr>
              <a:buNone/>
            </a:pPr>
            <a:r>
              <a:rPr lang="ru-RU" sz="2200" i="1" dirty="0" err="1" smtClean="0"/>
              <a:t>Поэ</a:t>
            </a:r>
            <a:r>
              <a:rPr lang="ru-RU" sz="2200" i="1" dirty="0" smtClean="0"/>
              <a:t>…а</a:t>
            </a:r>
          </a:p>
          <a:p>
            <a:pPr>
              <a:buNone/>
            </a:pPr>
            <a:r>
              <a:rPr lang="ru-RU" sz="2200" i="1" dirty="0" err="1" smtClean="0"/>
              <a:t>Криста</a:t>
            </a:r>
            <a:r>
              <a:rPr lang="ru-RU" sz="2200" i="1" dirty="0" smtClean="0"/>
              <a:t>…</a:t>
            </a:r>
            <a:r>
              <a:rPr lang="ru-RU" sz="2200" i="1" dirty="0" err="1" smtClean="0"/>
              <a:t>ьный</a:t>
            </a:r>
            <a:endParaRPr lang="ru-RU" sz="2200" i="1" dirty="0" smtClean="0"/>
          </a:p>
          <a:p>
            <a:pPr>
              <a:buNone/>
            </a:pPr>
            <a:r>
              <a:rPr lang="ru-RU" sz="2200" i="1" dirty="0" err="1" smtClean="0"/>
              <a:t>Криста</a:t>
            </a:r>
            <a:r>
              <a:rPr lang="ru-RU" sz="2200" i="1" dirty="0" smtClean="0"/>
              <a:t>…</a:t>
            </a:r>
            <a:r>
              <a:rPr lang="ru-RU" sz="2200" i="1" dirty="0" err="1" smtClean="0"/>
              <a:t>ический</a:t>
            </a:r>
            <a:endParaRPr lang="ru-RU" sz="2200" i="1" dirty="0" smtClean="0"/>
          </a:p>
          <a:p>
            <a:pPr>
              <a:buNone/>
            </a:pPr>
            <a:r>
              <a:rPr lang="ru-RU" sz="2200" i="1" dirty="0" smtClean="0"/>
              <a:t>А…</a:t>
            </a:r>
            <a:r>
              <a:rPr lang="ru-RU" sz="2200" i="1" dirty="0" err="1" smtClean="0"/>
              <a:t>юминий</a:t>
            </a:r>
            <a:endParaRPr lang="ru-RU" sz="2200" i="1" dirty="0" smtClean="0"/>
          </a:p>
          <a:p>
            <a:pPr>
              <a:buNone/>
            </a:pPr>
            <a:r>
              <a:rPr lang="ru-RU" sz="2200" i="1" dirty="0" smtClean="0"/>
              <a:t>Во…и</a:t>
            </a:r>
          </a:p>
          <a:p>
            <a:pPr>
              <a:buNone/>
            </a:pPr>
            <a:r>
              <a:rPr lang="ru-RU" sz="2200" i="1" dirty="0" err="1" smtClean="0"/>
              <a:t>Дро</a:t>
            </a:r>
            <a:r>
              <a:rPr lang="ru-RU" sz="2200" i="1" dirty="0" smtClean="0"/>
              <a:t>…</a:t>
            </a:r>
            <a:r>
              <a:rPr lang="ru-RU" sz="2200" i="1" dirty="0" err="1" smtClean="0"/>
              <a:t>ать</a:t>
            </a:r>
            <a:endParaRPr lang="ru-RU" sz="2200" i="1" dirty="0" smtClean="0"/>
          </a:p>
          <a:p>
            <a:pPr>
              <a:buNone/>
            </a:pPr>
            <a:r>
              <a:rPr lang="ru-RU" sz="2200" i="1" dirty="0" err="1" smtClean="0"/>
              <a:t>Бе</a:t>
            </a:r>
            <a:r>
              <a:rPr lang="ru-RU" sz="2200" i="1" dirty="0" smtClean="0"/>
              <a:t>…</a:t>
            </a:r>
            <a:r>
              <a:rPr lang="ru-RU" sz="2200" i="1" dirty="0" err="1" smtClean="0"/>
              <a:t>аботный</a:t>
            </a:r>
            <a:endParaRPr lang="ru-RU" sz="2200" i="1" dirty="0"/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2071670" y="857232"/>
            <a:ext cx="39303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Тест</a:t>
            </a:r>
          </a:p>
        </p:txBody>
      </p:sp>
      <p:sp>
        <p:nvSpPr>
          <p:cNvPr id="12" name="Управляющая кнопка: домой 11">
            <a:hlinkClick r:id="rId2" action="ppaction://hlinksldjump" highlightClick="1"/>
          </p:cNvPr>
          <p:cNvSpPr/>
          <p:nvPr/>
        </p:nvSpPr>
        <p:spPr>
          <a:xfrm>
            <a:off x="7358082" y="214290"/>
            <a:ext cx="1428760" cy="1285884"/>
          </a:xfrm>
          <a:prstGeom prst="actionButtonHo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правляющая кнопка: справка 12">
            <a:hlinkClick r:id="rId3" action="ppaction://hlinksldjump" highlightClick="1"/>
          </p:cNvPr>
          <p:cNvSpPr/>
          <p:nvPr/>
        </p:nvSpPr>
        <p:spPr>
          <a:xfrm>
            <a:off x="6072198" y="214290"/>
            <a:ext cx="1285884" cy="1285884"/>
          </a:xfrm>
          <a:prstGeom prst="actionButtonHel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74705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8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0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4" dur="2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8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0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4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6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8" dur="2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0" dur="2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2" dur="2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4" dur="2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6" dur="2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928670"/>
            <a:ext cx="4143372" cy="1143000"/>
          </a:xfrm>
        </p:spPr>
        <p:txBody>
          <a:bodyPr/>
          <a:lstStyle/>
          <a:p>
            <a:r>
              <a:rPr lang="ru-RU" dirty="0" smtClean="0"/>
              <a:t>Справка</a:t>
            </a:r>
            <a:endParaRPr lang="ru-RU" dirty="0"/>
          </a:p>
        </p:txBody>
      </p:sp>
      <p:sp>
        <p:nvSpPr>
          <p:cNvPr id="18" name="Объект 2"/>
          <p:cNvSpPr>
            <a:spLocks noGrp="1"/>
          </p:cNvSpPr>
          <p:nvPr>
            <p:ph idx="1"/>
          </p:nvPr>
        </p:nvSpPr>
        <p:spPr>
          <a:xfrm>
            <a:off x="285720" y="2332037"/>
            <a:ext cx="8606760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b="1" i="1" u="sng" dirty="0" smtClean="0"/>
              <a:t>Удвоенные согласные пишутся: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b="1" dirty="0" smtClean="0"/>
              <a:t>В суффиксах ОНН, ЕНН, НН: </a:t>
            </a:r>
            <a:r>
              <a:rPr lang="ru-RU" sz="2400" i="1" dirty="0" smtClean="0"/>
              <a:t>данный, клюквенный.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b="1" dirty="0" smtClean="0"/>
              <a:t>На стыке приставки и корня</a:t>
            </a:r>
            <a:r>
              <a:rPr lang="ru-RU" sz="2400" dirty="0" smtClean="0"/>
              <a:t>: </a:t>
            </a:r>
            <a:r>
              <a:rPr lang="ru-RU" sz="2400" i="1" dirty="0" smtClean="0"/>
              <a:t>беззаботный, вверх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b="1" dirty="0" smtClean="0"/>
              <a:t>На стыке корня и суффикса</a:t>
            </a:r>
            <a:r>
              <a:rPr lang="ru-RU" sz="2400" dirty="0" smtClean="0"/>
              <a:t>: </a:t>
            </a:r>
            <a:r>
              <a:rPr lang="ru-RU" sz="2400" i="1" dirty="0" smtClean="0"/>
              <a:t>сросся, обезьянничать.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b="1" dirty="0" smtClean="0"/>
              <a:t>В заимствованных словах</a:t>
            </a:r>
            <a:r>
              <a:rPr lang="ru-RU" sz="2400" dirty="0" smtClean="0"/>
              <a:t>: </a:t>
            </a:r>
            <a:r>
              <a:rPr lang="ru-RU" sz="2400" i="1" dirty="0" smtClean="0"/>
              <a:t>новелла, сессия, стеллаж.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b="1" dirty="0" smtClean="0"/>
              <a:t>В исконно-русских корнях есть двойные Ж и С </a:t>
            </a:r>
            <a:r>
              <a:rPr lang="ru-RU" sz="2400" dirty="0" smtClean="0"/>
              <a:t>: </a:t>
            </a:r>
            <a:r>
              <a:rPr lang="ru-RU" sz="2400" i="1" dirty="0" smtClean="0"/>
              <a:t>вожжи.</a:t>
            </a:r>
            <a:endParaRPr lang="ru-RU" sz="2400" dirty="0"/>
          </a:p>
        </p:txBody>
      </p:sp>
      <p:sp>
        <p:nvSpPr>
          <p:cNvPr id="13" name="Управляющая кнопка: назад 12">
            <a:hlinkClick r:id="rId2" action="ppaction://hlinksldjump" highlightClick="1"/>
          </p:cNvPr>
          <p:cNvSpPr/>
          <p:nvPr/>
        </p:nvSpPr>
        <p:spPr>
          <a:xfrm>
            <a:off x="6215074" y="1142984"/>
            <a:ext cx="1143008" cy="857256"/>
          </a:xfrm>
          <a:prstGeom prst="actionButtonBackPrevio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4461076" cy="1143000"/>
          </a:xfrm>
        </p:spPr>
        <p:txBody>
          <a:bodyPr>
            <a:normAutofit/>
          </a:bodyPr>
          <a:lstStyle/>
          <a:p>
            <a:r>
              <a:rPr lang="ru-RU" sz="2800" b="1" i="1" dirty="0" smtClean="0"/>
              <a:t>Правописание Ъ и Ь</a:t>
            </a:r>
            <a:endParaRPr lang="ru-RU" sz="2800" b="1" i="1" dirty="0"/>
          </a:p>
        </p:txBody>
      </p:sp>
      <p:sp>
        <p:nvSpPr>
          <p:cNvPr id="7" name="Объект 5"/>
          <p:cNvSpPr txBox="1">
            <a:spLocks/>
          </p:cNvSpPr>
          <p:nvPr/>
        </p:nvSpPr>
        <p:spPr>
          <a:xfrm>
            <a:off x="500034" y="1928802"/>
            <a:ext cx="3500462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3500" b="1" i="1" u="sng" dirty="0" smtClean="0"/>
              <a:t>Пишется Ь?</a:t>
            </a:r>
          </a:p>
          <a:p>
            <a:pPr>
              <a:buNone/>
            </a:pPr>
            <a:r>
              <a:rPr lang="ru-RU" sz="2400" i="1" dirty="0" smtClean="0"/>
              <a:t>Старый об…</a:t>
            </a:r>
            <a:r>
              <a:rPr lang="ru-RU" sz="2400" i="1" dirty="0" err="1" smtClean="0"/>
              <a:t>ездчик</a:t>
            </a:r>
            <a:endParaRPr lang="ru-RU" sz="2400" i="1" dirty="0" smtClean="0"/>
          </a:p>
          <a:p>
            <a:pPr>
              <a:buNone/>
            </a:pPr>
            <a:r>
              <a:rPr lang="ru-RU" sz="2400" i="1" dirty="0" smtClean="0"/>
              <a:t>С…емка кино</a:t>
            </a:r>
          </a:p>
          <a:p>
            <a:pPr>
              <a:buNone/>
            </a:pPr>
            <a:r>
              <a:rPr lang="ru-RU" sz="2400" i="1" dirty="0" smtClean="0"/>
              <a:t>Зав…</a:t>
            </a:r>
            <a:r>
              <a:rPr lang="ru-RU" sz="2400" i="1" dirty="0" err="1" smtClean="0"/>
              <a:t>южило</a:t>
            </a:r>
            <a:endParaRPr lang="ru-RU" sz="2400" i="1" dirty="0" smtClean="0"/>
          </a:p>
          <a:p>
            <a:pPr>
              <a:buNone/>
            </a:pPr>
            <a:r>
              <a:rPr lang="ru-RU" sz="2400" i="1" dirty="0" err="1" smtClean="0"/>
              <a:t>Пауч</a:t>
            </a:r>
            <a:r>
              <a:rPr lang="ru-RU" sz="2400" i="1" dirty="0" smtClean="0"/>
              <a:t>…и сети</a:t>
            </a:r>
          </a:p>
          <a:p>
            <a:pPr>
              <a:buNone/>
            </a:pPr>
            <a:r>
              <a:rPr lang="ru-RU" sz="2400" i="1" dirty="0" smtClean="0"/>
              <a:t>Нес…</a:t>
            </a:r>
            <a:r>
              <a:rPr lang="ru-RU" sz="2400" i="1" dirty="0" err="1" smtClean="0"/>
              <a:t>едобный</a:t>
            </a:r>
            <a:endParaRPr lang="ru-RU" sz="2400" i="1" dirty="0" smtClean="0"/>
          </a:p>
          <a:p>
            <a:pPr>
              <a:buNone/>
            </a:pPr>
            <a:r>
              <a:rPr lang="ru-RU" sz="2400" i="1" dirty="0" err="1" smtClean="0"/>
              <a:t>Вороб</a:t>
            </a:r>
            <a:r>
              <a:rPr lang="ru-RU" sz="2400" i="1" dirty="0" smtClean="0"/>
              <a:t>…иные</a:t>
            </a:r>
          </a:p>
          <a:p>
            <a:pPr>
              <a:buNone/>
            </a:pPr>
            <a:r>
              <a:rPr lang="ru-RU" sz="2400" i="1" dirty="0" smtClean="0"/>
              <a:t>Двух…ярусный</a:t>
            </a:r>
          </a:p>
          <a:p>
            <a:pPr>
              <a:buNone/>
            </a:pPr>
            <a:r>
              <a:rPr lang="ru-RU" sz="2400" i="1" dirty="0" err="1" smtClean="0"/>
              <a:t>Бул</a:t>
            </a:r>
            <a:r>
              <a:rPr lang="ru-RU" sz="2400" i="1" dirty="0" smtClean="0"/>
              <a:t>…он</a:t>
            </a:r>
          </a:p>
          <a:p>
            <a:pPr>
              <a:buNone/>
            </a:pPr>
            <a:r>
              <a:rPr lang="ru-RU" sz="2400" i="1" dirty="0" smtClean="0"/>
              <a:t>Трех…язычный словарь</a:t>
            </a:r>
          </a:p>
          <a:p>
            <a:pPr>
              <a:buNone/>
            </a:pPr>
            <a:r>
              <a:rPr lang="ru-RU" sz="2400" i="1" dirty="0" err="1" smtClean="0"/>
              <a:t>Заяч</a:t>
            </a:r>
            <a:r>
              <a:rPr lang="ru-RU" sz="2400" i="1" dirty="0" smtClean="0"/>
              <a:t>…и слезы</a:t>
            </a:r>
          </a:p>
          <a:p>
            <a:pPr>
              <a:buFont typeface="+mj-lt"/>
              <a:buAutoNum type="arabicPeriod"/>
            </a:pPr>
            <a:endParaRPr lang="ru-RU" sz="1500" dirty="0"/>
          </a:p>
        </p:txBody>
      </p:sp>
      <p:sp>
        <p:nvSpPr>
          <p:cNvPr id="8" name="Объект 5"/>
          <p:cNvSpPr txBox="1">
            <a:spLocks/>
          </p:cNvSpPr>
          <p:nvPr/>
        </p:nvSpPr>
        <p:spPr>
          <a:xfrm>
            <a:off x="5000628" y="1643050"/>
            <a:ext cx="3663858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500" dirty="0" smtClean="0"/>
              <a:t> </a:t>
            </a:r>
          </a:p>
          <a:p>
            <a:pPr marL="0" indent="0" algn="ctr">
              <a:buNone/>
            </a:pPr>
            <a:r>
              <a:rPr lang="ru-RU" sz="3500" b="1" i="1" u="sng" dirty="0" smtClean="0"/>
              <a:t>Пишется</a:t>
            </a:r>
            <a:r>
              <a:rPr lang="ru-RU" b="1" i="1" u="sng" dirty="0" smtClean="0"/>
              <a:t> Ъ?</a:t>
            </a:r>
          </a:p>
          <a:p>
            <a:pPr>
              <a:buNone/>
            </a:pPr>
            <a:r>
              <a:rPr lang="ru-RU" sz="2400" i="1" dirty="0" smtClean="0"/>
              <a:t>Раз…ярённый</a:t>
            </a:r>
          </a:p>
          <a:p>
            <a:pPr>
              <a:buNone/>
            </a:pPr>
            <a:r>
              <a:rPr lang="ru-RU" sz="2400" i="1" dirty="0" err="1" smtClean="0"/>
              <a:t>Волч</a:t>
            </a:r>
            <a:r>
              <a:rPr lang="ru-RU" sz="2400" i="1" dirty="0" smtClean="0"/>
              <a:t>…и</a:t>
            </a:r>
          </a:p>
          <a:p>
            <a:pPr>
              <a:buNone/>
            </a:pPr>
            <a:r>
              <a:rPr lang="ru-RU" sz="2400" i="1" dirty="0" err="1" smtClean="0"/>
              <a:t>Охотнич</a:t>
            </a:r>
            <a:r>
              <a:rPr lang="ru-RU" sz="2400" i="1" dirty="0" smtClean="0"/>
              <a:t>…и</a:t>
            </a:r>
          </a:p>
          <a:p>
            <a:pPr>
              <a:buNone/>
            </a:pPr>
            <a:r>
              <a:rPr lang="ru-RU" sz="2400" i="1" dirty="0" smtClean="0"/>
              <a:t>С…</a:t>
            </a:r>
            <a:r>
              <a:rPr lang="ru-RU" sz="2400" i="1" dirty="0" err="1" smtClean="0"/>
              <a:t>экономленные</a:t>
            </a:r>
            <a:r>
              <a:rPr lang="ru-RU" sz="2400" i="1" dirty="0" smtClean="0"/>
              <a:t> запасы</a:t>
            </a:r>
          </a:p>
          <a:p>
            <a:pPr>
              <a:buNone/>
            </a:pPr>
            <a:r>
              <a:rPr lang="ru-RU" sz="2400" i="1" dirty="0" smtClean="0"/>
              <a:t>Об…еденная</a:t>
            </a:r>
          </a:p>
          <a:p>
            <a:pPr>
              <a:buNone/>
            </a:pPr>
            <a:r>
              <a:rPr lang="ru-RU" sz="2400" i="1" dirty="0" smtClean="0"/>
              <a:t>Возле </a:t>
            </a:r>
            <a:r>
              <a:rPr lang="ru-RU" sz="2400" i="1" dirty="0" err="1" smtClean="0"/>
              <a:t>медвеж</a:t>
            </a:r>
            <a:r>
              <a:rPr lang="ru-RU" sz="2400" i="1" dirty="0" smtClean="0"/>
              <a:t>…его</a:t>
            </a:r>
          </a:p>
          <a:p>
            <a:pPr>
              <a:buNone/>
            </a:pPr>
            <a:r>
              <a:rPr lang="ru-RU" sz="2400" i="1" dirty="0" smtClean="0"/>
              <a:t>Раз…езженные</a:t>
            </a:r>
          </a:p>
          <a:p>
            <a:pPr>
              <a:buNone/>
            </a:pPr>
            <a:r>
              <a:rPr lang="ru-RU" sz="2400" i="1" dirty="0" smtClean="0"/>
              <a:t>С рож…ю</a:t>
            </a:r>
          </a:p>
          <a:p>
            <a:pPr>
              <a:buNone/>
            </a:pPr>
            <a:r>
              <a:rPr lang="ru-RU" sz="2400" i="1" dirty="0" smtClean="0"/>
              <a:t>С…ёжившийся</a:t>
            </a:r>
          </a:p>
          <a:p>
            <a:pPr>
              <a:buNone/>
            </a:pPr>
            <a:r>
              <a:rPr lang="ru-RU" sz="2400" i="1" dirty="0" err="1" smtClean="0"/>
              <a:t>Рел</a:t>
            </a:r>
            <a:r>
              <a:rPr lang="ru-RU" sz="2400" i="1" dirty="0" smtClean="0"/>
              <a:t>…</a:t>
            </a:r>
            <a:r>
              <a:rPr lang="ru-RU" sz="2400" i="1" dirty="0" err="1" smtClean="0"/>
              <a:t>еф</a:t>
            </a:r>
            <a:endParaRPr lang="ru-RU" sz="2400" i="1" dirty="0"/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2643174" y="714356"/>
            <a:ext cx="39303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Тест</a:t>
            </a:r>
          </a:p>
        </p:txBody>
      </p:sp>
      <p:sp>
        <p:nvSpPr>
          <p:cNvPr id="13" name="Управляющая кнопка: справка 12">
            <a:hlinkClick r:id="rId2" action="ppaction://hlinksldjump" highlightClick="1"/>
          </p:cNvPr>
          <p:cNvSpPr/>
          <p:nvPr/>
        </p:nvSpPr>
        <p:spPr>
          <a:xfrm>
            <a:off x="6072198" y="214290"/>
            <a:ext cx="1285884" cy="1285884"/>
          </a:xfrm>
          <a:prstGeom prst="actionButtonHel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правляющая кнопка: домой 13">
            <a:hlinkClick r:id="rId3" action="ppaction://hlinksldjump" highlightClick="1"/>
          </p:cNvPr>
          <p:cNvSpPr/>
          <p:nvPr/>
        </p:nvSpPr>
        <p:spPr>
          <a:xfrm>
            <a:off x="7358082" y="214290"/>
            <a:ext cx="1428760" cy="1285884"/>
          </a:xfrm>
          <a:prstGeom prst="actionButtonHo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65065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2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" dur="2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" dur="2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0" dur="2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2" dur="2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4" dur="2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8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0" dur="2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2" dur="2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4" dur="2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6" dur="2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8" dur="2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0" dur="2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2" dur="2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4" dur="20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6" dur="20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4143372" cy="1143000"/>
          </a:xfrm>
        </p:spPr>
        <p:txBody>
          <a:bodyPr/>
          <a:lstStyle/>
          <a:p>
            <a:r>
              <a:rPr lang="ru-RU" dirty="0" smtClean="0"/>
              <a:t>Справка</a:t>
            </a:r>
            <a:endParaRPr lang="ru-RU" dirty="0"/>
          </a:p>
        </p:txBody>
      </p:sp>
      <p:graphicFrame>
        <p:nvGraphicFramePr>
          <p:cNvPr id="6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172553714"/>
              </p:ext>
            </p:extLst>
          </p:nvPr>
        </p:nvGraphicFramePr>
        <p:xfrm>
          <a:off x="214282" y="2143118"/>
          <a:ext cx="4143404" cy="42862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4349"/>
                <a:gridCol w="1819055"/>
              </a:tblGrid>
              <a:tr h="53723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Ъ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Ь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7603">
                <a:tc>
                  <a:txBody>
                    <a:bodyPr/>
                    <a:lstStyle/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ru-RU" sz="2400" b="1" dirty="0" smtClean="0"/>
                        <a:t>После приставки на согласный перед Е, Ё, Ю, Я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ru-RU" sz="2400" b="1" dirty="0" smtClean="0"/>
                        <a:t>Между двумя корнями перед Е, Ё, Ю, Я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 smtClean="0"/>
                        <a:t>В середине</a:t>
                      </a:r>
                      <a:r>
                        <a:rPr lang="ru-RU" sz="2400" b="1" baseline="0" dirty="0" smtClean="0"/>
                        <a:t> слова перед </a:t>
                      </a:r>
                      <a:r>
                        <a:rPr lang="ru-RU" sz="2400" b="1" dirty="0" smtClean="0"/>
                        <a:t>Е, Ё, Ю, Я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Управляющая кнопка: назад 12">
            <a:hlinkClick r:id="rId2" action="ppaction://hlinksldjump" highlightClick="1"/>
          </p:cNvPr>
          <p:cNvSpPr/>
          <p:nvPr/>
        </p:nvSpPr>
        <p:spPr>
          <a:xfrm>
            <a:off x="5929322" y="428604"/>
            <a:ext cx="1143008" cy="857256"/>
          </a:xfrm>
          <a:prstGeom prst="actionButtonBackPrevio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38320236"/>
              </p:ext>
            </p:extLst>
          </p:nvPr>
        </p:nvGraphicFramePr>
        <p:xfrm>
          <a:off x="4572000" y="1714488"/>
          <a:ext cx="4214842" cy="46941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71702"/>
                <a:gridCol w="2143140"/>
              </a:tblGrid>
              <a:tr h="428628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</a:t>
                      </a:r>
                      <a:r>
                        <a:rPr lang="ru-RU" sz="2400" baseline="0" dirty="0" smtClean="0"/>
                        <a:t> заимствованных словах 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93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Ъ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Ь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105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Адъютант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Пьеса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56091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Инъекция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Компьютер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9127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Объект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Бульон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9127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Фельдъегерь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Сеньор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91278"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Курьер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8" name="Заголовок 1"/>
          <p:cNvSpPr txBox="1">
            <a:spLocks/>
          </p:cNvSpPr>
          <p:nvPr/>
        </p:nvSpPr>
        <p:spPr>
          <a:xfrm>
            <a:off x="0" y="1000108"/>
            <a:ext cx="44610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Правописание Ъ и Ь</a:t>
            </a:r>
            <a:endParaRPr kumimoji="0" lang="ru-RU" sz="28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6182" y="0"/>
            <a:ext cx="3071834" cy="1143000"/>
          </a:xfrm>
        </p:spPr>
        <p:txBody>
          <a:bodyPr>
            <a:normAutofit fontScale="90000"/>
          </a:bodyPr>
          <a:lstStyle/>
          <a:p>
            <a:r>
              <a:rPr lang="ru-RU" sz="2500" b="1" i="1" dirty="0" smtClean="0"/>
              <a:t>Правописание приставок</a:t>
            </a:r>
            <a:br>
              <a:rPr lang="ru-RU" sz="2500" b="1" i="1" dirty="0" smtClean="0"/>
            </a:br>
            <a:r>
              <a:rPr lang="ru-RU" sz="2500" b="1" i="1" dirty="0" smtClean="0"/>
              <a:t>ПРЕ - ПРИ</a:t>
            </a:r>
            <a:endParaRPr lang="ru-RU" sz="2500" b="1" i="1" dirty="0"/>
          </a:p>
        </p:txBody>
      </p:sp>
      <p:sp>
        <p:nvSpPr>
          <p:cNvPr id="7" name="Объект 5"/>
          <p:cNvSpPr txBox="1">
            <a:spLocks/>
          </p:cNvSpPr>
          <p:nvPr/>
        </p:nvSpPr>
        <p:spPr>
          <a:xfrm>
            <a:off x="3929058" y="2071678"/>
            <a:ext cx="2232248" cy="44545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600" b="1" i="1" u="sng" dirty="0" smtClean="0"/>
              <a:t>Пишется Е?</a:t>
            </a:r>
          </a:p>
          <a:p>
            <a:pPr>
              <a:buNone/>
            </a:pPr>
            <a:r>
              <a:rPr lang="ru-RU" sz="2200" i="1" dirty="0" err="1" smtClean="0"/>
              <a:t>Пр</a:t>
            </a:r>
            <a:r>
              <a:rPr lang="ru-RU" sz="2200" i="1" dirty="0" smtClean="0"/>
              <a:t>…жать</a:t>
            </a:r>
          </a:p>
          <a:p>
            <a:pPr>
              <a:buNone/>
            </a:pPr>
            <a:r>
              <a:rPr lang="ru-RU" sz="2200" i="1" dirty="0" err="1" smtClean="0"/>
              <a:t>Пр</a:t>
            </a:r>
            <a:r>
              <a:rPr lang="ru-RU" sz="2200" i="1" dirty="0" smtClean="0"/>
              <a:t>…липнуть</a:t>
            </a:r>
          </a:p>
          <a:p>
            <a:pPr>
              <a:buNone/>
            </a:pPr>
            <a:r>
              <a:rPr lang="ru-RU" sz="2200" i="1" dirty="0" err="1" smtClean="0"/>
              <a:t>Пр</a:t>
            </a:r>
            <a:r>
              <a:rPr lang="ru-RU" sz="2200" i="1" dirty="0" smtClean="0"/>
              <a:t>…дорожный</a:t>
            </a:r>
          </a:p>
          <a:p>
            <a:pPr>
              <a:buNone/>
            </a:pPr>
            <a:r>
              <a:rPr lang="ru-RU" sz="2200" i="1" dirty="0" err="1" smtClean="0"/>
              <a:t>Пр</a:t>
            </a:r>
            <a:r>
              <a:rPr lang="ru-RU" sz="2200" i="1" dirty="0" smtClean="0"/>
              <a:t>…мудрый</a:t>
            </a:r>
          </a:p>
          <a:p>
            <a:pPr>
              <a:buNone/>
            </a:pPr>
            <a:r>
              <a:rPr lang="ru-RU" sz="2200" i="1" dirty="0" err="1" smtClean="0"/>
              <a:t>Пр</a:t>
            </a:r>
            <a:r>
              <a:rPr lang="ru-RU" sz="2200" i="1" dirty="0" smtClean="0"/>
              <a:t>…морские</a:t>
            </a:r>
          </a:p>
          <a:p>
            <a:pPr>
              <a:buNone/>
            </a:pPr>
            <a:r>
              <a:rPr lang="ru-RU" sz="2200" i="1" dirty="0" err="1" smtClean="0"/>
              <a:t>Пр</a:t>
            </a:r>
            <a:r>
              <a:rPr lang="ru-RU" sz="2200" i="1" dirty="0" smtClean="0"/>
              <a:t>…</a:t>
            </a:r>
            <a:r>
              <a:rPr lang="ru-RU" sz="2200" i="1" dirty="0" err="1" smtClean="0"/>
              <a:t>йти</a:t>
            </a:r>
            <a:endParaRPr lang="ru-RU" sz="2200" i="1" dirty="0" smtClean="0"/>
          </a:p>
          <a:p>
            <a:pPr>
              <a:buNone/>
            </a:pPr>
            <a:r>
              <a:rPr lang="ru-RU" sz="2200" i="1" dirty="0" err="1" smtClean="0"/>
              <a:t>Пр</a:t>
            </a:r>
            <a:r>
              <a:rPr lang="ru-RU" sz="2200" i="1" dirty="0" smtClean="0"/>
              <a:t>…бить</a:t>
            </a:r>
          </a:p>
          <a:p>
            <a:pPr>
              <a:buNone/>
            </a:pPr>
            <a:r>
              <a:rPr lang="ru-RU" sz="2200" i="1" dirty="0" err="1" smtClean="0"/>
              <a:t>Пр</a:t>
            </a:r>
            <a:r>
              <a:rPr lang="ru-RU" sz="2200" i="1" dirty="0" smtClean="0"/>
              <a:t>…плыть</a:t>
            </a:r>
          </a:p>
          <a:p>
            <a:pPr>
              <a:buNone/>
            </a:pPr>
            <a:r>
              <a:rPr lang="ru-RU" sz="2200" i="1" dirty="0" err="1" smtClean="0"/>
              <a:t>Пр</a:t>
            </a:r>
            <a:r>
              <a:rPr lang="ru-RU" sz="2200" i="1" dirty="0" smtClean="0"/>
              <a:t>…везти</a:t>
            </a:r>
          </a:p>
          <a:p>
            <a:pPr>
              <a:buNone/>
            </a:pPr>
            <a:r>
              <a:rPr lang="ru-RU" sz="2200" i="1" dirty="0" err="1" smtClean="0"/>
              <a:t>Пр</a:t>
            </a:r>
            <a:r>
              <a:rPr lang="ru-RU" sz="2200" i="1" dirty="0" smtClean="0"/>
              <a:t>…дорожный</a:t>
            </a:r>
          </a:p>
          <a:p>
            <a:pPr>
              <a:buNone/>
            </a:pPr>
            <a:r>
              <a:rPr lang="ru-RU" sz="2200" i="1" dirty="0" err="1" smtClean="0"/>
              <a:t>Пр</a:t>
            </a:r>
            <a:r>
              <a:rPr lang="ru-RU" sz="2200" i="1" dirty="0" smtClean="0"/>
              <a:t>…скучный</a:t>
            </a:r>
          </a:p>
          <a:p>
            <a:pPr>
              <a:buNone/>
            </a:pPr>
            <a:r>
              <a:rPr lang="ru-RU" sz="2200" i="1" dirty="0" err="1" smtClean="0"/>
              <a:t>Пр</a:t>
            </a:r>
            <a:r>
              <a:rPr lang="ru-RU" sz="2200" i="1" dirty="0" smtClean="0"/>
              <a:t>…опасный</a:t>
            </a:r>
          </a:p>
          <a:p>
            <a:pPr>
              <a:buFont typeface="+mj-lt"/>
              <a:buAutoNum type="arabicPeriod"/>
            </a:pPr>
            <a:endParaRPr lang="ru-RU" sz="1500" dirty="0"/>
          </a:p>
        </p:txBody>
      </p:sp>
      <p:sp>
        <p:nvSpPr>
          <p:cNvPr id="9" name="Объект 5"/>
          <p:cNvSpPr txBox="1">
            <a:spLocks/>
          </p:cNvSpPr>
          <p:nvPr/>
        </p:nvSpPr>
        <p:spPr>
          <a:xfrm>
            <a:off x="6323718" y="1418285"/>
            <a:ext cx="2820282" cy="543971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600" b="1" i="1" u="sng" dirty="0" smtClean="0"/>
              <a:t>Пишется И?</a:t>
            </a:r>
          </a:p>
          <a:p>
            <a:pPr>
              <a:buNone/>
            </a:pPr>
            <a:r>
              <a:rPr lang="ru-RU" sz="2200" i="1" dirty="0" smtClean="0"/>
              <a:t>Пр…</a:t>
            </a:r>
            <a:r>
              <a:rPr lang="ru-RU" sz="2200" i="1" dirty="0" err="1" smtClean="0"/>
              <a:t>ветливый</a:t>
            </a:r>
            <a:endParaRPr lang="ru-RU" sz="2200" i="1" dirty="0" smtClean="0"/>
          </a:p>
          <a:p>
            <a:pPr>
              <a:buNone/>
            </a:pPr>
            <a:r>
              <a:rPr lang="ru-RU" sz="2200" i="1" dirty="0" err="1" smtClean="0"/>
              <a:t>Пр</a:t>
            </a:r>
            <a:r>
              <a:rPr lang="ru-RU" sz="2200" i="1" dirty="0" smtClean="0"/>
              <a:t>…одолеть</a:t>
            </a:r>
          </a:p>
          <a:p>
            <a:pPr>
              <a:buNone/>
            </a:pPr>
            <a:r>
              <a:rPr lang="ru-RU" sz="2200" i="1" dirty="0" err="1" smtClean="0"/>
              <a:t>Пр</a:t>
            </a:r>
            <a:r>
              <a:rPr lang="ru-RU" sz="2200" i="1" dirty="0" smtClean="0"/>
              <a:t>…</a:t>
            </a:r>
            <a:r>
              <a:rPr lang="ru-RU" sz="2200" i="1" dirty="0" err="1" smtClean="0"/>
              <a:t>лежный</a:t>
            </a:r>
            <a:endParaRPr lang="ru-RU" sz="2200" i="1" dirty="0" smtClean="0"/>
          </a:p>
          <a:p>
            <a:pPr>
              <a:buNone/>
            </a:pPr>
            <a:r>
              <a:rPr lang="ru-RU" sz="2200" i="1" dirty="0" smtClean="0"/>
              <a:t>Знаки </a:t>
            </a:r>
            <a:r>
              <a:rPr lang="ru-RU" sz="2200" i="1" dirty="0" err="1" smtClean="0"/>
              <a:t>пр</a:t>
            </a:r>
            <a:r>
              <a:rPr lang="ru-RU" sz="2200" i="1" dirty="0" smtClean="0"/>
              <a:t>…пинания</a:t>
            </a:r>
          </a:p>
          <a:p>
            <a:pPr>
              <a:buNone/>
            </a:pPr>
            <a:r>
              <a:rPr lang="ru-RU" sz="2200" i="1" dirty="0" err="1" smtClean="0"/>
              <a:t>Пр</a:t>
            </a:r>
            <a:r>
              <a:rPr lang="ru-RU" sz="2200" i="1" dirty="0" smtClean="0"/>
              <a:t>…</a:t>
            </a:r>
            <a:r>
              <a:rPr lang="ru-RU" sz="2200" i="1" dirty="0" err="1" smtClean="0"/>
              <a:t>творять</a:t>
            </a:r>
            <a:r>
              <a:rPr lang="ru-RU" sz="2200" i="1" dirty="0" smtClean="0"/>
              <a:t> в жизнь</a:t>
            </a:r>
          </a:p>
          <a:p>
            <a:pPr>
              <a:buNone/>
            </a:pPr>
            <a:r>
              <a:rPr lang="ru-RU" sz="2200" i="1" dirty="0" err="1" smtClean="0"/>
              <a:t>Пр</a:t>
            </a:r>
            <a:r>
              <a:rPr lang="ru-RU" sz="2200" i="1" dirty="0" smtClean="0"/>
              <a:t>…</a:t>
            </a:r>
            <a:r>
              <a:rPr lang="ru-RU" sz="2200" i="1" dirty="0" err="1" smtClean="0"/>
              <a:t>пятствие</a:t>
            </a:r>
            <a:endParaRPr lang="ru-RU" sz="2200" i="1" dirty="0" smtClean="0"/>
          </a:p>
          <a:p>
            <a:pPr>
              <a:buNone/>
            </a:pPr>
            <a:r>
              <a:rPr lang="ru-RU" sz="2200" i="1" dirty="0" err="1" smtClean="0"/>
              <a:t>Пр</a:t>
            </a:r>
            <a:r>
              <a:rPr lang="ru-RU" sz="2200" i="1" dirty="0" smtClean="0"/>
              <a:t>…дел терпению</a:t>
            </a:r>
          </a:p>
          <a:p>
            <a:pPr>
              <a:buNone/>
            </a:pPr>
            <a:r>
              <a:rPr lang="ru-RU" sz="2200" i="1" dirty="0" err="1" smtClean="0"/>
              <a:t>Пр</a:t>
            </a:r>
            <a:r>
              <a:rPr lang="ru-RU" sz="2200" i="1" dirty="0" smtClean="0"/>
              <a:t>…зрительный</a:t>
            </a:r>
          </a:p>
          <a:p>
            <a:pPr>
              <a:buNone/>
            </a:pPr>
            <a:r>
              <a:rPr lang="ru-RU" sz="2200" i="1" dirty="0" err="1" smtClean="0"/>
              <a:t>Пр</a:t>
            </a:r>
            <a:r>
              <a:rPr lang="ru-RU" sz="2200" i="1" dirty="0" smtClean="0"/>
              <a:t>…</a:t>
            </a:r>
            <a:r>
              <a:rPr lang="ru-RU" sz="2200" i="1" dirty="0" err="1" smtClean="0"/>
              <a:t>ключения</a:t>
            </a:r>
            <a:endParaRPr lang="ru-RU" sz="2200" i="1" dirty="0" smtClean="0"/>
          </a:p>
          <a:p>
            <a:pPr>
              <a:buNone/>
            </a:pPr>
            <a:r>
              <a:rPr lang="ru-RU" sz="2200" i="1" dirty="0" err="1" smtClean="0"/>
              <a:t>Пр</a:t>
            </a:r>
            <a:r>
              <a:rPr lang="ru-RU" sz="2200" i="1" dirty="0" smtClean="0"/>
              <a:t>…подаватель</a:t>
            </a:r>
          </a:p>
          <a:p>
            <a:pPr>
              <a:buNone/>
            </a:pPr>
            <a:r>
              <a:rPr lang="ru-RU" sz="2200" i="1" dirty="0" err="1" smtClean="0"/>
              <a:t>Пр</a:t>
            </a:r>
            <a:r>
              <a:rPr lang="ru-RU" sz="2200" i="1" dirty="0" smtClean="0"/>
              <a:t>…</a:t>
            </a:r>
            <a:r>
              <a:rPr lang="ru-RU" sz="2200" i="1" dirty="0" err="1" smtClean="0"/>
              <a:t>казания</a:t>
            </a:r>
            <a:endParaRPr lang="ru-RU" sz="2200" i="1" dirty="0" smtClean="0"/>
          </a:p>
          <a:p>
            <a:pPr>
              <a:buNone/>
            </a:pPr>
            <a:r>
              <a:rPr lang="ru-RU" sz="2200" i="1" dirty="0" err="1" smtClean="0"/>
              <a:t>Пр</a:t>
            </a:r>
            <a:r>
              <a:rPr lang="ru-RU" sz="2200" i="1" dirty="0" smtClean="0"/>
              <a:t>…</a:t>
            </a:r>
            <a:r>
              <a:rPr lang="ru-RU" sz="2200" i="1" dirty="0" err="1" smtClean="0"/>
              <a:t>знательный</a:t>
            </a:r>
            <a:endParaRPr lang="ru-RU" sz="2200" i="1" dirty="0" smtClean="0"/>
          </a:p>
          <a:p>
            <a:pPr>
              <a:buNone/>
            </a:pPr>
            <a:r>
              <a:rPr lang="ru-RU" sz="2200" i="1" dirty="0" err="1" smtClean="0"/>
              <a:t>Пр</a:t>
            </a:r>
            <a:r>
              <a:rPr lang="ru-RU" sz="2200" i="1" dirty="0" smtClean="0"/>
              <a:t>…менять</a:t>
            </a:r>
          </a:p>
          <a:p>
            <a:pPr>
              <a:buFont typeface="+mj-lt"/>
              <a:buAutoNum type="arabicPeriod"/>
            </a:pPr>
            <a:endParaRPr lang="ru-RU" sz="1500" dirty="0"/>
          </a:p>
        </p:txBody>
      </p:sp>
      <p:sp>
        <p:nvSpPr>
          <p:cNvPr id="12" name="Объект 5"/>
          <p:cNvSpPr txBox="1">
            <a:spLocks/>
          </p:cNvSpPr>
          <p:nvPr/>
        </p:nvSpPr>
        <p:spPr>
          <a:xfrm>
            <a:off x="428596" y="1142984"/>
            <a:ext cx="3071834" cy="550070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i="1" u="sng" dirty="0" smtClean="0"/>
              <a:t>Пишется С?</a:t>
            </a:r>
          </a:p>
          <a:p>
            <a:pPr>
              <a:buNone/>
            </a:pPr>
            <a:r>
              <a:rPr lang="ru-RU" sz="3400" i="1" dirty="0" smtClean="0"/>
              <a:t>И…</a:t>
            </a:r>
            <a:r>
              <a:rPr lang="ru-RU" sz="3400" i="1" dirty="0" err="1" smtClean="0"/>
              <a:t>ледование</a:t>
            </a:r>
            <a:endParaRPr lang="ru-RU" sz="3400" i="1" dirty="0" smtClean="0"/>
          </a:p>
          <a:p>
            <a:pPr>
              <a:buNone/>
            </a:pPr>
            <a:r>
              <a:rPr lang="ru-RU" sz="3400" i="1" dirty="0" smtClean="0"/>
              <a:t>…близиться</a:t>
            </a:r>
          </a:p>
          <a:p>
            <a:pPr>
              <a:buNone/>
            </a:pPr>
            <a:r>
              <a:rPr lang="ru-RU" sz="3400" i="1" dirty="0" smtClean="0"/>
              <a:t>…</a:t>
            </a:r>
            <a:r>
              <a:rPr lang="ru-RU" sz="3400" i="1" dirty="0" err="1" smtClean="0"/>
              <a:t>десь</a:t>
            </a:r>
            <a:endParaRPr lang="ru-RU" sz="3400" i="1" dirty="0" smtClean="0"/>
          </a:p>
          <a:p>
            <a:pPr>
              <a:buNone/>
            </a:pPr>
            <a:r>
              <a:rPr lang="ru-RU" sz="3400" i="1" dirty="0" smtClean="0"/>
              <a:t>…дружиться</a:t>
            </a:r>
          </a:p>
          <a:p>
            <a:pPr>
              <a:buNone/>
            </a:pPr>
            <a:r>
              <a:rPr lang="ru-RU" sz="3400" i="1" dirty="0" smtClean="0"/>
              <a:t>Ра…</a:t>
            </a:r>
            <a:r>
              <a:rPr lang="ru-RU" sz="3400" i="1" dirty="0" err="1" smtClean="0"/>
              <a:t>жигать</a:t>
            </a:r>
            <a:endParaRPr lang="ru-RU" sz="3400" i="1" dirty="0" smtClean="0"/>
          </a:p>
          <a:p>
            <a:pPr>
              <a:buNone/>
            </a:pPr>
            <a:r>
              <a:rPr lang="ru-RU" sz="3400" i="1" dirty="0" smtClean="0"/>
              <a:t>Ра…творить</a:t>
            </a:r>
          </a:p>
          <a:p>
            <a:pPr>
              <a:buNone/>
            </a:pPr>
            <a:r>
              <a:rPr lang="ru-RU" sz="3400" i="1" dirty="0" smtClean="0"/>
              <a:t>…</a:t>
            </a:r>
            <a:r>
              <a:rPr lang="ru-RU" sz="3400" i="1" dirty="0" err="1" smtClean="0"/>
              <a:t>дравница</a:t>
            </a:r>
            <a:endParaRPr lang="ru-RU" sz="3400" i="1" dirty="0" smtClean="0"/>
          </a:p>
          <a:p>
            <a:pPr>
              <a:buNone/>
            </a:pPr>
            <a:r>
              <a:rPr lang="ru-RU" sz="3400" i="1" dirty="0" err="1" smtClean="0"/>
              <a:t>Мирово</a:t>
            </a:r>
            <a:r>
              <a:rPr lang="ru-RU" sz="3400" i="1" dirty="0" smtClean="0"/>
              <a:t>…</a:t>
            </a:r>
            <a:r>
              <a:rPr lang="ru-RU" sz="3400" i="1" dirty="0" err="1" smtClean="0"/>
              <a:t>рение</a:t>
            </a:r>
            <a:endParaRPr lang="ru-RU" sz="3400" i="1" dirty="0" smtClean="0"/>
          </a:p>
          <a:p>
            <a:pPr>
              <a:buNone/>
            </a:pPr>
            <a:r>
              <a:rPr lang="ru-RU" sz="3400" i="1" dirty="0" smtClean="0"/>
              <a:t>Ра…четный счет</a:t>
            </a:r>
          </a:p>
          <a:p>
            <a:pPr>
              <a:buNone/>
            </a:pPr>
            <a:r>
              <a:rPr lang="ru-RU" sz="3400" i="1" dirty="0" smtClean="0"/>
              <a:t>…дать зачет</a:t>
            </a:r>
          </a:p>
          <a:p>
            <a:pPr>
              <a:buNone/>
            </a:pPr>
            <a:r>
              <a:rPr lang="ru-RU" sz="3400" i="1" dirty="0" smtClean="0"/>
              <a:t>Ра…читывать</a:t>
            </a:r>
          </a:p>
          <a:p>
            <a:pPr>
              <a:buNone/>
            </a:pPr>
            <a:r>
              <a:rPr lang="ru-RU" sz="3400" i="1" dirty="0" smtClean="0"/>
              <a:t>…делать</a:t>
            </a:r>
          </a:p>
          <a:p>
            <a:pPr>
              <a:buNone/>
            </a:pPr>
            <a:r>
              <a:rPr lang="ru-RU" sz="3400" i="1" dirty="0" smtClean="0"/>
              <a:t>Ни…ходящий</a:t>
            </a:r>
          </a:p>
          <a:p>
            <a:pPr>
              <a:buNone/>
            </a:pPr>
            <a:r>
              <a:rPr lang="ru-RU" sz="3400" i="1" dirty="0" err="1" smtClean="0"/>
              <a:t>Бе</a:t>
            </a:r>
            <a:r>
              <a:rPr lang="ru-RU" sz="3400" i="1" dirty="0" smtClean="0"/>
              <a:t>…просветный</a:t>
            </a:r>
          </a:p>
          <a:p>
            <a:pPr>
              <a:buNone/>
            </a:pPr>
            <a:r>
              <a:rPr lang="ru-RU" sz="3400" i="1" dirty="0" err="1" smtClean="0"/>
              <a:t>Бе</a:t>
            </a:r>
            <a:r>
              <a:rPr lang="ru-RU" sz="3400" i="1" dirty="0" smtClean="0"/>
              <a:t>…грамотный</a:t>
            </a:r>
          </a:p>
          <a:p>
            <a:pPr>
              <a:buNone/>
            </a:pPr>
            <a:r>
              <a:rPr lang="ru-RU" sz="3400" i="1" dirty="0" smtClean="0"/>
              <a:t>…</a:t>
            </a:r>
            <a:r>
              <a:rPr lang="ru-RU" sz="3400" i="1" dirty="0" err="1" smtClean="0"/>
              <a:t>дание</a:t>
            </a:r>
            <a:endParaRPr lang="ru-RU" sz="3400" i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0"/>
            <a:ext cx="38576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/>
              <a:t>Правописание приставок, оканчивающихся на согласный</a:t>
            </a:r>
            <a:endParaRPr lang="ru-RU" sz="2400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16200000" flipH="1">
            <a:off x="464339" y="3393281"/>
            <a:ext cx="685800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0" y="1071546"/>
            <a:ext cx="914400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Управляющая кнопка: справка 17">
            <a:hlinkClick r:id="rId2" action="ppaction://hlinksldjump" highlightClick="1"/>
          </p:cNvPr>
          <p:cNvSpPr/>
          <p:nvPr/>
        </p:nvSpPr>
        <p:spPr>
          <a:xfrm>
            <a:off x="6429388" y="0"/>
            <a:ext cx="1285884" cy="1071546"/>
          </a:xfrm>
          <a:prstGeom prst="actionButtonHel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Управляющая кнопка: домой 18">
            <a:hlinkClick r:id="rId3" action="ppaction://hlinksldjump" highlightClick="1"/>
          </p:cNvPr>
          <p:cNvSpPr/>
          <p:nvPr/>
        </p:nvSpPr>
        <p:spPr>
          <a:xfrm>
            <a:off x="7715272" y="0"/>
            <a:ext cx="1428728" cy="1071546"/>
          </a:xfrm>
          <a:prstGeom prst="actionButtonHo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2643174" y="928670"/>
            <a:ext cx="39303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Тест</a:t>
            </a:r>
          </a:p>
        </p:txBody>
      </p:sp>
    </p:spTree>
    <p:extLst>
      <p:ext uri="{BB962C8B-B14F-4D97-AF65-F5344CB8AC3E}">
        <p14:creationId xmlns="" xmlns:p14="http://schemas.microsoft.com/office/powerpoint/2010/main" val="3085457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" dur="2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" dur="2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2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2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" dur="20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" dur="20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0" dur="20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2" dur="2000" fill="hold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4" dur="2000" fill="hold"/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2000" fill="hold"/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8" dur="2000" fill="hold"/>
                                        <p:tgtEl>
                                          <p:spTgt spid="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0" dur="2000" fill="hold"/>
                                        <p:tgtEl>
                                          <p:spTgt spid="1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2" dur="2000" fill="hold"/>
                                        <p:tgtEl>
                                          <p:spTgt spid="1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4" dur="2000" fill="hold"/>
                                        <p:tgtEl>
                                          <p:spTgt spid="1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6" dur="2000" fill="hold"/>
                                        <p:tgtEl>
                                          <p:spTgt spid="1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0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2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4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6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8" dur="2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0" dur="2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2" dur="2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4" dur="2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6" dur="2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8" dur="2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0" dur="20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2" dur="20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6" dur="2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8" dur="2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0" dur="2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2" dur="2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4" dur="2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6" dur="2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8" dur="2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0" dur="2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2" dur="20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4" dur="20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6" dur="2000" fill="hold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8" dur="2000" fill="hold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0" dur="2000" fill="hold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85784" y="-214338"/>
            <a:ext cx="4143372" cy="1143000"/>
          </a:xfrm>
        </p:spPr>
        <p:txBody>
          <a:bodyPr/>
          <a:lstStyle/>
          <a:p>
            <a:r>
              <a:rPr lang="ru-RU" dirty="0" smtClean="0"/>
              <a:t>Справка</a:t>
            </a:r>
            <a:endParaRPr lang="ru-RU" dirty="0"/>
          </a:p>
        </p:txBody>
      </p:sp>
      <p:sp>
        <p:nvSpPr>
          <p:cNvPr id="11" name="Объект 2"/>
          <p:cNvSpPr>
            <a:spLocks noGrp="1"/>
          </p:cNvSpPr>
          <p:nvPr>
            <p:ph idx="1"/>
          </p:nvPr>
        </p:nvSpPr>
        <p:spPr>
          <a:xfrm>
            <a:off x="0" y="2500306"/>
            <a:ext cx="3500430" cy="4357694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ru-RU" sz="1800" b="1" dirty="0" smtClean="0"/>
              <a:t>Написание традиционных приставок не меняется: </a:t>
            </a:r>
          </a:p>
          <a:p>
            <a:pPr marL="514350" indent="-514350">
              <a:lnSpc>
                <a:spcPct val="110000"/>
              </a:lnSpc>
              <a:buNone/>
            </a:pPr>
            <a:r>
              <a:rPr lang="ru-RU" sz="1800" b="1" i="1" dirty="0" smtClean="0"/>
              <a:t>              </a:t>
            </a:r>
            <a:r>
              <a:rPr lang="ru-RU" sz="1800" i="1" dirty="0" smtClean="0"/>
              <a:t>ОТ, В, ОБ, О, ПРЕД и </a:t>
            </a:r>
            <a:r>
              <a:rPr lang="ru-RU" sz="1800" i="1" dirty="0" err="1" smtClean="0"/>
              <a:t>др</a:t>
            </a:r>
            <a:endParaRPr lang="ru-RU" sz="1800" i="1" dirty="0" smtClean="0"/>
          </a:p>
          <a:p>
            <a:pPr marL="514350" indent="-514350">
              <a:buNone/>
            </a:pPr>
            <a:r>
              <a:rPr lang="ru-RU" sz="1800" b="1" dirty="0" smtClean="0"/>
              <a:t>2.         В приставках, оканчивающихся на З – С, перед глухими согласными – С</a:t>
            </a:r>
          </a:p>
          <a:p>
            <a:pPr marL="514350" indent="-514350">
              <a:buNone/>
            </a:pPr>
            <a:r>
              <a:rPr lang="ru-RU" sz="1800" b="1" dirty="0" smtClean="0"/>
              <a:t>3.        В приставках РАЗ – РОС под ударением пишется О, без ударения – А</a:t>
            </a:r>
          </a:p>
          <a:p>
            <a:pPr marL="514350" indent="-514350">
              <a:buNone/>
            </a:pPr>
            <a:r>
              <a:rPr lang="ru-RU" sz="1800" b="1" dirty="0" smtClean="0"/>
              <a:t>4.        Если приставка заканчивается на ту же согласную, с которой начинается корень, пишется двойной согласной</a:t>
            </a:r>
            <a:endParaRPr lang="ru-RU" sz="1800" dirty="0" smtClean="0"/>
          </a:p>
          <a:p>
            <a:pPr marL="0" indent="0">
              <a:buNone/>
            </a:pPr>
            <a:r>
              <a:rPr lang="ru-RU" sz="2400" i="1" u="sng" dirty="0" smtClean="0"/>
              <a:t>ИСКЛ: </a:t>
            </a:r>
            <a:r>
              <a:rPr lang="ru-RU" sz="2400" i="1" dirty="0" smtClean="0"/>
              <a:t>расчет, рассчитывать.</a:t>
            </a:r>
            <a:endParaRPr lang="ru-RU" sz="2400" i="1" u="sng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13" name="Управляющая кнопка: назад 12">
            <a:hlinkClick r:id="rId2" action="ppaction://hlinksldjump" highlightClick="1"/>
          </p:cNvPr>
          <p:cNvSpPr/>
          <p:nvPr/>
        </p:nvSpPr>
        <p:spPr>
          <a:xfrm>
            <a:off x="8000992" y="0"/>
            <a:ext cx="1143008" cy="857256"/>
          </a:xfrm>
          <a:prstGeom prst="actionButtonBackPrevio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2" name="Объект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060924532"/>
              </p:ext>
            </p:extLst>
          </p:nvPr>
        </p:nvGraphicFramePr>
        <p:xfrm>
          <a:off x="3571868" y="857232"/>
          <a:ext cx="4714908" cy="20488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57454"/>
                <a:gridCol w="2357454"/>
              </a:tblGrid>
              <a:tr h="357190"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/>
                        <a:t>ПРЕ</a:t>
                      </a:r>
                      <a:endParaRPr lang="ru-RU" sz="15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/>
                        <a:t>ПРИ</a:t>
                      </a:r>
                      <a:endParaRPr lang="ru-RU" sz="15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0032">
                <a:tc>
                  <a:txBody>
                    <a:bodyPr/>
                    <a:lstStyle/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ru-RU" sz="1500" b="1" dirty="0" smtClean="0"/>
                        <a:t>= очень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ru-RU" sz="1500" b="1" dirty="0" smtClean="0"/>
                        <a:t>= пере</a:t>
                      </a:r>
                      <a:endParaRPr lang="ru-RU" sz="15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ru-RU" sz="1500" b="1" dirty="0" smtClean="0"/>
                        <a:t>Приближение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ru-RU" sz="1500" b="1" dirty="0" smtClean="0"/>
                        <a:t>Присоединение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ru-RU" sz="1500" b="1" dirty="0" smtClean="0"/>
                        <a:t>= около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ru-RU" sz="1500" b="1" dirty="0" smtClean="0"/>
                        <a:t>Неполнота действия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ru-RU" sz="1500" b="1" dirty="0" smtClean="0"/>
                        <a:t>Законченное</a:t>
                      </a:r>
                      <a:r>
                        <a:rPr lang="ru-RU" sz="1500" b="1" baseline="0" dirty="0" smtClean="0"/>
                        <a:t> действие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ru-RU" sz="1500" b="1" baseline="0" dirty="0" smtClean="0"/>
                        <a:t>Давление сверху вниз</a:t>
                      </a:r>
                      <a:endParaRPr lang="ru-RU" sz="15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82951645"/>
              </p:ext>
            </p:extLst>
          </p:nvPr>
        </p:nvGraphicFramePr>
        <p:xfrm>
          <a:off x="3571868" y="4786323"/>
          <a:ext cx="4714908" cy="193421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57454"/>
                <a:gridCol w="2357454"/>
              </a:tblGrid>
              <a:tr h="285751">
                <a:tc gridSpan="2">
                  <a:txBody>
                    <a:bodyPr/>
                    <a:lstStyle/>
                    <a:p>
                      <a:pPr algn="ctr"/>
                      <a:r>
                        <a:rPr lang="ru-RU" sz="1500" b="1" dirty="0" smtClean="0"/>
                        <a:t>Сходные по произношению слова</a:t>
                      </a:r>
                      <a:endParaRPr lang="ru-RU" sz="15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169"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/>
                        <a:t>ПРЕ</a:t>
                      </a:r>
                      <a:endParaRPr lang="ru-RU" sz="15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/>
                        <a:t>ПРИ</a:t>
                      </a:r>
                      <a:endParaRPr lang="ru-RU" sz="15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4133">
                <a:tc>
                  <a:txBody>
                    <a:bodyPr/>
                    <a:lstStyle/>
                    <a:p>
                      <a:r>
                        <a:rPr lang="ru-RU" sz="1500" b="1" dirty="0" smtClean="0"/>
                        <a:t>Предать друга</a:t>
                      </a:r>
                    </a:p>
                    <a:p>
                      <a:r>
                        <a:rPr lang="ru-RU" sz="1500" b="1" dirty="0" smtClean="0"/>
                        <a:t>Пребывать = находиться</a:t>
                      </a:r>
                    </a:p>
                    <a:p>
                      <a:r>
                        <a:rPr lang="ru-RU" sz="1500" b="1" dirty="0" smtClean="0"/>
                        <a:t>Преступить</a:t>
                      </a:r>
                      <a:r>
                        <a:rPr lang="ru-RU" sz="1500" b="1" baseline="0" dirty="0" smtClean="0"/>
                        <a:t> = нарушить</a:t>
                      </a:r>
                    </a:p>
                    <a:p>
                      <a:r>
                        <a:rPr lang="ru-RU" sz="1500" b="1" baseline="0" dirty="0" smtClean="0"/>
                        <a:t>Претворить = воплотить</a:t>
                      </a:r>
                    </a:p>
                    <a:p>
                      <a:r>
                        <a:rPr lang="ru-RU" sz="1500" b="1" baseline="0" dirty="0" smtClean="0"/>
                        <a:t>Претерпеть = пережить</a:t>
                      </a:r>
                      <a:endParaRPr lang="ru-RU" sz="15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b="1" baseline="0" dirty="0" smtClean="0"/>
                        <a:t>Придать = добавить</a:t>
                      </a:r>
                    </a:p>
                    <a:p>
                      <a:r>
                        <a:rPr lang="ru-RU" sz="1500" b="1" baseline="0" dirty="0" smtClean="0"/>
                        <a:t>Прибывать = приезжать</a:t>
                      </a:r>
                    </a:p>
                    <a:p>
                      <a:r>
                        <a:rPr lang="ru-RU" sz="1500" b="1" baseline="0" dirty="0" smtClean="0"/>
                        <a:t>Приступить = начать</a:t>
                      </a:r>
                    </a:p>
                    <a:p>
                      <a:r>
                        <a:rPr lang="ru-RU" sz="1500" b="1" baseline="0" dirty="0" smtClean="0"/>
                        <a:t>Притворить = закрыть</a:t>
                      </a:r>
                    </a:p>
                    <a:p>
                      <a:r>
                        <a:rPr lang="ru-RU" sz="1500" b="1" baseline="0" dirty="0" err="1" smtClean="0"/>
                        <a:t>Притереться=привыкнуть</a:t>
                      </a:r>
                      <a:endParaRPr lang="ru-RU" sz="15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13616873"/>
              </p:ext>
            </p:extLst>
          </p:nvPr>
        </p:nvGraphicFramePr>
        <p:xfrm>
          <a:off x="3571868" y="2928934"/>
          <a:ext cx="4714908" cy="18218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57454"/>
                <a:gridCol w="2357454"/>
              </a:tblGrid>
              <a:tr h="142876">
                <a:tc gridSpan="2">
                  <a:txBody>
                    <a:bodyPr/>
                    <a:lstStyle/>
                    <a:p>
                      <a:pPr algn="ctr"/>
                      <a:r>
                        <a:rPr lang="ru-RU" sz="1500" b="1" dirty="0" smtClean="0"/>
                        <a:t>Следует</a:t>
                      </a:r>
                      <a:r>
                        <a:rPr lang="ru-RU" sz="1500" b="1" baseline="0" dirty="0" smtClean="0"/>
                        <a:t> запомнить:</a:t>
                      </a:r>
                      <a:endParaRPr lang="ru-RU" sz="15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1822">
                <a:tc>
                  <a:txBody>
                    <a:bodyPr/>
                    <a:lstStyle/>
                    <a:p>
                      <a:r>
                        <a:rPr lang="ru-RU" sz="1500" b="1" dirty="0" smtClean="0"/>
                        <a:t>Президент</a:t>
                      </a:r>
                    </a:p>
                    <a:p>
                      <a:r>
                        <a:rPr lang="ru-RU" sz="1500" b="1" dirty="0" smtClean="0"/>
                        <a:t>Президиум</a:t>
                      </a:r>
                    </a:p>
                    <a:p>
                      <a:r>
                        <a:rPr lang="ru-RU" sz="1500" b="1" dirty="0" smtClean="0"/>
                        <a:t>Препарат</a:t>
                      </a:r>
                    </a:p>
                    <a:p>
                      <a:r>
                        <a:rPr lang="ru-RU" sz="1500" b="1" dirty="0" smtClean="0"/>
                        <a:t>Преследование</a:t>
                      </a:r>
                    </a:p>
                    <a:p>
                      <a:r>
                        <a:rPr lang="ru-RU" sz="1500" b="1" dirty="0" smtClean="0"/>
                        <a:t>Претензия</a:t>
                      </a:r>
                    </a:p>
                    <a:p>
                      <a:r>
                        <a:rPr lang="ru-RU" sz="1500" b="1" dirty="0" smtClean="0"/>
                        <a:t>Преувеличивать</a:t>
                      </a:r>
                      <a:endParaRPr lang="ru-RU" sz="15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b="1" dirty="0" smtClean="0"/>
                        <a:t>Привередливый</a:t>
                      </a:r>
                    </a:p>
                    <a:p>
                      <a:r>
                        <a:rPr lang="ru-RU" sz="1500" b="1" dirty="0" smtClean="0"/>
                        <a:t>Привилегия</a:t>
                      </a:r>
                    </a:p>
                    <a:p>
                      <a:r>
                        <a:rPr lang="ru-RU" sz="1500" b="1" dirty="0" smtClean="0"/>
                        <a:t>Приключения</a:t>
                      </a:r>
                    </a:p>
                    <a:p>
                      <a:r>
                        <a:rPr lang="ru-RU" sz="1500" b="1" dirty="0" smtClean="0"/>
                        <a:t>Приоритет</a:t>
                      </a:r>
                    </a:p>
                    <a:p>
                      <a:r>
                        <a:rPr lang="ru-RU" sz="1500" b="1" dirty="0" smtClean="0"/>
                        <a:t>Присягать</a:t>
                      </a:r>
                    </a:p>
                    <a:p>
                      <a:r>
                        <a:rPr lang="ru-RU" sz="1500" b="1" dirty="0" smtClean="0"/>
                        <a:t>Притязание</a:t>
                      </a:r>
                      <a:endParaRPr lang="ru-RU" sz="15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214282" y="857232"/>
            <a:ext cx="31432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/>
              <a:t>Правописание приставок, оканчивающихся на согласный</a:t>
            </a:r>
            <a:endParaRPr lang="ru-RU" sz="2400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rot="16200000" flipH="1">
            <a:off x="-35727" y="3393281"/>
            <a:ext cx="685800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Заголовок 1"/>
          <p:cNvSpPr txBox="1">
            <a:spLocks/>
          </p:cNvSpPr>
          <p:nvPr/>
        </p:nvSpPr>
        <p:spPr>
          <a:xfrm>
            <a:off x="3643306" y="0"/>
            <a:ext cx="4357718" cy="8572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5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Правописание приставок</a:t>
            </a:r>
            <a:br>
              <a:rPr kumimoji="0" lang="ru-RU" sz="25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5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ПРЕ - ПРИ</a:t>
            </a:r>
            <a:endParaRPr kumimoji="0" lang="ru-RU" sz="25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5614998" cy="1143000"/>
          </a:xfrm>
        </p:spPr>
        <p:txBody>
          <a:bodyPr>
            <a:noAutofit/>
          </a:bodyPr>
          <a:lstStyle/>
          <a:p>
            <a:r>
              <a:rPr lang="ru-RU" sz="3200" b="1" i="1" dirty="0" smtClean="0"/>
              <a:t>Правописание И – Ы после приставок</a:t>
            </a:r>
            <a:endParaRPr lang="ru-RU" sz="3200" b="1" i="1" dirty="0"/>
          </a:p>
        </p:txBody>
      </p:sp>
      <p:sp>
        <p:nvSpPr>
          <p:cNvPr id="4" name="Объект 5"/>
          <p:cNvSpPr txBox="1">
            <a:spLocks/>
          </p:cNvSpPr>
          <p:nvPr/>
        </p:nvSpPr>
        <p:spPr>
          <a:xfrm>
            <a:off x="500034" y="1643050"/>
            <a:ext cx="3071834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400" b="1" i="1" u="sng" dirty="0" smtClean="0"/>
              <a:t>Пишется И?</a:t>
            </a:r>
          </a:p>
          <a:p>
            <a:pPr>
              <a:buNone/>
            </a:pPr>
            <a:r>
              <a:rPr lang="ru-RU" sz="2000" i="1" dirty="0" smtClean="0"/>
              <a:t>Спорт…</a:t>
            </a:r>
            <a:r>
              <a:rPr lang="ru-RU" sz="2000" i="1" dirty="0" err="1" smtClean="0"/>
              <a:t>нвертарь</a:t>
            </a:r>
            <a:endParaRPr lang="ru-RU" sz="2000" i="1" dirty="0" smtClean="0"/>
          </a:p>
          <a:p>
            <a:pPr>
              <a:buNone/>
            </a:pPr>
            <a:r>
              <a:rPr lang="ru-RU" sz="2000" i="1" dirty="0" smtClean="0"/>
              <a:t>Пан…</a:t>
            </a:r>
            <a:r>
              <a:rPr lang="ru-RU" sz="2000" i="1" dirty="0" err="1" smtClean="0"/>
              <a:t>сламизм</a:t>
            </a:r>
            <a:endParaRPr lang="ru-RU" sz="2000" i="1" dirty="0" smtClean="0"/>
          </a:p>
          <a:p>
            <a:pPr>
              <a:buNone/>
            </a:pPr>
            <a:r>
              <a:rPr lang="ru-RU" sz="2000" i="1" dirty="0" smtClean="0"/>
              <a:t>Пред…</a:t>
            </a:r>
            <a:r>
              <a:rPr lang="ru-RU" sz="2000" i="1" dirty="0" err="1" smtClean="0"/>
              <a:t>юньский</a:t>
            </a:r>
            <a:endParaRPr lang="ru-RU" sz="2000" i="1" dirty="0" smtClean="0"/>
          </a:p>
          <a:p>
            <a:pPr>
              <a:buNone/>
            </a:pPr>
            <a:r>
              <a:rPr lang="ru-RU" sz="2000" i="1" dirty="0" err="1" smtClean="0"/>
              <a:t>Дез</a:t>
            </a:r>
            <a:r>
              <a:rPr lang="ru-RU" sz="2000" i="1" dirty="0" smtClean="0"/>
              <a:t>….</a:t>
            </a:r>
            <a:r>
              <a:rPr lang="ru-RU" sz="2000" i="1" dirty="0" err="1" smtClean="0"/>
              <a:t>нфекционный</a:t>
            </a:r>
            <a:endParaRPr lang="ru-RU" sz="2000" i="1" dirty="0" smtClean="0"/>
          </a:p>
          <a:p>
            <a:pPr>
              <a:buNone/>
            </a:pPr>
            <a:r>
              <a:rPr lang="ru-RU" sz="2000" i="1" dirty="0" smtClean="0"/>
              <a:t>Контр…</a:t>
            </a:r>
            <a:r>
              <a:rPr lang="ru-RU" sz="2000" i="1" dirty="0" err="1" smtClean="0"/>
              <a:t>гра</a:t>
            </a:r>
            <a:endParaRPr lang="ru-RU" sz="2000" i="1" dirty="0" smtClean="0"/>
          </a:p>
          <a:p>
            <a:pPr>
              <a:buNone/>
            </a:pPr>
            <a:r>
              <a:rPr lang="ru-RU" sz="2000" i="1" dirty="0" smtClean="0"/>
              <a:t>Меж…</a:t>
            </a:r>
            <a:r>
              <a:rPr lang="ru-RU" sz="2000" i="1" dirty="0" err="1" smtClean="0"/>
              <a:t>рригационный</a:t>
            </a:r>
            <a:endParaRPr lang="ru-RU" sz="2000" i="1" dirty="0" smtClean="0"/>
          </a:p>
          <a:p>
            <a:pPr>
              <a:buNone/>
            </a:pPr>
            <a:r>
              <a:rPr lang="ru-RU" sz="2000" i="1" dirty="0" smtClean="0"/>
              <a:t>Без…</a:t>
            </a:r>
            <a:r>
              <a:rPr lang="ru-RU" sz="2000" i="1" dirty="0" err="1" smtClean="0"/>
              <a:t>тоговый</a:t>
            </a:r>
            <a:endParaRPr lang="ru-RU" sz="2000" i="1" dirty="0" smtClean="0"/>
          </a:p>
          <a:p>
            <a:pPr>
              <a:buNone/>
            </a:pPr>
            <a:r>
              <a:rPr lang="ru-RU" sz="2000" i="1" dirty="0" smtClean="0"/>
              <a:t>Пред…</a:t>
            </a:r>
            <a:r>
              <a:rPr lang="ru-RU" sz="2000" i="1" dirty="0" err="1" smtClean="0"/>
              <a:t>дущий</a:t>
            </a:r>
            <a:endParaRPr lang="ru-RU" sz="2000" i="1" dirty="0" smtClean="0"/>
          </a:p>
          <a:p>
            <a:pPr>
              <a:buNone/>
            </a:pPr>
            <a:r>
              <a:rPr lang="ru-RU" sz="2000" i="1" dirty="0" err="1" smtClean="0"/>
              <a:t>Небез</a:t>
            </a:r>
            <a:r>
              <a:rPr lang="ru-RU" sz="2000" i="1" dirty="0" smtClean="0"/>
              <a:t>…</a:t>
            </a:r>
            <a:r>
              <a:rPr lang="ru-RU" sz="2000" i="1" dirty="0" err="1" smtClean="0"/>
              <a:t>звестный</a:t>
            </a:r>
            <a:endParaRPr lang="ru-RU" sz="2000" i="1" dirty="0" smtClean="0"/>
          </a:p>
          <a:p>
            <a:pPr>
              <a:buNone/>
            </a:pPr>
            <a:r>
              <a:rPr lang="ru-RU" sz="2000" i="1" dirty="0" smtClean="0"/>
              <a:t>Сверх….</a:t>
            </a:r>
            <a:r>
              <a:rPr lang="ru-RU" sz="2000" i="1" dirty="0" err="1" smtClean="0"/>
              <a:t>зысканный</a:t>
            </a:r>
            <a:endParaRPr lang="ru-RU" sz="2000" i="1" dirty="0" smtClean="0"/>
          </a:p>
          <a:p>
            <a:pPr>
              <a:buFont typeface="+mj-lt"/>
              <a:buAutoNum type="arabicPeriod"/>
            </a:pPr>
            <a:endParaRPr lang="ru-RU" sz="1500" dirty="0" smtClean="0"/>
          </a:p>
          <a:p>
            <a:pPr>
              <a:buFont typeface="+mj-lt"/>
              <a:buAutoNum type="arabicPeriod"/>
            </a:pPr>
            <a:endParaRPr lang="ru-RU" sz="1500" dirty="0"/>
          </a:p>
        </p:txBody>
      </p:sp>
      <p:sp>
        <p:nvSpPr>
          <p:cNvPr id="5" name="Объект 5"/>
          <p:cNvSpPr txBox="1">
            <a:spLocks/>
          </p:cNvSpPr>
          <p:nvPr/>
        </p:nvSpPr>
        <p:spPr>
          <a:xfrm>
            <a:off x="5286380" y="1643050"/>
            <a:ext cx="31432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400" b="1" i="1" u="sng" dirty="0" smtClean="0"/>
              <a:t>Пишется Ы?</a:t>
            </a:r>
          </a:p>
          <a:p>
            <a:pPr>
              <a:buNone/>
            </a:pPr>
            <a:r>
              <a:rPr lang="ru-RU" sz="2000" i="1" dirty="0" smtClean="0"/>
              <a:t>Пред…</a:t>
            </a:r>
            <a:r>
              <a:rPr lang="ru-RU" sz="2000" i="1" dirty="0" err="1" smtClean="0"/>
              <a:t>стория</a:t>
            </a:r>
            <a:endParaRPr lang="ru-RU" sz="2000" i="1" dirty="0" smtClean="0"/>
          </a:p>
          <a:p>
            <a:pPr>
              <a:buNone/>
            </a:pPr>
            <a:r>
              <a:rPr lang="ru-RU" sz="2000" i="1" dirty="0" smtClean="0"/>
              <a:t>Спорт…</a:t>
            </a:r>
            <a:r>
              <a:rPr lang="ru-RU" sz="2000" i="1" dirty="0" err="1" smtClean="0"/>
              <a:t>нвентарь</a:t>
            </a:r>
            <a:endParaRPr lang="ru-RU" sz="2000" i="1" dirty="0"/>
          </a:p>
          <a:p>
            <a:pPr>
              <a:buNone/>
            </a:pPr>
            <a:r>
              <a:rPr lang="ru-RU" sz="2000" i="1" dirty="0" smtClean="0"/>
              <a:t>С…</a:t>
            </a:r>
            <a:r>
              <a:rPr lang="ru-RU" sz="2000" i="1" dirty="0" err="1" smtClean="0"/>
              <a:t>змала</a:t>
            </a:r>
            <a:endParaRPr lang="ru-RU" sz="2000" i="1" dirty="0" smtClean="0"/>
          </a:p>
          <a:p>
            <a:pPr>
              <a:buNone/>
            </a:pPr>
            <a:r>
              <a:rPr lang="ru-RU" sz="2000" i="1" dirty="0" smtClean="0"/>
              <a:t>Роз…</a:t>
            </a:r>
            <a:r>
              <a:rPr lang="ru-RU" sz="2000" i="1" dirty="0" err="1" smtClean="0"/>
              <a:t>грыш</a:t>
            </a:r>
            <a:endParaRPr lang="ru-RU" sz="2000" i="1" dirty="0" smtClean="0"/>
          </a:p>
          <a:p>
            <a:pPr>
              <a:buNone/>
            </a:pPr>
            <a:r>
              <a:rPr lang="ru-RU" sz="2000" i="1" dirty="0"/>
              <a:t>Сверх….</a:t>
            </a:r>
            <a:r>
              <a:rPr lang="ru-RU" sz="2000" i="1" dirty="0" err="1"/>
              <a:t>зысканный</a:t>
            </a:r>
            <a:endParaRPr lang="ru-RU" sz="2000" i="1" dirty="0"/>
          </a:p>
          <a:p>
            <a:pPr>
              <a:buNone/>
            </a:pPr>
            <a:r>
              <a:rPr lang="ru-RU" sz="2000" i="1" dirty="0" smtClean="0"/>
              <a:t>Пред…</a:t>
            </a:r>
            <a:r>
              <a:rPr lang="ru-RU" sz="2000" i="1" dirty="0" err="1" smtClean="0"/>
              <a:t>нфарктный</a:t>
            </a:r>
            <a:endParaRPr lang="ru-RU" sz="2000" i="1" dirty="0" smtClean="0"/>
          </a:p>
          <a:p>
            <a:pPr>
              <a:buNone/>
            </a:pPr>
            <a:r>
              <a:rPr lang="ru-RU" sz="2000" i="1" dirty="0" smtClean="0"/>
              <a:t>С…</a:t>
            </a:r>
            <a:r>
              <a:rPr lang="ru-RU" sz="2000" i="1" dirty="0" err="1" smtClean="0"/>
              <a:t>мпровизировать</a:t>
            </a:r>
            <a:endParaRPr lang="ru-RU" sz="2000" i="1" dirty="0" smtClean="0"/>
          </a:p>
          <a:p>
            <a:pPr>
              <a:buNone/>
            </a:pPr>
            <a:r>
              <a:rPr lang="ru-RU" sz="2000" i="1" dirty="0" err="1" smtClean="0"/>
              <a:t>Дез</a:t>
            </a:r>
            <a:r>
              <a:rPr lang="ru-RU" sz="2000" i="1" dirty="0" smtClean="0"/>
              <a:t>…</a:t>
            </a:r>
            <a:r>
              <a:rPr lang="ru-RU" sz="2000" i="1" dirty="0" err="1" smtClean="0"/>
              <a:t>нформация</a:t>
            </a:r>
            <a:endParaRPr lang="ru-RU" sz="2000" i="1" dirty="0" smtClean="0"/>
          </a:p>
          <a:p>
            <a:pPr>
              <a:buNone/>
            </a:pPr>
            <a:r>
              <a:rPr lang="ru-RU" sz="2000" i="1" dirty="0" smtClean="0"/>
              <a:t>Под…</a:t>
            </a:r>
            <a:r>
              <a:rPr lang="ru-RU" sz="2000" i="1" dirty="0" err="1" smtClean="0"/>
              <a:t>скать</a:t>
            </a:r>
            <a:endParaRPr lang="ru-RU" sz="2000" i="1" dirty="0" smtClean="0"/>
          </a:p>
          <a:p>
            <a:pPr>
              <a:buNone/>
            </a:pPr>
            <a:r>
              <a:rPr lang="ru-RU" sz="2000" i="1" dirty="0" smtClean="0"/>
              <a:t>Сан…</a:t>
            </a:r>
            <a:r>
              <a:rPr lang="ru-RU" sz="2000" i="1" dirty="0" err="1" smtClean="0"/>
              <a:t>нспекция</a:t>
            </a:r>
            <a:endParaRPr lang="ru-RU" sz="2000" i="1" dirty="0" smtClean="0"/>
          </a:p>
          <a:p>
            <a:pPr>
              <a:buFont typeface="+mj-lt"/>
              <a:buAutoNum type="arabicPeriod"/>
            </a:pPr>
            <a:endParaRPr lang="ru-RU" sz="1500" dirty="0" smtClean="0"/>
          </a:p>
          <a:p>
            <a:pPr>
              <a:buFont typeface="+mj-lt"/>
              <a:buAutoNum type="arabicPeriod"/>
            </a:pPr>
            <a:endParaRPr lang="ru-RU" sz="1500" dirty="0"/>
          </a:p>
        </p:txBody>
      </p:sp>
      <p:sp>
        <p:nvSpPr>
          <p:cNvPr id="10" name="Управляющая кнопка: домой 9">
            <a:hlinkClick r:id="rId2" action="ppaction://hlinksldjump" highlightClick="1"/>
          </p:cNvPr>
          <p:cNvSpPr/>
          <p:nvPr/>
        </p:nvSpPr>
        <p:spPr>
          <a:xfrm>
            <a:off x="7715272" y="0"/>
            <a:ext cx="1428728" cy="1071546"/>
          </a:xfrm>
          <a:prstGeom prst="actionButtonHo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справка 10">
            <a:hlinkClick r:id="rId3" action="ppaction://hlinksldjump" highlightClick="1"/>
          </p:cNvPr>
          <p:cNvSpPr/>
          <p:nvPr/>
        </p:nvSpPr>
        <p:spPr>
          <a:xfrm>
            <a:off x="6429388" y="0"/>
            <a:ext cx="1285884" cy="1071546"/>
          </a:xfrm>
          <a:prstGeom prst="actionButtonHel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2428860" y="1071546"/>
            <a:ext cx="39303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Тест</a:t>
            </a:r>
          </a:p>
        </p:txBody>
      </p:sp>
    </p:spTree>
    <p:extLst>
      <p:ext uri="{BB962C8B-B14F-4D97-AF65-F5344CB8AC3E}">
        <p14:creationId xmlns="" xmlns:p14="http://schemas.microsoft.com/office/powerpoint/2010/main" val="566288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4" dur="2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8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0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4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6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8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0" dur="2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2" dur="2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4" dur="2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6" dur="2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642918"/>
            <a:ext cx="4143372" cy="1143000"/>
          </a:xfrm>
        </p:spPr>
        <p:txBody>
          <a:bodyPr/>
          <a:lstStyle/>
          <a:p>
            <a:r>
              <a:rPr lang="ru-RU" dirty="0" smtClean="0"/>
              <a:t>Справка</a:t>
            </a:r>
            <a:endParaRPr lang="ru-RU" dirty="0"/>
          </a:p>
        </p:txBody>
      </p:sp>
      <p:sp>
        <p:nvSpPr>
          <p:cNvPr id="13" name="Управляющая кнопка: назад 12">
            <a:hlinkClick r:id="rId2" action="ppaction://hlinksldjump" highlightClick="1"/>
          </p:cNvPr>
          <p:cNvSpPr/>
          <p:nvPr/>
        </p:nvSpPr>
        <p:spPr>
          <a:xfrm>
            <a:off x="6215074" y="714356"/>
            <a:ext cx="1143008" cy="857256"/>
          </a:xfrm>
          <a:prstGeom prst="actionButtonBackPrevio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14282" y="2357430"/>
            <a:ext cx="8429684" cy="40719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После приставок на согласный вместо И пишется Ы: </a:t>
            </a:r>
            <a:r>
              <a:rPr kumimoji="0" lang="ru-RU" sz="240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</a:t>
            </a: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стория – пред</a:t>
            </a:r>
            <a:r>
              <a:rPr kumimoji="0" lang="ru-RU" sz="240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ы</a:t>
            </a: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стория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1" i="1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 – сохраняется: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После приставок МЕЖ, СВЕРХ.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 иностранными приставками КОНРТ, ДЕЗ, ТРАНС.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 сложносокращенных словах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ИСКЛ:</a:t>
            </a: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взимать.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1"/>
          <p:cNvSpPr>
            <a:spLocks noChangeArrowheads="1"/>
          </p:cNvSpPr>
          <p:nvPr/>
        </p:nvSpPr>
        <p:spPr bwMode="auto">
          <a:xfrm>
            <a:off x="3113088" y="1857375"/>
            <a:ext cx="4233862" cy="36004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altLang="ru-RU" dirty="0">
                <a:solidFill>
                  <a:prstClr val="black"/>
                </a:solidFill>
              </a:rPr>
              <a:t> </a:t>
            </a:r>
            <a:endParaRPr lang="ru-RU" altLang="ru-RU" b="1" dirty="0">
              <a:solidFill>
                <a:prstClr val="black"/>
              </a:solidFill>
            </a:endParaRPr>
          </a:p>
          <a:p>
            <a:pPr algn="ctr" eaLnBrk="1" hangingPunct="1">
              <a:defRPr/>
            </a:pPr>
            <a:r>
              <a:rPr lang="ru-RU" altLang="ru-RU" dirty="0">
                <a:solidFill>
                  <a:prstClr val="black"/>
                </a:solidFill>
              </a:rPr>
              <a:t> </a:t>
            </a:r>
            <a:r>
              <a:rPr lang="ru-RU" altLang="ru-RU" sz="2100" b="1" dirty="0">
                <a:solidFill>
                  <a:prstClr val="black"/>
                </a:solidFill>
                <a:latin typeface="Georgia" pitchFamily="18" charset="0"/>
              </a:rPr>
              <a:t>«Если мы </a:t>
            </a:r>
          </a:p>
          <a:p>
            <a:pPr algn="ctr" eaLnBrk="1" hangingPunct="1">
              <a:defRPr/>
            </a:pPr>
            <a:r>
              <a:rPr lang="ru-RU" altLang="ru-RU" sz="2100" b="1" dirty="0">
                <a:solidFill>
                  <a:prstClr val="black"/>
                </a:solidFill>
                <a:latin typeface="Georgia" pitchFamily="18" charset="0"/>
              </a:rPr>
              <a:t>будем учить  ________так, как мы учили ______,</a:t>
            </a:r>
          </a:p>
          <a:p>
            <a:pPr algn="ctr" eaLnBrk="1" hangingPunct="1">
              <a:defRPr/>
            </a:pPr>
            <a:r>
              <a:rPr lang="ru-RU" altLang="ru-RU" sz="2100" b="1" dirty="0">
                <a:solidFill>
                  <a:prstClr val="black"/>
                </a:solidFill>
                <a:latin typeface="Georgia" pitchFamily="18" charset="0"/>
              </a:rPr>
              <a:t>мы украдём у наших детей </a:t>
            </a:r>
          </a:p>
          <a:p>
            <a:pPr algn="ctr" eaLnBrk="1" hangingPunct="1">
              <a:defRPr/>
            </a:pPr>
            <a:r>
              <a:rPr lang="ru-RU" altLang="ru-RU" sz="2100" b="1" dirty="0">
                <a:solidFill>
                  <a:prstClr val="black"/>
                </a:solidFill>
                <a:latin typeface="Georgia" pitchFamily="18" charset="0"/>
              </a:rPr>
              <a:t>________»</a:t>
            </a:r>
          </a:p>
          <a:p>
            <a:pPr eaLnBrk="1" hangingPunct="1">
              <a:defRPr/>
            </a:pPr>
            <a:endParaRPr lang="ru-RU" altLang="ru-RU" sz="2100" dirty="0">
              <a:solidFill>
                <a:prstClr val="black"/>
              </a:solidFill>
              <a:latin typeface="Georgia" pitchFamily="18" charset="0"/>
            </a:endParaRPr>
          </a:p>
          <a:p>
            <a:pPr algn="r" eaLnBrk="1" hangingPunct="1">
              <a:defRPr/>
            </a:pPr>
            <a:endParaRPr lang="en-US" altLang="ru-RU" sz="2100" dirty="0">
              <a:solidFill>
                <a:prstClr val="black"/>
              </a:solidFill>
              <a:latin typeface="Georgia" pitchFamily="18" charset="0"/>
            </a:endParaRPr>
          </a:p>
          <a:p>
            <a:pPr algn="r" eaLnBrk="1" hangingPunct="1">
              <a:defRPr/>
            </a:pPr>
            <a:r>
              <a:rPr lang="ru-RU" altLang="ru-RU" sz="2100" dirty="0">
                <a:solidFill>
                  <a:prstClr val="black"/>
                </a:solidFill>
                <a:latin typeface="Georgia" pitchFamily="18" charset="0"/>
              </a:rPr>
              <a:t>Джон </a:t>
            </a:r>
            <a:r>
              <a:rPr lang="ru-RU" altLang="ru-RU" sz="2100" dirty="0" err="1">
                <a:solidFill>
                  <a:prstClr val="black"/>
                </a:solidFill>
                <a:latin typeface="Georgia" pitchFamily="18" charset="0"/>
              </a:rPr>
              <a:t>Дьюи</a:t>
            </a:r>
            <a:r>
              <a:rPr lang="ru-RU" altLang="ru-RU" sz="2100" dirty="0">
                <a:solidFill>
                  <a:prstClr val="black"/>
                </a:solidFill>
                <a:latin typeface="Georgia" pitchFamily="18" charset="0"/>
              </a:rPr>
              <a:t> </a:t>
            </a:r>
            <a:endParaRPr lang="en-US" altLang="ru-RU" sz="2100" dirty="0">
              <a:solidFill>
                <a:prstClr val="black"/>
              </a:solidFill>
              <a:latin typeface="Georgia" pitchFamily="18" charset="0"/>
            </a:endParaRPr>
          </a:p>
          <a:p>
            <a:pPr algn="r" eaLnBrk="1" hangingPunct="1">
              <a:defRPr/>
            </a:pPr>
            <a:r>
              <a:rPr lang="ru-RU" altLang="ru-RU" sz="2100" dirty="0">
                <a:solidFill>
                  <a:prstClr val="black"/>
                </a:solidFill>
                <a:latin typeface="Georgia" pitchFamily="18" charset="0"/>
              </a:rPr>
              <a:t>(американский философ и педагог</a:t>
            </a:r>
            <a:r>
              <a:rPr lang="en-US" altLang="ru-RU" sz="2100" dirty="0">
                <a:solidFill>
                  <a:prstClr val="black"/>
                </a:solidFill>
                <a:latin typeface="Georgia" pitchFamily="18" charset="0"/>
              </a:rPr>
              <a:t>)</a:t>
            </a:r>
            <a:endParaRPr lang="ru-RU" altLang="ru-RU" sz="2100" dirty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2897188" y="1027113"/>
            <a:ext cx="1022350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2100" b="1">
                <a:solidFill>
                  <a:srgbClr val="00B050"/>
                </a:solidFill>
                <a:latin typeface="Georgia" pitchFamily="18" charset="0"/>
              </a:rPr>
              <a:t>вчера</a:t>
            </a:r>
            <a:endParaRPr lang="ru-RU" altLang="ru-RU" sz="2100">
              <a:solidFill>
                <a:srgbClr val="00B050"/>
              </a:solidFill>
              <a:latin typeface="Arial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4140200" y="1050925"/>
            <a:ext cx="1658938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2100" b="1">
                <a:solidFill>
                  <a:srgbClr val="000000"/>
                </a:solidFill>
                <a:latin typeface="Georgia" pitchFamily="18" charset="0"/>
              </a:rPr>
              <a:t>     </a:t>
            </a:r>
            <a:r>
              <a:rPr lang="ru-RU" altLang="ru-RU" sz="2100" b="1">
                <a:solidFill>
                  <a:srgbClr val="00B050"/>
                </a:solidFill>
                <a:latin typeface="Georgia" pitchFamily="18" charset="0"/>
              </a:rPr>
              <a:t>сегодня</a:t>
            </a:r>
            <a:endParaRPr lang="ru-RU" altLang="ru-RU" sz="2100">
              <a:solidFill>
                <a:srgbClr val="00B050"/>
              </a:solidFill>
              <a:latin typeface="Arial" charset="0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6386513" y="1027113"/>
            <a:ext cx="1347787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2100" b="1">
                <a:solidFill>
                  <a:srgbClr val="000000"/>
                </a:solidFill>
                <a:latin typeface="Georgia" pitchFamily="18" charset="0"/>
              </a:rPr>
              <a:t>   </a:t>
            </a:r>
            <a:r>
              <a:rPr lang="ru-RU" altLang="ru-RU" sz="2100" b="1">
                <a:solidFill>
                  <a:srgbClr val="00B050"/>
                </a:solidFill>
                <a:latin typeface="Georgia" pitchFamily="18" charset="0"/>
              </a:rPr>
              <a:t>завтра</a:t>
            </a:r>
            <a:endParaRPr lang="ru-RU" altLang="ru-RU" sz="2100">
              <a:solidFill>
                <a:srgbClr val="00B050"/>
              </a:solidFill>
              <a:latin typeface="Arial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3.33333E-6 L 0.08264 0.2011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033 0.00486 L 0.3033 0.2548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378 -0.03102 L -0.21788 0.341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" y="1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75827" y="2060848"/>
            <a:ext cx="7772400" cy="1470025"/>
          </a:xfrm>
        </p:spPr>
        <p:txBody>
          <a:bodyPr/>
          <a:lstStyle/>
          <a:p>
            <a:r>
              <a:rPr lang="ru-RU" dirty="0" smtClean="0"/>
              <a:t>Интерактивный тренажер №1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6248" y="5517232"/>
            <a:ext cx="4429156" cy="1008112"/>
          </a:xfrm>
        </p:spPr>
        <p:txBody>
          <a:bodyPr>
            <a:noAutofit/>
          </a:bodyPr>
          <a:lstStyle/>
          <a:p>
            <a:pPr algn="r"/>
            <a:r>
              <a:rPr lang="ru-RU" sz="1800" dirty="0" smtClean="0">
                <a:solidFill>
                  <a:schemeClr val="tx1"/>
                </a:solidFill>
              </a:rPr>
              <a:t>Автор: Н. В. Хлыстунова</a:t>
            </a:r>
          </a:p>
          <a:p>
            <a:pPr algn="r"/>
            <a:r>
              <a:rPr lang="ru-RU" sz="1800" dirty="0" smtClean="0">
                <a:solidFill>
                  <a:schemeClr val="tx1"/>
                </a:solidFill>
              </a:rPr>
              <a:t>Учитель русского языка</a:t>
            </a:r>
          </a:p>
          <a:p>
            <a:pPr algn="r"/>
            <a:r>
              <a:rPr lang="ru-RU" sz="1800" dirty="0" smtClean="0">
                <a:solidFill>
                  <a:schemeClr val="tx1"/>
                </a:solidFill>
              </a:rPr>
              <a:t>МАОУ «Голышмановская СОШ №1»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2853815" y="3676669"/>
            <a:ext cx="3416424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chemeClr val="tx1"/>
                </a:solidFill>
              </a:rPr>
              <a:t>«Орфография»</a:t>
            </a:r>
          </a:p>
        </p:txBody>
      </p:sp>
      <p:pic>
        <p:nvPicPr>
          <p:cNvPr id="1026" name="Picture 2" descr="C:\Users\Виталий\Desktop\загруженно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4714884"/>
            <a:ext cx="2466975" cy="1847850"/>
          </a:xfrm>
          <a:prstGeom prst="rect">
            <a:avLst/>
          </a:prstGeom>
          <a:noFill/>
        </p:spPr>
      </p:pic>
      <p:pic>
        <p:nvPicPr>
          <p:cNvPr id="1027" name="Picture 3" descr="C:\Users\Виталий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214290"/>
            <a:ext cx="2095500" cy="21812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98833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971550" y="188913"/>
            <a:ext cx="8012113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Инструкция по восхождению:</a:t>
            </a:r>
            <a:endParaRPr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graphicFrame>
        <p:nvGraphicFramePr>
          <p:cNvPr id="6" name="Diagram 2"/>
          <p:cNvGraphicFramePr/>
          <p:nvPr/>
        </p:nvGraphicFramePr>
        <p:xfrm>
          <a:off x="827176" y="1142984"/>
          <a:ext cx="8316824" cy="3857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pSp>
        <p:nvGrpSpPr>
          <p:cNvPr id="3" name="Группа 3"/>
          <p:cNvGrpSpPr/>
          <p:nvPr/>
        </p:nvGrpSpPr>
        <p:grpSpPr>
          <a:xfrm>
            <a:off x="857224" y="5072075"/>
            <a:ext cx="1357322" cy="1000132"/>
            <a:chOff x="143" y="3452295"/>
            <a:chExt cx="1358487" cy="1095243"/>
          </a:xfrm>
          <a:solidFill>
            <a:srgbClr val="002060"/>
          </a:solidFill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143" y="3452295"/>
              <a:ext cx="1358487" cy="1095243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11250264"/>
                <a:satOff val="-16880"/>
                <a:lumOff val="-2745"/>
                <a:alphaOff val="0"/>
              </a:schemeClr>
            </a:fillRef>
            <a:effectRef idx="3">
              <a:schemeClr val="accent3">
                <a:hueOff val="11250264"/>
                <a:satOff val="-16880"/>
                <a:lumOff val="-274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Скругленный прямоугольник 4"/>
            <p:cNvSpPr/>
            <p:nvPr/>
          </p:nvSpPr>
          <p:spPr>
            <a:xfrm>
              <a:off x="53608" y="3505760"/>
              <a:ext cx="1251557" cy="98831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7640" tIns="83820" rIns="167640" bIns="83820" numCol="1" spcCol="1270" anchor="ctr" anchorCtr="0">
              <a:noAutofit/>
            </a:bodyPr>
            <a:lstStyle/>
            <a:p>
              <a:pPr lvl="0" algn="ctr" defTabSz="1955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4400" dirty="0"/>
                <a:t>5</a:t>
              </a:r>
              <a:endParaRPr lang="ru-RU" sz="4400" kern="1200" dirty="0"/>
            </a:p>
          </p:txBody>
        </p:sp>
      </p:grpSp>
      <p:grpSp>
        <p:nvGrpSpPr>
          <p:cNvPr id="4" name="Группа 7"/>
          <p:cNvGrpSpPr/>
          <p:nvPr/>
        </p:nvGrpSpPr>
        <p:grpSpPr>
          <a:xfrm>
            <a:off x="2214546" y="5000636"/>
            <a:ext cx="6929454" cy="1000132"/>
            <a:chOff x="1421884" y="3019960"/>
            <a:chExt cx="6894623" cy="742899"/>
          </a:xfrm>
        </p:grpSpPr>
        <p:sp>
          <p:nvSpPr>
            <p:cNvPr id="9" name="Прямоугольник с двумя скругленными соседними углами 8"/>
            <p:cNvSpPr/>
            <p:nvPr/>
          </p:nvSpPr>
          <p:spPr>
            <a:xfrm rot="5400000">
              <a:off x="4497746" y="-55902"/>
              <a:ext cx="742899" cy="6894623"/>
            </a:xfrm>
            <a:prstGeom prst="round2SameRect">
              <a:avLst/>
            </a:prstGeom>
          </p:spPr>
          <p:style>
            <a:lnRef idx="1">
              <a:schemeClr val="accent3">
                <a:tint val="40000"/>
                <a:alpha val="90000"/>
                <a:hueOff val="10716850"/>
                <a:satOff val="-13793"/>
                <a:lumOff val="-1075"/>
                <a:alphaOff val="0"/>
              </a:schemeClr>
            </a:lnRef>
            <a:fillRef idx="1">
              <a:schemeClr val="accent3">
                <a:tint val="40000"/>
                <a:alpha val="90000"/>
                <a:hueOff val="10716850"/>
                <a:satOff val="-13793"/>
                <a:lumOff val="-1075"/>
                <a:alphaOff val="0"/>
              </a:schemeClr>
            </a:fillRef>
            <a:effectRef idx="2">
              <a:schemeClr val="accent3">
                <a:tint val="40000"/>
                <a:alpha val="90000"/>
                <a:hueOff val="10716850"/>
                <a:satOff val="-13793"/>
                <a:lumOff val="-1075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Прямоугольник 9"/>
            <p:cNvSpPr/>
            <p:nvPr/>
          </p:nvSpPr>
          <p:spPr>
            <a:xfrm>
              <a:off x="1421885" y="3056224"/>
              <a:ext cx="6858358" cy="6703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285750" lvl="1" indent="-285750" algn="l" defTabSz="1422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32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В случае успеха вернитесь на главную </a:t>
              </a:r>
              <a:endParaRPr lang="ru-RU" sz="32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E429971-BC57-430F-BB25-C0574E5E39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7E429971-BC57-430F-BB25-C0574E5E39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54B1729-BC98-42C1-9C6C-D65DCBA435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>
                                            <p:graphicEl>
                                              <a:dgm id="{D54B1729-BC98-42C1-9C6C-D65DCBA435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04276DC-EE64-470A-B8BC-09067B8045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>
                                            <p:graphicEl>
                                              <a:dgm id="{C04276DC-EE64-470A-B8BC-09067B8045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37A5355-225B-4C6F-AED7-6C620F99EE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">
                                            <p:graphicEl>
                                              <a:dgm id="{B37A5355-225B-4C6F-AED7-6C620F99EE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5034101-5B7D-4FE7-B47A-5A48CF3960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">
                                            <p:graphicEl>
                                              <a:dgm id="{F5034101-5B7D-4FE7-B47A-5A48CF3960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7C3E6FD-D83F-4BDA-907E-B5EE041DA9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">
                                            <p:graphicEl>
                                              <a:dgm id="{C7C3E6FD-D83F-4BDA-907E-B5EE041DA9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AE620F0-0DE5-420D-B873-6A81EA3529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">
                                            <p:graphicEl>
                                              <a:dgm id="{2AE620F0-0DE5-420D-B873-6A81EA3529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165AD1D-0403-4766-8F65-0DF693A211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">
                                            <p:graphicEl>
                                              <a:dgm id="{8165AD1D-0403-4766-8F65-0DF693A211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2071670" y="1714488"/>
            <a:ext cx="4988379" cy="3532584"/>
            <a:chOff x="2375756" y="1197429"/>
            <a:chExt cx="4988379" cy="3532584"/>
          </a:xfrm>
        </p:grpSpPr>
        <p:cxnSp>
          <p:nvCxnSpPr>
            <p:cNvPr id="6" name="Прямая со стрелкой 5"/>
            <p:cNvCxnSpPr/>
            <p:nvPr/>
          </p:nvCxnSpPr>
          <p:spPr>
            <a:xfrm flipV="1">
              <a:off x="4661013" y="1197429"/>
              <a:ext cx="0" cy="115212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Прямая со стрелкой 6"/>
            <p:cNvCxnSpPr/>
            <p:nvPr/>
          </p:nvCxnSpPr>
          <p:spPr>
            <a:xfrm>
              <a:off x="6228184" y="3085458"/>
              <a:ext cx="1135951" cy="1950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Прямая со стрелкой 10"/>
            <p:cNvCxnSpPr/>
            <p:nvPr/>
          </p:nvCxnSpPr>
          <p:spPr>
            <a:xfrm flipH="1" flipV="1">
              <a:off x="2951820" y="1733423"/>
              <a:ext cx="792088" cy="10417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Прямая со стрелкой 11"/>
            <p:cNvCxnSpPr/>
            <p:nvPr/>
          </p:nvCxnSpPr>
          <p:spPr>
            <a:xfrm flipV="1">
              <a:off x="5930653" y="1498467"/>
              <a:ext cx="648072" cy="115212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>
              <a:off x="5714629" y="3731788"/>
              <a:ext cx="1080120" cy="97314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 flipH="1">
              <a:off x="3523220" y="3791067"/>
              <a:ext cx="894200" cy="93894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 flipH="1">
              <a:off x="2375756" y="3421470"/>
              <a:ext cx="136815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" name="Овал 3"/>
            <p:cNvSpPr/>
            <p:nvPr/>
          </p:nvSpPr>
          <p:spPr>
            <a:xfrm>
              <a:off x="3635895" y="2348880"/>
              <a:ext cx="2618793" cy="170607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32" name="Овал 31">
            <a:hlinkClick r:id="rId2" action="ppaction://hlinksldjump"/>
          </p:cNvPr>
          <p:cNvSpPr/>
          <p:nvPr/>
        </p:nvSpPr>
        <p:spPr>
          <a:xfrm>
            <a:off x="840261" y="1495112"/>
            <a:ext cx="1941038" cy="112799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3" name="Овал 32">
            <a:hlinkClick r:id="rId3" action="ppaction://hlinksldjump"/>
          </p:cNvPr>
          <p:cNvSpPr/>
          <p:nvPr/>
        </p:nvSpPr>
        <p:spPr>
          <a:xfrm>
            <a:off x="3244687" y="567949"/>
            <a:ext cx="1941038" cy="112799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4" name="Овал 33">
            <a:hlinkClick r:id="rId4" action="ppaction://hlinksldjump"/>
          </p:cNvPr>
          <p:cNvSpPr/>
          <p:nvPr/>
        </p:nvSpPr>
        <p:spPr>
          <a:xfrm>
            <a:off x="6115083" y="1123348"/>
            <a:ext cx="1941038" cy="112799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5" name="Овал 34">
            <a:hlinkClick r:id="rId5" action="ppaction://hlinksldjump"/>
          </p:cNvPr>
          <p:cNvSpPr/>
          <p:nvPr/>
        </p:nvSpPr>
        <p:spPr>
          <a:xfrm>
            <a:off x="2071670" y="5286388"/>
            <a:ext cx="2117983" cy="1258616"/>
          </a:xfrm>
          <a:prstGeom prst="ellipse">
            <a:avLst/>
          </a:prstGeom>
          <a:solidFill>
            <a:srgbClr val="FF0000">
              <a:tint val="66000"/>
              <a:satMod val="16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" name="Овал 35">
            <a:hlinkClick r:id="rId6" action="ppaction://hlinksldjump"/>
          </p:cNvPr>
          <p:cNvSpPr/>
          <p:nvPr/>
        </p:nvSpPr>
        <p:spPr>
          <a:xfrm>
            <a:off x="26300" y="3672201"/>
            <a:ext cx="2238739" cy="127356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8" name="Овал 37">
            <a:hlinkClick r:id="rId7" action="ppaction://hlinksldjump"/>
          </p:cNvPr>
          <p:cNvSpPr/>
          <p:nvPr/>
        </p:nvSpPr>
        <p:spPr>
          <a:xfrm>
            <a:off x="5857884" y="5214950"/>
            <a:ext cx="2383001" cy="139924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9" name="Овал 38">
            <a:hlinkClick r:id="" action="ppaction://hlinkshowjump?jump=nextslide"/>
          </p:cNvPr>
          <p:cNvSpPr/>
          <p:nvPr/>
        </p:nvSpPr>
        <p:spPr>
          <a:xfrm>
            <a:off x="7165697" y="3039378"/>
            <a:ext cx="1929798" cy="112799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0" name="TextBox 39"/>
          <p:cNvSpPr txBox="1"/>
          <p:nvPr/>
        </p:nvSpPr>
        <p:spPr>
          <a:xfrm>
            <a:off x="3691787" y="3557206"/>
            <a:ext cx="1941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Орфография</a:t>
            </a:r>
            <a:endParaRPr lang="ru-RU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982839" y="1715344"/>
            <a:ext cx="16558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hlinkClick r:id="rId2" action="ppaction://hlinksldjump"/>
              </a:rPr>
              <a:t>Употребление Ъ и Ь</a:t>
            </a:r>
            <a:endParaRPr lang="ru-RU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3387114" y="808778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hlinkClick r:id="rId3" action="ppaction://hlinksldjump"/>
              </a:rPr>
              <a:t>Правописание гласных</a:t>
            </a:r>
            <a:endParaRPr lang="ru-RU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257510" y="1378925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hlinkClick r:id="rId4" action="ppaction://hlinksldjump"/>
              </a:rPr>
              <a:t>Правописание корней</a:t>
            </a:r>
            <a:endParaRPr lang="ru-RU" b="1" dirty="0"/>
          </a:p>
        </p:txBody>
      </p:sp>
      <p:sp>
        <p:nvSpPr>
          <p:cNvPr id="44" name="TextBox 43">
            <a:hlinkClick r:id="" action="ppaction://noaction"/>
          </p:cNvPr>
          <p:cNvSpPr txBox="1"/>
          <p:nvPr/>
        </p:nvSpPr>
        <p:spPr>
          <a:xfrm>
            <a:off x="7286644" y="3286124"/>
            <a:ext cx="16466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hlinkClick r:id="" action="ppaction://hlinkshowjump?jump=nextslide"/>
              </a:rPr>
              <a:t>Гласные после шипящих </a:t>
            </a:r>
            <a:endParaRPr lang="ru-RU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6077897" y="5242597"/>
            <a:ext cx="19638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hlinkClick r:id="rId7" action="ppaction://hlinksldjump"/>
              </a:rPr>
              <a:t>Правописание двойных согласных в корне слова</a:t>
            </a:r>
            <a:endParaRPr lang="ru-RU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214282" y="3929066"/>
            <a:ext cx="1769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hlinkClick r:id="rId6" action="ppaction://hlinksldjump"/>
              </a:rPr>
              <a:t>Правописание приставок</a:t>
            </a:r>
            <a:endParaRPr lang="ru-RU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2265039" y="5517232"/>
            <a:ext cx="17308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hlinkClick r:id="rId5" action="ppaction://hlinksldjump"/>
              </a:rPr>
              <a:t>Правописание </a:t>
            </a:r>
            <a:r>
              <a:rPr lang="ru-RU" b="1" dirty="0" err="1" smtClean="0">
                <a:hlinkClick r:id="rId5" action="ppaction://hlinksldjump"/>
              </a:rPr>
              <a:t>ы</a:t>
            </a:r>
            <a:r>
              <a:rPr lang="ru-RU" b="1" dirty="0" smtClean="0">
                <a:hlinkClick r:id="rId5" action="ppaction://hlinksldjump"/>
              </a:rPr>
              <a:t> - и после приставок</a:t>
            </a: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188421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3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857232"/>
            <a:ext cx="6572296" cy="642942"/>
          </a:xfrm>
        </p:spPr>
        <p:txBody>
          <a:bodyPr anchor="b">
            <a:noAutofit/>
          </a:bodyPr>
          <a:lstStyle/>
          <a:p>
            <a:r>
              <a:rPr lang="ru-RU" sz="2800" b="1" i="1" dirty="0" smtClean="0"/>
              <a:t>Гласные после шипящих и буквы «Ц» </a:t>
            </a:r>
            <a:br>
              <a:rPr lang="ru-RU" sz="2800" b="1" i="1" dirty="0" smtClean="0"/>
            </a:br>
            <a:endParaRPr lang="ru-RU" sz="2800" b="1" i="1" dirty="0"/>
          </a:p>
        </p:txBody>
      </p:sp>
      <p:sp>
        <p:nvSpPr>
          <p:cNvPr id="9" name="Объект 5"/>
          <p:cNvSpPr txBox="1">
            <a:spLocks/>
          </p:cNvSpPr>
          <p:nvPr/>
        </p:nvSpPr>
        <p:spPr>
          <a:xfrm>
            <a:off x="928662" y="1500174"/>
            <a:ext cx="201622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rabicPeriod"/>
            </a:pPr>
            <a:endParaRPr lang="ru-RU" sz="1500" dirty="0"/>
          </a:p>
        </p:txBody>
      </p:sp>
      <p:sp>
        <p:nvSpPr>
          <p:cNvPr id="10" name="Объект 5"/>
          <p:cNvSpPr txBox="1">
            <a:spLocks/>
          </p:cNvSpPr>
          <p:nvPr/>
        </p:nvSpPr>
        <p:spPr>
          <a:xfrm>
            <a:off x="285720" y="1142984"/>
            <a:ext cx="5857916" cy="11430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4400" b="1" dirty="0" smtClean="0"/>
              <a:t>Тест</a:t>
            </a:r>
            <a:endParaRPr lang="ru-RU" sz="4400" b="1" dirty="0"/>
          </a:p>
        </p:txBody>
      </p:sp>
      <p:sp>
        <p:nvSpPr>
          <p:cNvPr id="15" name="Управляющая кнопка: справка 14">
            <a:hlinkClick r:id="rId3" action="ppaction://hlinksldjump" highlightClick="1"/>
          </p:cNvPr>
          <p:cNvSpPr/>
          <p:nvPr/>
        </p:nvSpPr>
        <p:spPr>
          <a:xfrm>
            <a:off x="6215074" y="571480"/>
            <a:ext cx="1285884" cy="1285884"/>
          </a:xfrm>
          <a:prstGeom prst="actionButtonHel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2428868"/>
            <a:ext cx="207167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b="1" i="1" u="sng" dirty="0" smtClean="0"/>
              <a:t>Пишется О?</a:t>
            </a:r>
          </a:p>
          <a:p>
            <a:pPr marL="457200" indent="-457200"/>
            <a:r>
              <a:rPr lang="ru-RU" sz="2200" i="1" dirty="0" smtClean="0"/>
              <a:t>Ш…рты</a:t>
            </a:r>
          </a:p>
          <a:p>
            <a:pPr marL="457200" indent="-457200"/>
            <a:r>
              <a:rPr lang="ru-RU" sz="2200" i="1" dirty="0" err="1" smtClean="0"/>
              <a:t>Трещ</a:t>
            </a:r>
            <a:r>
              <a:rPr lang="ru-RU" sz="2200" i="1" dirty="0" smtClean="0"/>
              <a:t>…</a:t>
            </a:r>
            <a:r>
              <a:rPr lang="ru-RU" sz="2200" i="1" dirty="0" err="1" smtClean="0"/>
              <a:t>тка</a:t>
            </a:r>
            <a:r>
              <a:rPr lang="ru-RU" sz="2200" i="1" dirty="0" smtClean="0"/>
              <a:t> </a:t>
            </a:r>
          </a:p>
          <a:p>
            <a:pPr marL="457200" indent="-457200"/>
            <a:r>
              <a:rPr lang="ru-RU" sz="2200" i="1" dirty="0" err="1" smtClean="0"/>
              <a:t>Печ</a:t>
            </a:r>
            <a:r>
              <a:rPr lang="ru-RU" sz="2200" i="1" dirty="0" smtClean="0"/>
              <a:t>…</a:t>
            </a:r>
            <a:r>
              <a:rPr lang="ru-RU" sz="2200" i="1" dirty="0" err="1" smtClean="0"/>
              <a:t>ночный</a:t>
            </a:r>
            <a:r>
              <a:rPr lang="ru-RU" sz="2200" i="1" dirty="0" smtClean="0"/>
              <a:t> </a:t>
            </a:r>
          </a:p>
          <a:p>
            <a:pPr marL="457200" indent="-457200"/>
            <a:r>
              <a:rPr lang="ru-RU" sz="2200" i="1" dirty="0" err="1" smtClean="0"/>
              <a:t>Многош</a:t>
            </a:r>
            <a:r>
              <a:rPr lang="ru-RU" sz="2200" i="1" dirty="0" smtClean="0"/>
              <a:t>…</a:t>
            </a:r>
            <a:r>
              <a:rPr lang="ru-RU" sz="2200" i="1" dirty="0" err="1" smtClean="0"/>
              <a:t>вный</a:t>
            </a:r>
            <a:r>
              <a:rPr lang="ru-RU" sz="2200" i="1" dirty="0" smtClean="0"/>
              <a:t> </a:t>
            </a:r>
          </a:p>
          <a:p>
            <a:pPr marL="457200" indent="-457200"/>
            <a:r>
              <a:rPr lang="ru-RU" sz="2200" i="1" dirty="0" smtClean="0"/>
              <a:t>Ч…</a:t>
            </a:r>
            <a:r>
              <a:rPr lang="ru-RU" sz="2200" i="1" dirty="0" err="1" smtClean="0"/>
              <a:t>тко</a:t>
            </a:r>
            <a:r>
              <a:rPr lang="ru-RU" sz="2200" i="1" dirty="0" smtClean="0"/>
              <a:t> </a:t>
            </a:r>
          </a:p>
          <a:p>
            <a:pPr marL="457200" indent="-457200"/>
            <a:r>
              <a:rPr lang="ru-RU" sz="2200" i="1" dirty="0" smtClean="0"/>
              <a:t>Ш…</a:t>
            </a:r>
            <a:r>
              <a:rPr lang="ru-RU" sz="2200" i="1" dirty="0" err="1" smtClean="0"/>
              <a:t>ковый</a:t>
            </a:r>
            <a:r>
              <a:rPr lang="ru-RU" sz="2200" i="1" dirty="0" smtClean="0"/>
              <a:t> </a:t>
            </a:r>
          </a:p>
          <a:p>
            <a:pPr marL="457200" indent="-457200"/>
            <a:r>
              <a:rPr lang="ru-RU" sz="2200" i="1" dirty="0" smtClean="0"/>
              <a:t>Ц…</a:t>
            </a:r>
            <a:r>
              <a:rPr lang="ru-RU" sz="2200" i="1" dirty="0" err="1" smtClean="0"/>
              <a:t>котать</a:t>
            </a:r>
            <a:r>
              <a:rPr lang="ru-RU" sz="2200" i="1" dirty="0" smtClean="0"/>
              <a:t> </a:t>
            </a:r>
          </a:p>
          <a:p>
            <a:pPr marL="457200" indent="-457200"/>
            <a:r>
              <a:rPr lang="ru-RU" sz="2200" i="1" dirty="0" smtClean="0"/>
              <a:t>Ч…</a:t>
            </a:r>
            <a:r>
              <a:rPr lang="ru-RU" sz="2200" i="1" dirty="0" err="1" smtClean="0"/>
              <a:t>рточка</a:t>
            </a:r>
            <a:r>
              <a:rPr lang="ru-RU" sz="2200" i="1" dirty="0" smtClean="0"/>
              <a:t> </a:t>
            </a:r>
          </a:p>
          <a:p>
            <a:pPr marL="457200" indent="-457200"/>
            <a:r>
              <a:rPr lang="ru-RU" sz="2200" i="1" dirty="0" smtClean="0"/>
              <a:t>Ш…</a:t>
            </a:r>
            <a:r>
              <a:rPr lang="ru-RU" sz="2200" i="1" dirty="0" err="1" smtClean="0"/>
              <a:t>колад</a:t>
            </a:r>
            <a:r>
              <a:rPr lang="ru-RU" sz="2200" i="1" dirty="0" smtClean="0"/>
              <a:t> </a:t>
            </a:r>
          </a:p>
          <a:p>
            <a:pPr marL="457200" indent="-457200"/>
            <a:r>
              <a:rPr lang="ru-RU" sz="2200" i="1" dirty="0" smtClean="0"/>
              <a:t>Ж…</a:t>
            </a:r>
            <a:r>
              <a:rPr lang="ru-RU" sz="2200" i="1" dirty="0" err="1" smtClean="0"/>
              <a:t>рнов</a:t>
            </a:r>
            <a:endParaRPr lang="ru-RU" sz="2200" i="1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1928794" y="2428868"/>
            <a:ext cx="1857388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b="1" i="1" u="sng" dirty="0" smtClean="0"/>
              <a:t>Пишется Ё?</a:t>
            </a:r>
          </a:p>
          <a:p>
            <a:pPr marL="457200" indent="-457200"/>
            <a:r>
              <a:rPr lang="ru-RU" sz="2200" i="1" dirty="0" smtClean="0"/>
              <a:t>Ж…</a:t>
            </a:r>
            <a:r>
              <a:rPr lang="ru-RU" sz="2200" i="1" dirty="0" err="1" smtClean="0"/>
              <a:t>рдочка</a:t>
            </a:r>
            <a:r>
              <a:rPr lang="ru-RU" sz="2200" i="1" dirty="0" smtClean="0"/>
              <a:t> </a:t>
            </a:r>
          </a:p>
          <a:p>
            <a:pPr marL="457200" indent="-457200"/>
            <a:r>
              <a:rPr lang="ru-RU" sz="2200" i="1" dirty="0" smtClean="0"/>
              <a:t>Ч…</a:t>
            </a:r>
            <a:r>
              <a:rPr lang="ru-RU" sz="2200" i="1" dirty="0" err="1" smtClean="0"/>
              <a:t>порный</a:t>
            </a:r>
            <a:r>
              <a:rPr lang="ru-RU" sz="2200" i="1" dirty="0" smtClean="0"/>
              <a:t> </a:t>
            </a:r>
          </a:p>
          <a:p>
            <a:pPr marL="457200" indent="-457200"/>
            <a:r>
              <a:rPr lang="ru-RU" sz="2200" i="1" dirty="0" err="1" smtClean="0"/>
              <a:t>Пш</a:t>
            </a:r>
            <a:r>
              <a:rPr lang="ru-RU" sz="2200" i="1" dirty="0" smtClean="0"/>
              <a:t>...</a:t>
            </a:r>
            <a:r>
              <a:rPr lang="ru-RU" sz="2200" i="1" dirty="0" err="1" smtClean="0"/>
              <a:t>нка</a:t>
            </a:r>
            <a:r>
              <a:rPr lang="ru-RU" sz="2200" i="1" dirty="0" smtClean="0"/>
              <a:t> </a:t>
            </a:r>
          </a:p>
          <a:p>
            <a:pPr marL="457200" indent="-457200"/>
            <a:r>
              <a:rPr lang="ru-RU" sz="2200" i="1" dirty="0" smtClean="0"/>
              <a:t>Щ…</a:t>
            </a:r>
            <a:r>
              <a:rPr lang="ru-RU" sz="2200" i="1" dirty="0" err="1" smtClean="0"/>
              <a:t>лка</a:t>
            </a:r>
            <a:r>
              <a:rPr lang="ru-RU" sz="2200" i="1" dirty="0" smtClean="0"/>
              <a:t> </a:t>
            </a:r>
          </a:p>
          <a:p>
            <a:pPr marL="457200" indent="-457200"/>
            <a:r>
              <a:rPr lang="ru-RU" sz="2200" i="1" dirty="0" err="1" smtClean="0"/>
              <a:t>Пиж</a:t>
            </a:r>
            <a:r>
              <a:rPr lang="ru-RU" sz="2200" i="1" dirty="0" smtClean="0"/>
              <a:t>..</a:t>
            </a:r>
            <a:r>
              <a:rPr lang="ru-RU" sz="2200" i="1" dirty="0" err="1" smtClean="0"/>
              <a:t>н</a:t>
            </a:r>
            <a:endParaRPr lang="ru-RU" sz="2200" i="1" dirty="0" smtClean="0"/>
          </a:p>
          <a:p>
            <a:pPr marL="457200" indent="-457200"/>
            <a:r>
              <a:rPr lang="ru-RU" sz="2200" i="1" dirty="0" smtClean="0"/>
              <a:t>Ч…</a:t>
            </a:r>
            <a:r>
              <a:rPr lang="ru-RU" sz="2200" i="1" dirty="0" err="1" smtClean="0"/>
              <a:t>лка</a:t>
            </a:r>
            <a:r>
              <a:rPr lang="ru-RU" sz="2200" i="1" dirty="0" smtClean="0"/>
              <a:t> </a:t>
            </a:r>
          </a:p>
          <a:p>
            <a:pPr marL="457200" indent="-457200"/>
            <a:r>
              <a:rPr lang="ru-RU" sz="2200" i="1" dirty="0" err="1" smtClean="0"/>
              <a:t>Сж</a:t>
            </a:r>
            <a:r>
              <a:rPr lang="ru-RU" sz="2200" i="1" dirty="0" smtClean="0"/>
              <a:t>…</a:t>
            </a:r>
            <a:r>
              <a:rPr lang="ru-RU" sz="2200" i="1" dirty="0" err="1" smtClean="0"/>
              <a:t>гший</a:t>
            </a:r>
            <a:r>
              <a:rPr lang="ru-RU" sz="2200" i="1" dirty="0" smtClean="0"/>
              <a:t> </a:t>
            </a:r>
          </a:p>
          <a:p>
            <a:pPr marL="457200" indent="-457200"/>
            <a:r>
              <a:rPr lang="ru-RU" sz="2200" i="1" dirty="0" smtClean="0"/>
              <a:t>Ж…</a:t>
            </a:r>
            <a:r>
              <a:rPr lang="ru-RU" sz="2200" i="1" dirty="0" err="1" smtClean="0"/>
              <a:t>рнов</a:t>
            </a:r>
            <a:r>
              <a:rPr lang="ru-RU" sz="2200" i="1" dirty="0" smtClean="0"/>
              <a:t> </a:t>
            </a:r>
          </a:p>
          <a:p>
            <a:pPr marL="457200" indent="-457200"/>
            <a:r>
              <a:rPr lang="ru-RU" sz="2200" i="1" dirty="0" smtClean="0"/>
              <a:t>Ш…потом</a:t>
            </a:r>
          </a:p>
          <a:p>
            <a:pPr marL="457200" indent="-457200"/>
            <a:r>
              <a:rPr lang="ru-RU" sz="2200" i="1" dirty="0" err="1" smtClean="0"/>
              <a:t>Ож</a:t>
            </a:r>
            <a:r>
              <a:rPr lang="ru-RU" sz="2200" i="1" dirty="0" smtClean="0"/>
              <a:t>…г руку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3643306" y="2428868"/>
            <a:ext cx="1843774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b="1" i="1" u="sng" dirty="0" smtClean="0"/>
              <a:t>Пишется У?</a:t>
            </a:r>
          </a:p>
          <a:p>
            <a:pPr marL="457200" indent="-457200"/>
            <a:r>
              <a:rPr lang="ru-RU" sz="2200" i="1" dirty="0" smtClean="0"/>
              <a:t>Ч…</a:t>
            </a:r>
            <a:r>
              <a:rPr lang="ru-RU" sz="2200" i="1" dirty="0" err="1" smtClean="0"/>
              <a:t>ткий</a:t>
            </a:r>
            <a:r>
              <a:rPr lang="ru-RU" sz="2200" i="1" dirty="0" smtClean="0"/>
              <a:t> </a:t>
            </a:r>
          </a:p>
          <a:p>
            <a:pPr marL="457200" indent="-457200"/>
            <a:r>
              <a:rPr lang="ru-RU" sz="2200" i="1" dirty="0" err="1" smtClean="0"/>
              <a:t>Ощ</a:t>
            </a:r>
            <a:r>
              <a:rPr lang="ru-RU" sz="2200" i="1" dirty="0" smtClean="0"/>
              <a:t>…</a:t>
            </a:r>
            <a:r>
              <a:rPr lang="ru-RU" sz="2200" i="1" dirty="0" err="1" smtClean="0"/>
              <a:t>щать</a:t>
            </a:r>
            <a:r>
              <a:rPr lang="ru-RU" sz="2200" i="1" dirty="0" smtClean="0"/>
              <a:t> </a:t>
            </a:r>
          </a:p>
          <a:p>
            <a:pPr marL="457200" indent="-457200"/>
            <a:r>
              <a:rPr lang="ru-RU" sz="2200" i="1" dirty="0" err="1" smtClean="0"/>
              <a:t>Брош</a:t>
            </a:r>
            <a:r>
              <a:rPr lang="ru-RU" sz="2200" i="1" dirty="0" smtClean="0"/>
              <a:t>…</a:t>
            </a:r>
            <a:r>
              <a:rPr lang="ru-RU" sz="2200" i="1" dirty="0" err="1" smtClean="0"/>
              <a:t>ра</a:t>
            </a:r>
            <a:r>
              <a:rPr lang="ru-RU" sz="2200" i="1" dirty="0" smtClean="0"/>
              <a:t> </a:t>
            </a:r>
          </a:p>
          <a:p>
            <a:pPr marL="457200" indent="-457200"/>
            <a:r>
              <a:rPr lang="ru-RU" sz="2200" i="1" dirty="0" smtClean="0"/>
              <a:t>Ч…</a:t>
            </a:r>
            <a:r>
              <a:rPr lang="ru-RU" sz="2200" i="1" dirty="0" err="1" smtClean="0"/>
              <a:t>дный</a:t>
            </a:r>
            <a:r>
              <a:rPr lang="ru-RU" sz="2200" i="1" dirty="0" smtClean="0"/>
              <a:t> </a:t>
            </a:r>
          </a:p>
          <a:p>
            <a:pPr marL="457200" indent="-457200"/>
            <a:r>
              <a:rPr lang="ru-RU" sz="2200" i="1" dirty="0" err="1" smtClean="0"/>
              <a:t>Нач</a:t>
            </a:r>
            <a:r>
              <a:rPr lang="ru-RU" sz="2200" i="1" dirty="0" smtClean="0"/>
              <a:t>…</a:t>
            </a:r>
            <a:r>
              <a:rPr lang="ru-RU" sz="2200" i="1" dirty="0" err="1" smtClean="0"/>
              <a:t>дить</a:t>
            </a:r>
            <a:r>
              <a:rPr lang="ru-RU" sz="2200" i="1" dirty="0" smtClean="0"/>
              <a:t> </a:t>
            </a:r>
          </a:p>
          <a:p>
            <a:pPr marL="457200" indent="-457200"/>
            <a:r>
              <a:rPr lang="ru-RU" sz="2200" i="1" dirty="0" smtClean="0"/>
              <a:t>Ж…</a:t>
            </a:r>
            <a:r>
              <a:rPr lang="ru-RU" sz="2200" i="1" dirty="0" err="1" smtClean="0"/>
              <a:t>ри</a:t>
            </a:r>
            <a:r>
              <a:rPr lang="ru-RU" sz="2200" i="1" dirty="0" smtClean="0"/>
              <a:t> </a:t>
            </a:r>
          </a:p>
          <a:p>
            <a:pPr marL="457200" indent="-457200"/>
            <a:r>
              <a:rPr lang="ru-RU" sz="2200" i="1" dirty="0" smtClean="0"/>
              <a:t>Щ…</a:t>
            </a:r>
            <a:r>
              <a:rPr lang="ru-RU" sz="2200" i="1" dirty="0" err="1" smtClean="0"/>
              <a:t>риться</a:t>
            </a:r>
            <a:r>
              <a:rPr lang="ru-RU" sz="2200" i="1" dirty="0" smtClean="0"/>
              <a:t> </a:t>
            </a:r>
          </a:p>
          <a:p>
            <a:pPr marL="457200" indent="-457200"/>
            <a:r>
              <a:rPr lang="ru-RU" sz="2200" i="1" dirty="0" smtClean="0"/>
              <a:t>Параш…т</a:t>
            </a:r>
          </a:p>
          <a:p>
            <a:pPr marL="457200" indent="-457200"/>
            <a:r>
              <a:rPr lang="ru-RU" sz="2200" i="1" dirty="0" smtClean="0"/>
              <a:t>Щ…чий</a:t>
            </a:r>
          </a:p>
          <a:p>
            <a:pPr marL="457200" indent="-457200"/>
            <a:r>
              <a:rPr lang="ru-RU" sz="2200" i="1" dirty="0" smtClean="0"/>
              <a:t>Щ…пальце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22" name="Rectangle 2"/>
          <p:cNvSpPr>
            <a:spLocks noChangeArrowheads="1"/>
          </p:cNvSpPr>
          <p:nvPr/>
        </p:nvSpPr>
        <p:spPr bwMode="auto">
          <a:xfrm>
            <a:off x="5500694" y="2428868"/>
            <a:ext cx="1875835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b="1" i="1" u="sng" dirty="0" smtClean="0"/>
              <a:t>Пишется И?</a:t>
            </a:r>
          </a:p>
          <a:p>
            <a:r>
              <a:rPr lang="ru-RU" sz="2200" i="1" dirty="0" smtClean="0"/>
              <a:t>Ц…</a:t>
            </a:r>
            <a:r>
              <a:rPr lang="ru-RU" sz="2200" i="1" dirty="0" err="1" smtClean="0"/>
              <a:t>кнуть</a:t>
            </a:r>
            <a:r>
              <a:rPr lang="ru-RU" sz="2200" i="1" dirty="0" smtClean="0"/>
              <a:t> </a:t>
            </a:r>
          </a:p>
          <a:p>
            <a:r>
              <a:rPr lang="ru-RU" sz="2200" i="1" dirty="0" smtClean="0"/>
              <a:t>Ц…</a:t>
            </a:r>
            <a:r>
              <a:rPr lang="ru-RU" sz="2200" i="1" dirty="0" err="1" smtClean="0"/>
              <a:t>стерна</a:t>
            </a:r>
            <a:endParaRPr lang="ru-RU" sz="2200" i="1" dirty="0" smtClean="0"/>
          </a:p>
          <a:p>
            <a:r>
              <a:rPr lang="ru-RU" sz="2200" i="1" dirty="0" smtClean="0"/>
              <a:t>Принц…</a:t>
            </a:r>
            <a:r>
              <a:rPr lang="ru-RU" sz="2200" i="1" dirty="0" err="1" smtClean="0"/>
              <a:t>п</a:t>
            </a:r>
            <a:r>
              <a:rPr lang="ru-RU" sz="2200" i="1" dirty="0" smtClean="0"/>
              <a:t> </a:t>
            </a:r>
          </a:p>
          <a:p>
            <a:r>
              <a:rPr lang="ru-RU" sz="2200" i="1" dirty="0" smtClean="0"/>
              <a:t>Ц…</a:t>
            </a:r>
            <a:r>
              <a:rPr lang="ru-RU" sz="2200" i="1" dirty="0" err="1" smtClean="0"/>
              <a:t>ган</a:t>
            </a:r>
            <a:r>
              <a:rPr lang="ru-RU" sz="2200" i="1" dirty="0" smtClean="0"/>
              <a:t> </a:t>
            </a:r>
          </a:p>
          <a:p>
            <a:r>
              <a:rPr lang="ru-RU" sz="2200" i="1" dirty="0" err="1" smtClean="0"/>
              <a:t>Инц</a:t>
            </a:r>
            <a:r>
              <a:rPr lang="ru-RU" sz="2200" i="1" dirty="0" smtClean="0"/>
              <a:t>…</a:t>
            </a:r>
            <a:r>
              <a:rPr lang="ru-RU" sz="2200" i="1" dirty="0" err="1" smtClean="0"/>
              <a:t>атива</a:t>
            </a:r>
            <a:r>
              <a:rPr lang="ru-RU" sz="2200" i="1" dirty="0" smtClean="0"/>
              <a:t> </a:t>
            </a:r>
          </a:p>
          <a:p>
            <a:r>
              <a:rPr lang="ru-RU" sz="2200" i="1" dirty="0" smtClean="0"/>
              <a:t>Ц…пленок</a:t>
            </a:r>
          </a:p>
          <a:p>
            <a:r>
              <a:rPr lang="ru-RU" sz="2200" i="1" dirty="0" smtClean="0"/>
              <a:t>Ц…клон</a:t>
            </a:r>
          </a:p>
          <a:p>
            <a:r>
              <a:rPr lang="ru-RU" sz="2200" i="1" dirty="0" smtClean="0"/>
              <a:t>Ц…</a:t>
            </a:r>
            <a:r>
              <a:rPr lang="ru-RU" sz="2200" i="1" dirty="0" err="1" smtClean="0"/>
              <a:t>корий</a:t>
            </a:r>
            <a:r>
              <a:rPr lang="ru-RU" sz="2200" i="1" dirty="0" smtClean="0"/>
              <a:t> </a:t>
            </a:r>
          </a:p>
          <a:p>
            <a:r>
              <a:rPr lang="ru-RU" sz="2200" i="1" dirty="0" smtClean="0"/>
              <a:t>Ц…</a:t>
            </a:r>
            <a:r>
              <a:rPr lang="ru-RU" sz="2200" i="1" dirty="0" err="1" smtClean="0"/>
              <a:t>нготный</a:t>
            </a:r>
            <a:r>
              <a:rPr lang="ru-RU" sz="2200" i="1" dirty="0" smtClean="0"/>
              <a:t> </a:t>
            </a:r>
          </a:p>
          <a:p>
            <a:r>
              <a:rPr lang="ru-RU" sz="2200" i="1" dirty="0" smtClean="0"/>
              <a:t>На </a:t>
            </a:r>
            <a:r>
              <a:rPr lang="ru-RU" sz="2200" i="1" dirty="0" err="1" smtClean="0"/>
              <a:t>ц</a:t>
            </a:r>
            <a:r>
              <a:rPr lang="ru-RU" sz="2200" i="1" dirty="0" smtClean="0"/>
              <a:t>…почках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7223281" y="2428868"/>
            <a:ext cx="1920719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b="1" i="1" u="sng" dirty="0" smtClean="0"/>
              <a:t>Пишется Ы?</a:t>
            </a:r>
            <a:endParaRPr lang="ru-RU" sz="2000" b="1" i="1" u="sng" dirty="0" smtClean="0"/>
          </a:p>
          <a:p>
            <a:r>
              <a:rPr lang="ru-RU" sz="2200" i="1" dirty="0" smtClean="0"/>
              <a:t>Ц…</a:t>
            </a:r>
            <a:r>
              <a:rPr lang="ru-RU" sz="2200" i="1" dirty="0" err="1" smtClean="0"/>
              <a:t>ркуль</a:t>
            </a:r>
            <a:r>
              <a:rPr lang="ru-RU" sz="2200" i="1" dirty="0" smtClean="0"/>
              <a:t> </a:t>
            </a:r>
          </a:p>
          <a:p>
            <a:r>
              <a:rPr lang="ru-RU" sz="2200" i="1" dirty="0" smtClean="0"/>
              <a:t>Рукавиц…</a:t>
            </a:r>
          </a:p>
          <a:p>
            <a:r>
              <a:rPr lang="ru-RU" sz="2200" i="1" dirty="0" smtClean="0"/>
              <a:t>Круглолиц…</a:t>
            </a:r>
            <a:r>
              <a:rPr lang="ru-RU" sz="2200" i="1" dirty="0" err="1" smtClean="0"/>
              <a:t>й</a:t>
            </a:r>
            <a:endParaRPr lang="ru-RU" sz="2200" i="1" dirty="0" smtClean="0"/>
          </a:p>
          <a:p>
            <a:r>
              <a:rPr lang="ru-RU" sz="2200" i="1" dirty="0" smtClean="0"/>
              <a:t>Куриц…</a:t>
            </a:r>
            <a:r>
              <a:rPr lang="ru-RU" sz="2200" i="1" dirty="0" err="1" smtClean="0"/>
              <a:t>н</a:t>
            </a:r>
            <a:endParaRPr lang="ru-RU" sz="2200" i="1" dirty="0" smtClean="0"/>
          </a:p>
          <a:p>
            <a:r>
              <a:rPr lang="ru-RU" sz="2200" i="1" dirty="0" smtClean="0"/>
              <a:t>Ц…</a:t>
            </a:r>
            <a:r>
              <a:rPr lang="ru-RU" sz="2200" i="1" dirty="0" err="1" smtClean="0"/>
              <a:t>нга</a:t>
            </a:r>
            <a:r>
              <a:rPr lang="ru-RU" sz="2200" i="1" dirty="0" smtClean="0"/>
              <a:t> </a:t>
            </a:r>
          </a:p>
          <a:p>
            <a:r>
              <a:rPr lang="ru-RU" sz="2200" i="1" dirty="0" err="1" smtClean="0"/>
              <a:t>Медиц</a:t>
            </a:r>
            <a:r>
              <a:rPr lang="ru-RU" sz="2200" i="1" dirty="0" smtClean="0"/>
              <a:t>…на</a:t>
            </a:r>
          </a:p>
          <a:p>
            <a:r>
              <a:rPr lang="ru-RU" sz="2200" i="1" dirty="0" err="1" smtClean="0"/>
              <a:t>Пальц</a:t>
            </a:r>
            <a:r>
              <a:rPr lang="ru-RU" sz="2200" i="1" dirty="0" smtClean="0"/>
              <a:t>…</a:t>
            </a:r>
          </a:p>
          <a:p>
            <a:r>
              <a:rPr lang="ru-RU" sz="2200" i="1" dirty="0" err="1" smtClean="0"/>
              <a:t>Полиц</a:t>
            </a:r>
            <a:r>
              <a:rPr lang="ru-RU" sz="2200" i="1" dirty="0" smtClean="0"/>
              <a:t>…я</a:t>
            </a:r>
          </a:p>
          <a:p>
            <a:r>
              <a:rPr lang="ru-RU" sz="2200" i="1" dirty="0" err="1" smtClean="0"/>
              <a:t>Революц</a:t>
            </a:r>
            <a:r>
              <a:rPr lang="ru-RU" sz="2200" i="1" dirty="0" smtClean="0"/>
              <a:t>…я</a:t>
            </a:r>
          </a:p>
          <a:p>
            <a:r>
              <a:rPr lang="ru-RU" sz="2200" i="1" dirty="0" smtClean="0"/>
              <a:t>Куц…</a:t>
            </a:r>
            <a:r>
              <a:rPr lang="ru-RU" sz="2200" i="1" dirty="0" err="1" smtClean="0"/>
              <a:t>й</a:t>
            </a:r>
            <a:endParaRPr lang="ru-RU" sz="2200" i="1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24" name="Заголовок 1"/>
          <p:cNvSpPr txBox="1">
            <a:spLocks/>
          </p:cNvSpPr>
          <p:nvPr/>
        </p:nvSpPr>
        <p:spPr>
          <a:xfrm>
            <a:off x="0" y="1928802"/>
            <a:ext cx="9215502" cy="107157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i="1" dirty="0" smtClean="0">
                <a:latin typeface="+mj-lt"/>
                <a:ea typeface="+mj-ea"/>
                <a:cs typeface="+mj-cs"/>
              </a:rPr>
              <a:t>После шипящих:                                       После </a:t>
            </a: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буквы «Ц»: </a:t>
            </a:r>
            <a:b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8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flipV="1">
            <a:off x="0" y="1928802"/>
            <a:ext cx="914400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16200000" flipH="1">
            <a:off x="3000376" y="4500558"/>
            <a:ext cx="507207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Управляющая кнопка: домой 30">
            <a:hlinkClick r:id="rId4" action="ppaction://hlinksldjump" highlightClick="1"/>
          </p:cNvPr>
          <p:cNvSpPr/>
          <p:nvPr/>
        </p:nvSpPr>
        <p:spPr>
          <a:xfrm>
            <a:off x="7500958" y="571480"/>
            <a:ext cx="1428760" cy="1285884"/>
          </a:xfrm>
          <a:prstGeom prst="actionButtonHo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07260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DF2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" dur="2000" fill="hold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DF2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" dur="2000" fill="hold"/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DF2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2000" fill="hold"/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DF2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2000" fill="hold"/>
                                        <p:tgtEl>
                                          <p:spTgt spid="11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DF2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" dur="2000" fill="hold"/>
                                        <p:tgtEl>
                                          <p:spTgt spid="112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DF2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" dur="2000" fill="hold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0" dur="2000" fill="hold"/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2" dur="2000" fill="hold"/>
                                        <p:tgtEl>
                                          <p:spTgt spid="112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4" dur="2000" fill="hold"/>
                                        <p:tgtEl>
                                          <p:spTgt spid="112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8" dur="20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DF2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0" dur="20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DF2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2" dur="20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DF2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4" dur="2000" fill="hold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DF2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6" dur="2000" fill="hold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DF2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8" dur="2000" fill="hold"/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DF2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0" dur="2000" fill="hold"/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DF2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2" dur="2000" fill="hold"/>
                                        <p:tgtEl>
                                          <p:spTgt spid="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DF2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4" dur="20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6" dur="2000" fill="hold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0" dur="20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DF2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2" dur="20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DF2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4" dur="2000" fill="hold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DF2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6" dur="2000" fill="hold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DF2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8" dur="2000" fill="hold"/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DF2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0" dur="2000" fill="hold"/>
                                        <p:tgtEl>
                                          <p:spTgt spid="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DF2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2" dur="2000" fill="hold"/>
                                        <p:tgtEl>
                                          <p:spTgt spid="2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DF2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4" dur="20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6" dur="2000" fill="hold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8" dur="2000" fill="hold"/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2" dur="20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4" dur="20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DF2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6" dur="20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DF2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8" dur="20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DF2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0" dur="2000" fill="hold"/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DF2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2" dur="2000" fill="hold"/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DF2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4" dur="2000" fill="hold"/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DF2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6" dur="2000" fill="hold"/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8" dur="200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0" dur="20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4" dur="20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6" dur="20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DF2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8" dur="20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DF2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0" dur="2000" fill="hold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DF2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2" dur="2000" fill="hold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4" dur="2000" fill="hold"/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6" dur="2000" fill="hold"/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DF2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8" dur="2000" fill="hold"/>
                                        <p:tgtEl>
                                          <p:spTgt spid="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0" dur="2000" fill="hold"/>
                                        <p:tgtEl>
                                          <p:spTgt spid="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2" dur="2000" fill="hold"/>
                                        <p:tgtEl>
                                          <p:spTgt spid="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DF2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ru-RU" dirty="0" smtClean="0"/>
              <a:t>Справка</a:t>
            </a:r>
            <a:endParaRPr lang="ru-RU" dirty="0"/>
          </a:p>
        </p:txBody>
      </p:sp>
      <p:sp>
        <p:nvSpPr>
          <p:cNvPr id="4" name="Объект 5"/>
          <p:cNvSpPr>
            <a:spLocks noGrp="1"/>
          </p:cNvSpPr>
          <p:nvPr>
            <p:ph idx="1"/>
          </p:nvPr>
        </p:nvSpPr>
        <p:spPr>
          <a:xfrm>
            <a:off x="214282" y="1643050"/>
            <a:ext cx="4572032" cy="5043510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ru-RU" sz="2000" b="1" dirty="0" smtClean="0"/>
              <a:t>После шипящих всегда И, У, А.  </a:t>
            </a:r>
            <a:r>
              <a:rPr lang="ru-RU" sz="2000" i="1" dirty="0" smtClean="0"/>
              <a:t>Исключения: брошюра, жюри, парашют.</a:t>
            </a:r>
          </a:p>
          <a:p>
            <a:pPr>
              <a:buFont typeface="+mj-lt"/>
              <a:buAutoNum type="arabicPeriod"/>
            </a:pPr>
            <a:r>
              <a:rPr lang="ru-RU" sz="2000" b="1" dirty="0" smtClean="0"/>
              <a:t>Ё  в корне (если Ё</a:t>
            </a:r>
            <a:r>
              <a:rPr lang="en-US" sz="2000" b="1" dirty="0" smtClean="0"/>
              <a:t>/</a:t>
            </a:r>
            <a:r>
              <a:rPr lang="ru-RU" sz="2000" b="1" dirty="0" smtClean="0"/>
              <a:t>Е) </a:t>
            </a:r>
            <a:r>
              <a:rPr lang="ru-RU" sz="2000" i="1" dirty="0" smtClean="0"/>
              <a:t>шёпот – шепчет</a:t>
            </a:r>
          </a:p>
          <a:p>
            <a:pPr>
              <a:buFont typeface="+mj-lt"/>
              <a:buAutoNum type="arabicPeriod"/>
            </a:pPr>
            <a:r>
              <a:rPr lang="ru-RU" sz="2000" b="1" dirty="0" smtClean="0"/>
              <a:t>О в корне ( если не чередуется с Е). </a:t>
            </a:r>
            <a:r>
              <a:rPr lang="ru-RU" sz="2000" i="1" dirty="0" smtClean="0"/>
              <a:t>Шов, шорох, шорты, шоколад.</a:t>
            </a:r>
          </a:p>
          <a:p>
            <a:pPr>
              <a:buFont typeface="+mj-lt"/>
              <a:buAutoNum type="arabicPeriod"/>
            </a:pPr>
            <a:r>
              <a:rPr lang="ru-RU" sz="2000" b="1" dirty="0" smtClean="0"/>
              <a:t>О под ударением в суффиксах и окончаниях существительных, прилагательных, наречий  </a:t>
            </a:r>
            <a:r>
              <a:rPr lang="ru-RU" sz="2000" i="1" dirty="0" smtClean="0"/>
              <a:t>речонка.</a:t>
            </a:r>
          </a:p>
          <a:p>
            <a:pPr>
              <a:buFont typeface="+mj-lt"/>
              <a:buAutoNum type="arabicPeriod"/>
            </a:pPr>
            <a:r>
              <a:rPr lang="ru-RU" sz="2000" b="1" dirty="0" smtClean="0"/>
              <a:t>Е – без ударения:</a:t>
            </a:r>
            <a:r>
              <a:rPr lang="ru-RU" sz="2000" dirty="0" smtClean="0"/>
              <a:t> </a:t>
            </a:r>
            <a:r>
              <a:rPr lang="ru-RU" sz="2000" i="1" dirty="0" smtClean="0"/>
              <a:t>реченька.</a:t>
            </a:r>
          </a:p>
          <a:p>
            <a:pPr>
              <a:buFont typeface="+mj-lt"/>
              <a:buAutoNum type="arabicPeriod"/>
            </a:pPr>
            <a:r>
              <a:rPr lang="ru-RU" sz="2000" b="1" dirty="0" smtClean="0"/>
              <a:t>Ё – в суффиксах и окончаниях глаголов, отглагольных прил., сущ., наречий</a:t>
            </a:r>
            <a:r>
              <a:rPr lang="ru-RU" sz="2000" dirty="0" smtClean="0"/>
              <a:t> : </a:t>
            </a:r>
            <a:r>
              <a:rPr lang="ru-RU" sz="2000" i="1" dirty="0" smtClean="0"/>
              <a:t>увлечён, тушёнка, отвлечённо, копчёный.</a:t>
            </a:r>
          </a:p>
          <a:p>
            <a:pPr>
              <a:buFont typeface="+mj-lt"/>
              <a:buAutoNum type="arabicPeriod"/>
            </a:pPr>
            <a:endParaRPr lang="ru-RU" sz="1500" dirty="0" smtClean="0"/>
          </a:p>
          <a:p>
            <a:pPr>
              <a:buFont typeface="+mj-lt"/>
              <a:buAutoNum type="arabicPeriod"/>
            </a:pPr>
            <a:endParaRPr lang="ru-RU" sz="1500" dirty="0" smtClean="0"/>
          </a:p>
          <a:p>
            <a:pPr>
              <a:buFont typeface="+mj-lt"/>
              <a:buAutoNum type="arabicPeriod"/>
            </a:pPr>
            <a:endParaRPr lang="ru-RU" sz="1500" dirty="0"/>
          </a:p>
        </p:txBody>
      </p:sp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7500958" y="285728"/>
            <a:ext cx="1143008" cy="857256"/>
          </a:xfrm>
          <a:prstGeom prst="actionButtonBackPrevio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8" name="Объект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882465405"/>
              </p:ext>
            </p:extLst>
          </p:nvPr>
        </p:nvGraphicFramePr>
        <p:xfrm>
          <a:off x="5214942" y="1714489"/>
          <a:ext cx="3532194" cy="37862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7737"/>
                <a:gridCol w="2854457"/>
              </a:tblGrid>
              <a:tr h="666081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О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Под</a:t>
                      </a:r>
                      <a:r>
                        <a:rPr lang="ru-RU" sz="2000" b="1" baseline="0" dirty="0" smtClean="0"/>
                        <a:t> ударением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6081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Е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Без ударения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6025"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Ы</a:t>
                      </a:r>
                      <a:endParaRPr lang="ru-RU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       существительных и прилагательных.   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5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       существительных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8451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И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В</a:t>
                      </a:r>
                      <a:r>
                        <a:rPr lang="ru-RU" sz="2000" b="1" baseline="0" dirty="0" smtClean="0"/>
                        <a:t> корне слова</a:t>
                      </a:r>
                    </a:p>
                    <a:p>
                      <a:r>
                        <a:rPr lang="ru-RU" sz="2000" b="1" baseline="0" dirty="0" smtClean="0"/>
                        <a:t>В словах на «</a:t>
                      </a:r>
                      <a:r>
                        <a:rPr lang="ru-RU" sz="2000" b="1" baseline="0" dirty="0" err="1" smtClean="0"/>
                        <a:t>ция</a:t>
                      </a:r>
                      <a:r>
                        <a:rPr lang="ru-RU" sz="2000" b="1" baseline="0" dirty="0" smtClean="0"/>
                        <a:t>»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6000760" y="3143248"/>
            <a:ext cx="285752" cy="285752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16200000" flipV="1">
            <a:off x="6143636" y="3929066"/>
            <a:ext cx="285752" cy="142876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 flipH="1" flipV="1">
            <a:off x="5983328" y="3946498"/>
            <a:ext cx="285752" cy="108012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Заголовок 1"/>
          <p:cNvSpPr txBox="1">
            <a:spLocks/>
          </p:cNvSpPr>
          <p:nvPr/>
        </p:nvSpPr>
        <p:spPr>
          <a:xfrm>
            <a:off x="0" y="1000108"/>
            <a:ext cx="9215502" cy="107157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i="1" dirty="0" smtClean="0">
                <a:latin typeface="+mj-lt"/>
                <a:ea typeface="+mj-ea"/>
                <a:cs typeface="+mj-cs"/>
              </a:rPr>
              <a:t>После шипящих:                                       После </a:t>
            </a: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буквы «Ц»: </a:t>
            </a:r>
            <a:b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8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14290"/>
            <a:ext cx="3930376" cy="1143000"/>
          </a:xfrm>
        </p:spPr>
        <p:txBody>
          <a:bodyPr>
            <a:normAutofit/>
          </a:bodyPr>
          <a:lstStyle/>
          <a:p>
            <a:r>
              <a:rPr lang="ru-RU" sz="2800" b="1" i="1" dirty="0" smtClean="0"/>
              <a:t>Правописание гласных</a:t>
            </a:r>
            <a:endParaRPr lang="ru-RU" sz="2500" b="1" i="1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285720" y="1928802"/>
            <a:ext cx="201622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ru-RU" sz="2400" b="1" i="1" u="sng" dirty="0" smtClean="0"/>
              <a:t>Пишется О?</a:t>
            </a:r>
          </a:p>
          <a:p>
            <a:pPr>
              <a:buNone/>
            </a:pPr>
            <a:r>
              <a:rPr lang="ru-RU" sz="2200" i="1" dirty="0" smtClean="0"/>
              <a:t>Б…р…</a:t>
            </a:r>
            <a:r>
              <a:rPr lang="ru-RU" sz="2200" i="1" dirty="0" err="1" smtClean="0"/>
              <a:t>датый</a:t>
            </a:r>
            <a:endParaRPr lang="ru-RU" sz="2200" i="1" dirty="0" smtClean="0"/>
          </a:p>
          <a:p>
            <a:pPr marL="514350" indent="-514350">
              <a:buNone/>
            </a:pPr>
            <a:r>
              <a:rPr lang="ru-RU" sz="2200" i="1" dirty="0" smtClean="0"/>
              <a:t>К…</a:t>
            </a:r>
            <a:r>
              <a:rPr lang="ru-RU" sz="2200" i="1" dirty="0" err="1" smtClean="0"/>
              <a:t>пна</a:t>
            </a:r>
            <a:endParaRPr lang="ru-RU" sz="2200" i="1" dirty="0" smtClean="0"/>
          </a:p>
          <a:p>
            <a:pPr marL="514350" indent="-514350">
              <a:buNone/>
            </a:pPr>
            <a:r>
              <a:rPr lang="ru-RU" sz="2200" i="1" dirty="0" err="1" smtClean="0"/>
              <a:t>Тр</a:t>
            </a:r>
            <a:r>
              <a:rPr lang="ru-RU" sz="2200" i="1" dirty="0" smtClean="0"/>
              <a:t>…</a:t>
            </a:r>
            <a:r>
              <a:rPr lang="ru-RU" sz="2200" i="1" dirty="0" err="1" smtClean="0"/>
              <a:t>гичность</a:t>
            </a:r>
            <a:endParaRPr lang="ru-RU" sz="2200" i="1" dirty="0" smtClean="0"/>
          </a:p>
          <a:p>
            <a:pPr marL="514350" indent="-514350">
              <a:buNone/>
            </a:pPr>
            <a:r>
              <a:rPr lang="ru-RU" sz="2200" i="1" dirty="0" err="1" smtClean="0"/>
              <a:t>Хв</a:t>
            </a:r>
            <a:r>
              <a:rPr lang="ru-RU" sz="2200" i="1" dirty="0" smtClean="0"/>
              <a:t>…</a:t>
            </a:r>
            <a:r>
              <a:rPr lang="ru-RU" sz="2200" i="1" dirty="0" err="1" smtClean="0"/>
              <a:t>статый</a:t>
            </a:r>
            <a:endParaRPr lang="ru-RU" sz="2200" i="1" dirty="0" smtClean="0"/>
          </a:p>
          <a:p>
            <a:pPr marL="514350" indent="-514350">
              <a:buNone/>
            </a:pPr>
            <a:r>
              <a:rPr lang="ru-RU" sz="2200" i="1" dirty="0" smtClean="0"/>
              <a:t>Ур…</a:t>
            </a:r>
            <a:r>
              <a:rPr lang="ru-RU" sz="2200" i="1" dirty="0" err="1" smtClean="0"/>
              <a:t>ждённый</a:t>
            </a:r>
            <a:endParaRPr lang="ru-RU" sz="2200" i="1" dirty="0" smtClean="0"/>
          </a:p>
          <a:p>
            <a:pPr marL="514350" indent="-514350">
              <a:buNone/>
            </a:pPr>
            <a:r>
              <a:rPr lang="ru-RU" sz="2200" i="1" dirty="0" err="1" smtClean="0"/>
              <a:t>пок</a:t>
            </a:r>
            <a:r>
              <a:rPr lang="ru-RU" sz="2200" i="1" dirty="0" smtClean="0"/>
              <a:t>…</a:t>
            </a:r>
            <a:r>
              <a:rPr lang="ru-RU" sz="2200" i="1" dirty="0" err="1" smtClean="0"/>
              <a:t>яние</a:t>
            </a:r>
            <a:endParaRPr lang="ru-RU" sz="2200" i="1" dirty="0" smtClean="0"/>
          </a:p>
          <a:p>
            <a:pPr marL="514350" indent="-514350">
              <a:buNone/>
            </a:pPr>
            <a:r>
              <a:rPr lang="ru-RU" sz="2200" i="1" dirty="0" smtClean="0"/>
              <a:t>Р…</a:t>
            </a:r>
            <a:r>
              <a:rPr lang="ru-RU" sz="2200" i="1" dirty="0" err="1" smtClean="0"/>
              <a:t>зарий</a:t>
            </a:r>
            <a:endParaRPr lang="ru-RU" sz="2200" i="1" dirty="0" smtClean="0"/>
          </a:p>
          <a:p>
            <a:pPr marL="514350" indent="-514350">
              <a:buNone/>
            </a:pPr>
            <a:r>
              <a:rPr lang="ru-RU" sz="2200" i="1" dirty="0" smtClean="0"/>
              <a:t>Ор…</a:t>
            </a:r>
            <a:r>
              <a:rPr lang="ru-RU" sz="2200" i="1" dirty="0" err="1" smtClean="0"/>
              <a:t>шение</a:t>
            </a:r>
            <a:endParaRPr lang="ru-RU" sz="2200" i="1" dirty="0" smtClean="0"/>
          </a:p>
          <a:p>
            <a:pPr marL="514350" indent="-514350">
              <a:buNone/>
            </a:pPr>
            <a:r>
              <a:rPr lang="ru-RU" sz="2200" i="1" dirty="0" err="1" smtClean="0"/>
              <a:t>Раздр</a:t>
            </a:r>
            <a:r>
              <a:rPr lang="ru-RU" sz="2200" i="1" dirty="0" smtClean="0"/>
              <a:t>…</a:t>
            </a:r>
            <a:r>
              <a:rPr lang="ru-RU" sz="2200" i="1" dirty="0" err="1" smtClean="0"/>
              <a:t>жение</a:t>
            </a:r>
            <a:endParaRPr lang="ru-RU" sz="2200" i="1" dirty="0" smtClean="0"/>
          </a:p>
          <a:p>
            <a:pPr marL="514350" indent="-514350">
              <a:buNone/>
            </a:pPr>
            <a:r>
              <a:rPr lang="ru-RU" sz="2200" i="1" dirty="0" err="1" smtClean="0"/>
              <a:t>Накр</a:t>
            </a:r>
            <a:r>
              <a:rPr lang="ru-RU" sz="2200" i="1" dirty="0" smtClean="0"/>
              <a:t>..шить</a:t>
            </a:r>
          </a:p>
          <a:p>
            <a:pPr marL="514350" indent="-514350">
              <a:buFont typeface="+mj-lt"/>
              <a:buAutoNum type="arabicPeriod"/>
            </a:pPr>
            <a:endParaRPr lang="ru-RU" sz="1400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5580112" y="1788029"/>
            <a:ext cx="2819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2357422" y="1928802"/>
            <a:ext cx="228601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ru-RU" sz="2400" b="1" i="1" u="sng" dirty="0" smtClean="0"/>
              <a:t>Пишется А?</a:t>
            </a:r>
          </a:p>
          <a:p>
            <a:pPr marL="514350" indent="-514350">
              <a:buNone/>
            </a:pPr>
            <a:r>
              <a:rPr lang="ru-RU" sz="2200" i="1" dirty="0" err="1" smtClean="0"/>
              <a:t>Бл</a:t>
            </a:r>
            <a:r>
              <a:rPr lang="ru-RU" sz="2200" i="1" dirty="0" smtClean="0"/>
              <a:t>…</a:t>
            </a:r>
            <a:r>
              <a:rPr lang="ru-RU" sz="2200" i="1" dirty="0" err="1" smtClean="0"/>
              <a:t>кировать</a:t>
            </a:r>
            <a:endParaRPr lang="ru-RU" sz="2200" i="1" dirty="0" smtClean="0"/>
          </a:p>
          <a:p>
            <a:pPr marL="514350" indent="-514350">
              <a:buNone/>
            </a:pPr>
            <a:r>
              <a:rPr lang="ru-RU" sz="2200" i="1" dirty="0" err="1" smtClean="0"/>
              <a:t>Отпр</a:t>
            </a:r>
            <a:r>
              <a:rPr lang="ru-RU" sz="2200" i="1" dirty="0" smtClean="0"/>
              <a:t>…</a:t>
            </a:r>
            <a:r>
              <a:rPr lang="ru-RU" sz="2200" i="1" dirty="0" err="1" smtClean="0"/>
              <a:t>вление</a:t>
            </a:r>
            <a:endParaRPr lang="ru-RU" sz="2200" i="1" dirty="0" smtClean="0"/>
          </a:p>
          <a:p>
            <a:pPr marL="514350" indent="-514350">
              <a:buNone/>
            </a:pPr>
            <a:r>
              <a:rPr lang="ru-RU" sz="2200" i="1" dirty="0" err="1" smtClean="0"/>
              <a:t>Сл</a:t>
            </a:r>
            <a:r>
              <a:rPr lang="ru-RU" sz="2200" i="1" dirty="0" smtClean="0"/>
              <a:t>…мать</a:t>
            </a:r>
          </a:p>
          <a:p>
            <a:pPr marL="514350" indent="-514350">
              <a:buNone/>
            </a:pPr>
            <a:r>
              <a:rPr lang="ru-RU" sz="2200" i="1" dirty="0" smtClean="0"/>
              <a:t>Од…</a:t>
            </a:r>
            <a:r>
              <a:rPr lang="ru-RU" sz="2200" i="1" dirty="0" err="1" smtClean="0"/>
              <a:t>рить</a:t>
            </a:r>
            <a:endParaRPr lang="ru-RU" sz="2200" i="1" dirty="0" smtClean="0"/>
          </a:p>
          <a:p>
            <a:pPr marL="514350" indent="-514350">
              <a:buNone/>
            </a:pPr>
            <a:r>
              <a:rPr lang="ru-RU" sz="2200" i="1" dirty="0" err="1" smtClean="0"/>
              <a:t>Разб</a:t>
            </a:r>
            <a:r>
              <a:rPr lang="ru-RU" sz="2200" i="1" dirty="0" smtClean="0"/>
              <a:t>…</a:t>
            </a:r>
            <a:r>
              <a:rPr lang="ru-RU" sz="2200" i="1" dirty="0" err="1" smtClean="0"/>
              <a:t>леться</a:t>
            </a:r>
            <a:endParaRPr lang="ru-RU" sz="2200" i="1" dirty="0" smtClean="0"/>
          </a:p>
          <a:p>
            <a:pPr marL="514350" indent="-514350">
              <a:buNone/>
            </a:pPr>
            <a:r>
              <a:rPr lang="ru-RU" sz="2200" i="1" dirty="0" err="1" smtClean="0"/>
              <a:t>Осн</a:t>
            </a:r>
            <a:r>
              <a:rPr lang="ru-RU" sz="2200" i="1" dirty="0" smtClean="0"/>
              <a:t>…щенный</a:t>
            </a:r>
          </a:p>
          <a:p>
            <a:pPr marL="514350" indent="-514350">
              <a:buNone/>
            </a:pPr>
            <a:r>
              <a:rPr lang="ru-RU" sz="2200" i="1" dirty="0" err="1" smtClean="0"/>
              <a:t>Убл</a:t>
            </a:r>
            <a:r>
              <a:rPr lang="ru-RU" sz="2200" i="1" dirty="0" smtClean="0"/>
              <a:t>…жить</a:t>
            </a:r>
          </a:p>
          <a:p>
            <a:pPr marL="514350" indent="-514350">
              <a:buNone/>
            </a:pPr>
            <a:r>
              <a:rPr lang="ru-RU" sz="2200" i="1" dirty="0" smtClean="0"/>
              <a:t>К…</a:t>
            </a:r>
            <a:r>
              <a:rPr lang="ru-RU" sz="2200" i="1" dirty="0" err="1" smtClean="0"/>
              <a:t>рмовой</a:t>
            </a:r>
            <a:endParaRPr lang="ru-RU" sz="2200" i="1" dirty="0" smtClean="0"/>
          </a:p>
          <a:p>
            <a:pPr marL="514350" indent="-514350">
              <a:buNone/>
            </a:pPr>
            <a:r>
              <a:rPr lang="ru-RU" sz="2200" i="1" dirty="0" err="1" smtClean="0"/>
              <a:t>Озл</a:t>
            </a:r>
            <a:r>
              <a:rPr lang="ru-RU" sz="2200" i="1" dirty="0" smtClean="0"/>
              <a:t>…</a:t>
            </a:r>
            <a:r>
              <a:rPr lang="ru-RU" sz="2200" i="1" dirty="0" err="1" smtClean="0"/>
              <a:t>бление</a:t>
            </a:r>
            <a:endParaRPr lang="ru-RU" sz="2200" i="1" dirty="0" smtClean="0"/>
          </a:p>
          <a:p>
            <a:pPr marL="514350" indent="-514350">
              <a:buNone/>
            </a:pPr>
            <a:r>
              <a:rPr lang="ru-RU" sz="2200" i="1" dirty="0" err="1" smtClean="0"/>
              <a:t>Содр</a:t>
            </a:r>
            <a:r>
              <a:rPr lang="ru-RU" sz="2200" i="1" dirty="0" smtClean="0"/>
              <a:t>…гнуться</a:t>
            </a:r>
          </a:p>
          <a:p>
            <a:pPr marL="514350" indent="-514350">
              <a:buFont typeface="+mj-lt"/>
              <a:buAutoNum type="arabicPeriod"/>
            </a:pPr>
            <a:endParaRPr lang="ru-RU" sz="1400" dirty="0"/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4643438" y="1928802"/>
            <a:ext cx="217988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ru-RU" sz="2400" b="1" i="1" u="sng" dirty="0" smtClean="0"/>
              <a:t>Пишется И?</a:t>
            </a:r>
          </a:p>
          <a:p>
            <a:pPr marL="514350" indent="-514350">
              <a:buNone/>
            </a:pPr>
            <a:r>
              <a:rPr lang="ru-RU" sz="2200" i="1" dirty="0" err="1" smtClean="0"/>
              <a:t>Тр</a:t>
            </a:r>
            <a:r>
              <a:rPr lang="ru-RU" sz="2200" i="1" dirty="0" smtClean="0"/>
              <a:t>…</a:t>
            </a:r>
            <a:r>
              <a:rPr lang="ru-RU" sz="2200" i="1" dirty="0" err="1" smtClean="0"/>
              <a:t>умфальный</a:t>
            </a:r>
            <a:endParaRPr lang="ru-RU" sz="2200" i="1" dirty="0" smtClean="0"/>
          </a:p>
          <a:p>
            <a:pPr marL="514350" indent="-514350">
              <a:buNone/>
            </a:pPr>
            <a:r>
              <a:rPr lang="ru-RU" sz="2200" i="1" dirty="0" smtClean="0"/>
              <a:t>Г…</a:t>
            </a:r>
            <a:r>
              <a:rPr lang="ru-RU" sz="2200" i="1" dirty="0" err="1" smtClean="0"/>
              <a:t>пард</a:t>
            </a:r>
            <a:endParaRPr lang="ru-RU" sz="2200" i="1" dirty="0" smtClean="0"/>
          </a:p>
          <a:p>
            <a:pPr marL="514350" indent="-514350">
              <a:buNone/>
            </a:pPr>
            <a:r>
              <a:rPr lang="ru-RU" sz="2200" i="1" dirty="0" smtClean="0"/>
              <a:t>Ф…</a:t>
            </a:r>
            <a:r>
              <a:rPr lang="ru-RU" sz="2200" i="1" dirty="0" err="1" smtClean="0"/>
              <a:t>лигрань</a:t>
            </a:r>
            <a:endParaRPr lang="ru-RU" sz="2200" i="1" dirty="0" smtClean="0"/>
          </a:p>
          <a:p>
            <a:pPr marL="514350" indent="-514350">
              <a:buNone/>
            </a:pPr>
            <a:r>
              <a:rPr lang="ru-RU" sz="2200" i="1" dirty="0" smtClean="0"/>
              <a:t>П…</a:t>
            </a:r>
            <a:r>
              <a:rPr lang="ru-RU" sz="2200" i="1" dirty="0" err="1" smtClean="0"/>
              <a:t>галица</a:t>
            </a:r>
            <a:endParaRPr lang="ru-RU" sz="2200" i="1" dirty="0" smtClean="0"/>
          </a:p>
          <a:p>
            <a:pPr marL="514350" indent="-514350">
              <a:buNone/>
            </a:pPr>
            <a:r>
              <a:rPr lang="ru-RU" sz="2200" i="1" dirty="0" smtClean="0"/>
              <a:t>Р…</a:t>
            </a:r>
            <a:r>
              <a:rPr lang="ru-RU" sz="2200" i="1" dirty="0" err="1" smtClean="0"/>
              <a:t>гата</a:t>
            </a:r>
            <a:endParaRPr lang="ru-RU" sz="2200" i="1" dirty="0" smtClean="0"/>
          </a:p>
          <a:p>
            <a:pPr marL="514350" indent="-514350">
              <a:buNone/>
            </a:pPr>
            <a:r>
              <a:rPr lang="ru-RU" sz="2200" i="1" dirty="0" err="1" smtClean="0"/>
              <a:t>Ижд</a:t>
            </a:r>
            <a:r>
              <a:rPr lang="ru-RU" sz="2200" i="1" dirty="0" smtClean="0"/>
              <a:t>…венец</a:t>
            </a:r>
          </a:p>
          <a:p>
            <a:pPr marL="514350" indent="-514350">
              <a:buNone/>
            </a:pPr>
            <a:r>
              <a:rPr lang="ru-RU" sz="2200" i="1" dirty="0" smtClean="0"/>
              <a:t>Эл…</a:t>
            </a:r>
            <a:r>
              <a:rPr lang="ru-RU" sz="2200" i="1" dirty="0" err="1" smtClean="0"/>
              <a:t>ксир</a:t>
            </a:r>
            <a:endParaRPr lang="ru-RU" sz="2200" i="1" dirty="0" smtClean="0"/>
          </a:p>
          <a:p>
            <a:pPr marL="514350" indent="-514350">
              <a:buNone/>
            </a:pPr>
            <a:r>
              <a:rPr lang="ru-RU" sz="2200" i="1" dirty="0" smtClean="0"/>
              <a:t>М…</a:t>
            </a:r>
            <a:r>
              <a:rPr lang="ru-RU" sz="2200" i="1" dirty="0" err="1" smtClean="0"/>
              <a:t>ридиан</a:t>
            </a:r>
            <a:endParaRPr lang="ru-RU" sz="2200" i="1" dirty="0" smtClean="0"/>
          </a:p>
          <a:p>
            <a:pPr marL="514350" indent="-514350">
              <a:buNone/>
            </a:pPr>
            <a:r>
              <a:rPr lang="ru-RU" sz="2200" i="1" dirty="0" smtClean="0"/>
              <a:t>Р…</a:t>
            </a:r>
            <a:r>
              <a:rPr lang="ru-RU" sz="2200" i="1" dirty="0" err="1" smtClean="0"/>
              <a:t>сталище</a:t>
            </a:r>
            <a:endParaRPr lang="ru-RU" sz="2200" i="1" dirty="0" smtClean="0"/>
          </a:p>
          <a:p>
            <a:pPr marL="514350" indent="-514350">
              <a:buNone/>
            </a:pPr>
            <a:r>
              <a:rPr lang="ru-RU" sz="2200" i="1" dirty="0" err="1" smtClean="0"/>
              <a:t>Дил</a:t>
            </a:r>
            <a:r>
              <a:rPr lang="ru-RU" sz="2200" i="1" dirty="0" smtClean="0"/>
              <a:t>…</a:t>
            </a:r>
            <a:r>
              <a:rPr lang="ru-RU" sz="2200" i="1" dirty="0" err="1" smtClean="0"/>
              <a:t>тант</a:t>
            </a:r>
            <a:endParaRPr lang="ru-RU" sz="2200" i="1" dirty="0" smtClean="0"/>
          </a:p>
          <a:p>
            <a:pPr marL="514350" indent="-514350">
              <a:buFont typeface="+mj-lt"/>
              <a:buAutoNum type="arabicPeriod"/>
            </a:pPr>
            <a:endParaRPr lang="ru-RU" sz="1400" dirty="0"/>
          </a:p>
        </p:txBody>
      </p:sp>
      <p:sp>
        <p:nvSpPr>
          <p:cNvPr id="10" name="Управляющая кнопка: справка 9">
            <a:hlinkClick r:id="rId2" action="ppaction://hlinksldjump" highlightClick="1"/>
          </p:cNvPr>
          <p:cNvSpPr/>
          <p:nvPr/>
        </p:nvSpPr>
        <p:spPr>
          <a:xfrm>
            <a:off x="5786446" y="357166"/>
            <a:ext cx="1285884" cy="1285884"/>
          </a:xfrm>
          <a:prstGeom prst="actionButtonHel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домой 10">
            <a:hlinkClick r:id="rId3" action="ppaction://hlinksldjump" highlightClick="1"/>
          </p:cNvPr>
          <p:cNvSpPr/>
          <p:nvPr/>
        </p:nvSpPr>
        <p:spPr>
          <a:xfrm>
            <a:off x="7072330" y="357166"/>
            <a:ext cx="1428760" cy="1285884"/>
          </a:xfrm>
          <a:prstGeom prst="actionButtonHo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1571604" y="928670"/>
            <a:ext cx="39303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Тест</a:t>
            </a:r>
          </a:p>
        </p:txBody>
      </p:sp>
    </p:spTree>
    <p:extLst>
      <p:ext uri="{BB962C8B-B14F-4D97-AF65-F5344CB8AC3E}">
        <p14:creationId xmlns="" xmlns:p14="http://schemas.microsoft.com/office/powerpoint/2010/main" val="2665023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4" dur="2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8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0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2" dur="2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4" dur="2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6" dur="2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8" dur="2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0" dur="2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2" dur="2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4" dur="2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6" dur="20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0" dur="2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2" dur="2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4" dur="2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6" dur="2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8" dur="2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0" dur="2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2" dur="2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4" dur="2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6" dur="20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8" dur="20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ru-RU" dirty="0" smtClean="0"/>
              <a:t>Справка</a:t>
            </a:r>
            <a:endParaRPr lang="ru-RU" dirty="0"/>
          </a:p>
        </p:txBody>
      </p:sp>
      <p:sp>
        <p:nvSpPr>
          <p:cNvPr id="4" name="Объект 5"/>
          <p:cNvSpPr>
            <a:spLocks noGrp="1"/>
          </p:cNvSpPr>
          <p:nvPr>
            <p:ph idx="1"/>
          </p:nvPr>
        </p:nvSpPr>
        <p:spPr>
          <a:xfrm>
            <a:off x="214282" y="1643050"/>
            <a:ext cx="8643998" cy="504351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В безударном положении пишется та же гласная буква, которая выступает ударной в проверочном слове. </a:t>
            </a:r>
            <a:r>
              <a:rPr lang="ru-RU" sz="2800" i="1" dirty="0" err="1" smtClean="0"/>
              <a:t>выпАлит</a:t>
            </a:r>
            <a:r>
              <a:rPr lang="ru-RU" sz="2800" i="1" dirty="0" smtClean="0"/>
              <a:t>- </a:t>
            </a:r>
            <a:r>
              <a:rPr lang="ru-RU" sz="2800" i="1" dirty="0" err="1" smtClean="0"/>
              <a:t>запАл</a:t>
            </a:r>
            <a:endParaRPr lang="ru-RU" sz="2800" i="1" dirty="0" smtClean="0"/>
          </a:p>
          <a:p>
            <a:r>
              <a:rPr lang="ru-RU" sz="2800" b="1" dirty="0" smtClean="0"/>
              <a:t>Букву О в безударных корнях глаголов совершенного вида и образованных от них слов нельзя проверить глаголами совершенного вида.</a:t>
            </a:r>
          </a:p>
          <a:p>
            <a:r>
              <a:rPr lang="ru-RU" sz="2800" b="1" dirty="0" smtClean="0"/>
              <a:t>Слова с непроверяемыми безударными гласными следует запомнить</a:t>
            </a:r>
          </a:p>
          <a:p>
            <a:pPr>
              <a:buFont typeface="+mj-lt"/>
              <a:buAutoNum type="arabicPeriod"/>
            </a:pPr>
            <a:endParaRPr lang="ru-RU" sz="1500" dirty="0"/>
          </a:p>
        </p:txBody>
      </p:sp>
      <p:sp>
        <p:nvSpPr>
          <p:cNvPr id="13" name="Управляющая кнопка: назад 12">
            <a:hlinkClick r:id="rId2" action="ppaction://hlinksldjump" highlightClick="1"/>
          </p:cNvPr>
          <p:cNvSpPr/>
          <p:nvPr/>
        </p:nvSpPr>
        <p:spPr>
          <a:xfrm>
            <a:off x="7286644" y="357166"/>
            <a:ext cx="1143008" cy="857256"/>
          </a:xfrm>
          <a:prstGeom prst="actionButtonBackPrevio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357166"/>
            <a:ext cx="6286512" cy="1143000"/>
          </a:xfrm>
        </p:spPr>
        <p:txBody>
          <a:bodyPr>
            <a:normAutofit/>
          </a:bodyPr>
          <a:lstStyle/>
          <a:p>
            <a:r>
              <a:rPr lang="ru-RU" sz="2500" b="1" i="1" dirty="0" smtClean="0"/>
              <a:t>Правописание чередующихся корней </a:t>
            </a:r>
            <a:br>
              <a:rPr lang="ru-RU" sz="2500" b="1" i="1" dirty="0" smtClean="0"/>
            </a:br>
            <a:endParaRPr lang="ru-RU" sz="2500" b="1" i="1" dirty="0"/>
          </a:p>
        </p:txBody>
      </p:sp>
      <p:sp>
        <p:nvSpPr>
          <p:cNvPr id="5" name="Объект 3"/>
          <p:cNvSpPr txBox="1">
            <a:spLocks/>
          </p:cNvSpPr>
          <p:nvPr/>
        </p:nvSpPr>
        <p:spPr>
          <a:xfrm>
            <a:off x="4786314" y="2285992"/>
            <a:ext cx="2143140" cy="47148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600" b="1" i="1" u="sng" dirty="0" smtClean="0"/>
              <a:t>Пишется И?</a:t>
            </a:r>
          </a:p>
          <a:p>
            <a:pPr>
              <a:buNone/>
            </a:pPr>
            <a:r>
              <a:rPr lang="ru-RU" sz="2200" i="1" dirty="0" err="1" smtClean="0"/>
              <a:t>Соб</a:t>
            </a:r>
            <a:r>
              <a:rPr lang="ru-RU" sz="2200" i="1" dirty="0" smtClean="0"/>
              <a:t>…</a:t>
            </a:r>
            <a:r>
              <a:rPr lang="ru-RU" sz="2200" i="1" dirty="0" err="1" smtClean="0"/>
              <a:t>ру</a:t>
            </a:r>
            <a:endParaRPr lang="ru-RU" sz="2200" i="1" dirty="0" smtClean="0"/>
          </a:p>
          <a:p>
            <a:pPr>
              <a:buNone/>
            </a:pPr>
            <a:r>
              <a:rPr lang="ru-RU" sz="2200" i="1" dirty="0" err="1" smtClean="0"/>
              <a:t>Зап</a:t>
            </a:r>
            <a:r>
              <a:rPr lang="ru-RU" sz="2200" i="1" dirty="0" smtClean="0"/>
              <a:t>…рать</a:t>
            </a:r>
          </a:p>
          <a:p>
            <a:pPr>
              <a:buNone/>
            </a:pPr>
            <a:r>
              <a:rPr lang="ru-RU" sz="2200" i="1" dirty="0" err="1" smtClean="0"/>
              <a:t>Выж</a:t>
            </a:r>
            <a:r>
              <a:rPr lang="ru-RU" sz="2200" i="1" dirty="0" smtClean="0"/>
              <a:t>…гать</a:t>
            </a:r>
          </a:p>
          <a:p>
            <a:pPr>
              <a:buNone/>
            </a:pPr>
            <a:r>
              <a:rPr lang="ru-RU" sz="2200" i="1" dirty="0" err="1" smtClean="0"/>
              <a:t>Расст</a:t>
            </a:r>
            <a:r>
              <a:rPr lang="ru-RU" sz="2200" i="1" dirty="0" smtClean="0"/>
              <a:t>…лить</a:t>
            </a:r>
          </a:p>
          <a:p>
            <a:pPr>
              <a:buNone/>
            </a:pPr>
            <a:r>
              <a:rPr lang="ru-RU" sz="2200" i="1" dirty="0" err="1" smtClean="0"/>
              <a:t>Бл</a:t>
            </a:r>
            <a:r>
              <a:rPr lang="ru-RU" sz="2200" i="1" dirty="0" smtClean="0"/>
              <a:t>…стать</a:t>
            </a:r>
          </a:p>
          <a:p>
            <a:pPr>
              <a:buNone/>
            </a:pPr>
            <a:r>
              <a:rPr lang="ru-RU" sz="2200" i="1" dirty="0" err="1" smtClean="0"/>
              <a:t>Ст</a:t>
            </a:r>
            <a:r>
              <a:rPr lang="ru-RU" sz="2200" i="1" dirty="0" smtClean="0"/>
              <a:t>…</a:t>
            </a:r>
            <a:r>
              <a:rPr lang="ru-RU" sz="2200" i="1" dirty="0" err="1" smtClean="0"/>
              <a:t>реть</a:t>
            </a:r>
            <a:endParaRPr lang="ru-RU" sz="2200" i="1" dirty="0" smtClean="0"/>
          </a:p>
          <a:p>
            <a:pPr>
              <a:buNone/>
            </a:pPr>
            <a:r>
              <a:rPr lang="ru-RU" sz="2200" i="1" dirty="0" err="1" smtClean="0"/>
              <a:t>Выж</a:t>
            </a:r>
            <a:r>
              <a:rPr lang="ru-RU" sz="2200" i="1" dirty="0" smtClean="0"/>
              <a:t>…г</a:t>
            </a:r>
          </a:p>
          <a:p>
            <a:pPr>
              <a:buNone/>
            </a:pPr>
            <a:r>
              <a:rPr lang="ru-RU" sz="2200" i="1" dirty="0" err="1" smtClean="0"/>
              <a:t>Прид</a:t>
            </a:r>
            <a:r>
              <a:rPr lang="ru-RU" sz="2200" i="1" dirty="0" smtClean="0"/>
              <a:t>…</a:t>
            </a:r>
            <a:r>
              <a:rPr lang="ru-RU" sz="2200" i="1" dirty="0" err="1" smtClean="0"/>
              <a:t>раться</a:t>
            </a:r>
            <a:endParaRPr lang="ru-RU" sz="2200" i="1" dirty="0" smtClean="0"/>
          </a:p>
          <a:p>
            <a:pPr>
              <a:buNone/>
            </a:pPr>
            <a:r>
              <a:rPr lang="ru-RU" sz="2200" i="1" dirty="0" smtClean="0"/>
              <a:t>Выт…рать</a:t>
            </a:r>
          </a:p>
          <a:p>
            <a:pPr>
              <a:buNone/>
            </a:pPr>
            <a:r>
              <a:rPr lang="ru-RU" sz="2200" i="1" dirty="0" err="1" smtClean="0"/>
              <a:t>Расст</a:t>
            </a:r>
            <a:r>
              <a:rPr lang="ru-RU" sz="2200" i="1" dirty="0" smtClean="0"/>
              <a:t>…</a:t>
            </a:r>
            <a:r>
              <a:rPr lang="ru-RU" sz="2200" i="1" dirty="0" err="1" smtClean="0"/>
              <a:t>лать</a:t>
            </a:r>
            <a:endParaRPr lang="ru-RU" sz="2200" i="1" dirty="0"/>
          </a:p>
        </p:txBody>
      </p:sp>
      <p:sp>
        <p:nvSpPr>
          <p:cNvPr id="6" name="Объект 3"/>
          <p:cNvSpPr txBox="1">
            <a:spLocks/>
          </p:cNvSpPr>
          <p:nvPr/>
        </p:nvSpPr>
        <p:spPr>
          <a:xfrm>
            <a:off x="6786578" y="2071678"/>
            <a:ext cx="2071702" cy="49291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1500" dirty="0" smtClean="0"/>
          </a:p>
          <a:p>
            <a:pPr>
              <a:buNone/>
            </a:pPr>
            <a:endParaRPr lang="ru-RU" sz="2200" i="1" dirty="0" smtClean="0"/>
          </a:p>
          <a:p>
            <a:pPr>
              <a:buNone/>
            </a:pPr>
            <a:r>
              <a:rPr lang="ru-RU" sz="2200" i="1" dirty="0" err="1" smtClean="0"/>
              <a:t>Раст</a:t>
            </a:r>
            <a:r>
              <a:rPr lang="ru-RU" sz="2200" i="1" dirty="0" smtClean="0"/>
              <a:t>…</a:t>
            </a:r>
            <a:r>
              <a:rPr lang="ru-RU" sz="2200" i="1" dirty="0" err="1" smtClean="0"/>
              <a:t>реть</a:t>
            </a:r>
            <a:endParaRPr lang="ru-RU" sz="2200" i="1" dirty="0" smtClean="0"/>
          </a:p>
          <a:p>
            <a:pPr>
              <a:buNone/>
            </a:pPr>
            <a:r>
              <a:rPr lang="ru-RU" sz="2200" i="1" dirty="0" smtClean="0"/>
              <a:t>Ч…</a:t>
            </a:r>
            <a:r>
              <a:rPr lang="ru-RU" sz="2200" i="1" dirty="0" err="1" smtClean="0"/>
              <a:t>рнило</a:t>
            </a:r>
            <a:endParaRPr lang="ru-RU" sz="2200" i="1" dirty="0" smtClean="0"/>
          </a:p>
          <a:p>
            <a:pPr>
              <a:buNone/>
            </a:pPr>
            <a:r>
              <a:rPr lang="ru-RU" sz="2200" i="1" dirty="0" err="1" smtClean="0"/>
              <a:t>Напр</a:t>
            </a:r>
            <a:r>
              <a:rPr lang="ru-RU" sz="2200" i="1" dirty="0" smtClean="0"/>
              <a:t>…</a:t>
            </a:r>
            <a:r>
              <a:rPr lang="ru-RU" sz="2200" i="1" dirty="0" err="1" smtClean="0"/>
              <a:t>вление</a:t>
            </a:r>
            <a:endParaRPr lang="ru-RU" sz="2200" i="1" dirty="0" smtClean="0"/>
          </a:p>
          <a:p>
            <a:pPr>
              <a:buNone/>
            </a:pPr>
            <a:r>
              <a:rPr lang="ru-RU" sz="2200" i="1" dirty="0" smtClean="0"/>
              <a:t>Подл…жить</a:t>
            </a:r>
          </a:p>
          <a:p>
            <a:pPr>
              <a:buNone/>
            </a:pPr>
            <a:r>
              <a:rPr lang="ru-RU" sz="2200" i="1" dirty="0" err="1" smtClean="0"/>
              <a:t>Предл</a:t>
            </a:r>
            <a:r>
              <a:rPr lang="ru-RU" sz="2200" i="1" dirty="0" smtClean="0"/>
              <a:t>…гать</a:t>
            </a:r>
          </a:p>
          <a:p>
            <a:pPr>
              <a:buNone/>
            </a:pPr>
            <a:r>
              <a:rPr lang="ru-RU" sz="2200" i="1" dirty="0" smtClean="0"/>
              <a:t>Выр..</a:t>
            </a:r>
            <a:r>
              <a:rPr lang="ru-RU" sz="2200" i="1" dirty="0" err="1" smtClean="0"/>
              <a:t>сти</a:t>
            </a:r>
            <a:endParaRPr lang="ru-RU" sz="2200" i="1" dirty="0" smtClean="0"/>
          </a:p>
          <a:p>
            <a:pPr>
              <a:buNone/>
            </a:pPr>
            <a:r>
              <a:rPr lang="ru-RU" sz="2200" i="1" dirty="0" smtClean="0"/>
              <a:t>Зам…</a:t>
            </a:r>
            <a:r>
              <a:rPr lang="ru-RU" sz="2200" i="1" dirty="0" err="1" smtClean="0"/>
              <a:t>рает</a:t>
            </a:r>
            <a:endParaRPr lang="ru-RU" sz="2200" i="1" dirty="0" smtClean="0"/>
          </a:p>
          <a:p>
            <a:pPr>
              <a:buNone/>
            </a:pPr>
            <a:r>
              <a:rPr lang="ru-RU" sz="2200" i="1" dirty="0" smtClean="0"/>
              <a:t>М…</a:t>
            </a:r>
            <a:r>
              <a:rPr lang="ru-RU" sz="2200" i="1" dirty="0" err="1" smtClean="0"/>
              <a:t>ротворец</a:t>
            </a:r>
            <a:endParaRPr lang="ru-RU" sz="2200" i="1" dirty="0" smtClean="0"/>
          </a:p>
          <a:p>
            <a:pPr>
              <a:buNone/>
            </a:pPr>
            <a:r>
              <a:rPr lang="ru-RU" sz="2200" i="1" dirty="0" smtClean="0"/>
              <a:t>К…</a:t>
            </a:r>
            <a:r>
              <a:rPr lang="ru-RU" sz="2200" i="1" dirty="0" err="1" smtClean="0"/>
              <a:t>са</a:t>
            </a:r>
            <a:endParaRPr lang="ru-RU" sz="2200" i="1" dirty="0" smtClean="0"/>
          </a:p>
          <a:p>
            <a:pPr>
              <a:buNone/>
            </a:pPr>
            <a:r>
              <a:rPr lang="ru-RU" sz="2200" i="1" dirty="0" smtClean="0"/>
              <a:t>Г…</a:t>
            </a:r>
            <a:r>
              <a:rPr lang="ru-RU" sz="2200" i="1" dirty="0" err="1" smtClean="0"/>
              <a:t>рец</a:t>
            </a:r>
            <a:endParaRPr lang="ru-RU" sz="2200" i="1" dirty="0" smtClean="0"/>
          </a:p>
          <a:p>
            <a:pPr algn="ctr">
              <a:buFont typeface="+mj-lt"/>
              <a:buAutoNum type="arabicPeriod"/>
            </a:pPr>
            <a:endParaRPr lang="ru-RU" sz="1500" dirty="0"/>
          </a:p>
        </p:txBody>
      </p:sp>
      <p:sp>
        <p:nvSpPr>
          <p:cNvPr id="10" name="Объект 5"/>
          <p:cNvSpPr txBox="1">
            <a:spLocks/>
          </p:cNvSpPr>
          <p:nvPr/>
        </p:nvSpPr>
        <p:spPr>
          <a:xfrm>
            <a:off x="2357422" y="2332037"/>
            <a:ext cx="2376264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600" b="1" i="1" u="sng" dirty="0" smtClean="0"/>
              <a:t>Пишется А?</a:t>
            </a:r>
          </a:p>
          <a:p>
            <a:pPr>
              <a:buNone/>
            </a:pPr>
            <a:r>
              <a:rPr lang="ru-RU" sz="2200" i="1" dirty="0" smtClean="0"/>
              <a:t>Наг…рать</a:t>
            </a:r>
          </a:p>
          <a:p>
            <a:pPr>
              <a:buNone/>
            </a:pPr>
            <a:r>
              <a:rPr lang="ru-RU" sz="2200" i="1" dirty="0" err="1" smtClean="0"/>
              <a:t>Уг</a:t>
            </a:r>
            <a:r>
              <a:rPr lang="ru-RU" sz="2200" i="1" dirty="0" smtClean="0"/>
              <a:t>…</a:t>
            </a:r>
            <a:r>
              <a:rPr lang="ru-RU" sz="2200" i="1" dirty="0" err="1" smtClean="0"/>
              <a:t>релый</a:t>
            </a:r>
            <a:endParaRPr lang="ru-RU" sz="2200" i="1" dirty="0" smtClean="0"/>
          </a:p>
          <a:p>
            <a:pPr>
              <a:buNone/>
            </a:pPr>
            <a:r>
              <a:rPr lang="ru-RU" sz="2200" i="1" dirty="0" err="1" smtClean="0"/>
              <a:t>Пл</a:t>
            </a:r>
            <a:r>
              <a:rPr lang="ru-RU" sz="2200" i="1" dirty="0" smtClean="0"/>
              <a:t>…</a:t>
            </a:r>
            <a:r>
              <a:rPr lang="ru-RU" sz="2200" i="1" dirty="0" err="1" smtClean="0"/>
              <a:t>вучесть</a:t>
            </a:r>
            <a:endParaRPr lang="ru-RU" sz="2200" i="1" dirty="0" smtClean="0"/>
          </a:p>
          <a:p>
            <a:pPr>
              <a:buNone/>
            </a:pPr>
            <a:r>
              <a:rPr lang="ru-RU" sz="2200" i="1" dirty="0" smtClean="0"/>
              <a:t>К…</a:t>
            </a:r>
            <a:r>
              <a:rPr lang="ru-RU" sz="2200" i="1" dirty="0" err="1" smtClean="0"/>
              <a:t>снуться</a:t>
            </a:r>
            <a:endParaRPr lang="ru-RU" sz="2200" i="1" dirty="0" smtClean="0"/>
          </a:p>
          <a:p>
            <a:pPr>
              <a:buNone/>
            </a:pPr>
            <a:r>
              <a:rPr lang="ru-RU" sz="2200" i="1" dirty="0" smtClean="0"/>
              <a:t>Оз…</a:t>
            </a:r>
            <a:r>
              <a:rPr lang="ru-RU" sz="2200" i="1" dirty="0" err="1" smtClean="0"/>
              <a:t>рять</a:t>
            </a:r>
            <a:endParaRPr lang="ru-RU" sz="2200" i="1" dirty="0" smtClean="0"/>
          </a:p>
          <a:p>
            <a:pPr>
              <a:buNone/>
            </a:pPr>
            <a:r>
              <a:rPr lang="ru-RU" sz="2200" i="1" dirty="0" err="1" smtClean="0"/>
              <a:t>Заг</a:t>
            </a:r>
            <a:r>
              <a:rPr lang="ru-RU" sz="2200" i="1" dirty="0" smtClean="0"/>
              <a:t>…</a:t>
            </a:r>
            <a:r>
              <a:rPr lang="ru-RU" sz="2200" i="1" dirty="0" err="1" smtClean="0"/>
              <a:t>релый</a:t>
            </a:r>
            <a:endParaRPr lang="ru-RU" sz="2200" i="1" dirty="0" smtClean="0"/>
          </a:p>
          <a:p>
            <a:pPr>
              <a:buNone/>
            </a:pPr>
            <a:r>
              <a:rPr lang="ru-RU" sz="2200" i="1" dirty="0" err="1" smtClean="0"/>
              <a:t>Разл</a:t>
            </a:r>
            <a:r>
              <a:rPr lang="ru-RU" sz="2200" i="1" dirty="0" smtClean="0"/>
              <a:t>…</a:t>
            </a:r>
            <a:r>
              <a:rPr lang="ru-RU" sz="2200" i="1" dirty="0" err="1" smtClean="0"/>
              <a:t>гаться</a:t>
            </a:r>
            <a:endParaRPr lang="ru-RU" sz="2200" i="1" dirty="0" smtClean="0"/>
          </a:p>
          <a:p>
            <a:pPr>
              <a:buNone/>
            </a:pPr>
            <a:r>
              <a:rPr lang="ru-RU" sz="2200" i="1" dirty="0" err="1" smtClean="0"/>
              <a:t>Непром</a:t>
            </a:r>
            <a:r>
              <a:rPr lang="ru-RU" sz="2200" i="1" dirty="0" smtClean="0"/>
              <a:t>…</a:t>
            </a:r>
            <a:r>
              <a:rPr lang="ru-RU" sz="2200" i="1" dirty="0" err="1" smtClean="0"/>
              <a:t>каемый</a:t>
            </a:r>
            <a:endParaRPr lang="ru-RU" sz="2200" i="1" dirty="0" smtClean="0"/>
          </a:p>
          <a:p>
            <a:pPr>
              <a:buNone/>
            </a:pPr>
            <a:r>
              <a:rPr lang="ru-RU" sz="2200" i="1" dirty="0" err="1" smtClean="0"/>
              <a:t>Пл</a:t>
            </a:r>
            <a:r>
              <a:rPr lang="ru-RU" sz="2200" i="1" dirty="0" smtClean="0"/>
              <a:t>…</a:t>
            </a:r>
            <a:r>
              <a:rPr lang="ru-RU" sz="2200" i="1" dirty="0" err="1" smtClean="0"/>
              <a:t>вец</a:t>
            </a:r>
            <a:endParaRPr lang="ru-RU" sz="2200" i="1" dirty="0" smtClean="0"/>
          </a:p>
          <a:p>
            <a:pPr>
              <a:buNone/>
            </a:pPr>
            <a:r>
              <a:rPr lang="ru-RU" sz="2200" i="1" dirty="0" err="1" smtClean="0"/>
              <a:t>Прекл</a:t>
            </a:r>
            <a:r>
              <a:rPr lang="ru-RU" sz="2200" i="1" dirty="0" smtClean="0"/>
              <a:t>…</a:t>
            </a:r>
            <a:r>
              <a:rPr lang="ru-RU" sz="2200" i="1" dirty="0" err="1" smtClean="0"/>
              <a:t>нение</a:t>
            </a:r>
            <a:endParaRPr lang="ru-RU" sz="2200" i="1" dirty="0" smtClean="0"/>
          </a:p>
          <a:p>
            <a:pPr>
              <a:buNone/>
            </a:pPr>
            <a:r>
              <a:rPr lang="ru-RU" sz="2200" i="1" dirty="0" smtClean="0"/>
              <a:t>Пол…гать</a:t>
            </a:r>
          </a:p>
          <a:p>
            <a:pPr>
              <a:buNone/>
            </a:pPr>
            <a:r>
              <a:rPr lang="ru-RU" sz="2200" i="1" dirty="0" err="1" smtClean="0"/>
              <a:t>Оз</a:t>
            </a:r>
            <a:r>
              <a:rPr lang="ru-RU" sz="2200" i="1" dirty="0" smtClean="0"/>
              <a:t>…</a:t>
            </a:r>
            <a:r>
              <a:rPr lang="ru-RU" sz="2200" i="1" dirty="0" err="1" smtClean="0"/>
              <a:t>ренность</a:t>
            </a:r>
            <a:endParaRPr lang="ru-RU" sz="2200" i="1" dirty="0" smtClean="0"/>
          </a:p>
          <a:p>
            <a:pPr>
              <a:buFont typeface="+mj-lt"/>
              <a:buAutoNum type="arabicPeriod"/>
            </a:pPr>
            <a:endParaRPr lang="ru-RU" sz="1500" dirty="0" smtClean="0"/>
          </a:p>
          <a:p>
            <a:pPr>
              <a:buFont typeface="+mj-lt"/>
              <a:buAutoNum type="arabicPeriod"/>
            </a:pPr>
            <a:endParaRPr lang="ru-RU" sz="1500" dirty="0" smtClean="0"/>
          </a:p>
          <a:p>
            <a:pPr>
              <a:buFont typeface="+mj-lt"/>
              <a:buAutoNum type="arabicPeriod"/>
            </a:pPr>
            <a:endParaRPr lang="ru-RU" sz="1500" dirty="0"/>
          </a:p>
        </p:txBody>
      </p:sp>
      <p:sp>
        <p:nvSpPr>
          <p:cNvPr id="11" name="Объект 5"/>
          <p:cNvSpPr txBox="1">
            <a:spLocks/>
          </p:cNvSpPr>
          <p:nvPr/>
        </p:nvSpPr>
        <p:spPr>
          <a:xfrm>
            <a:off x="214282" y="2332037"/>
            <a:ext cx="2376264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600" b="1" i="1" u="sng" dirty="0" smtClean="0"/>
              <a:t>Пишется О?</a:t>
            </a:r>
          </a:p>
          <a:p>
            <a:pPr>
              <a:buNone/>
            </a:pPr>
            <a:r>
              <a:rPr lang="ru-RU" sz="2200" i="1" dirty="0" err="1" smtClean="0"/>
              <a:t>Возг</a:t>
            </a:r>
            <a:r>
              <a:rPr lang="ru-RU" sz="2200" i="1" dirty="0" smtClean="0"/>
              <a:t>…</a:t>
            </a:r>
            <a:r>
              <a:rPr lang="ru-RU" sz="2200" i="1" dirty="0" err="1" smtClean="0"/>
              <a:t>раемость</a:t>
            </a:r>
            <a:endParaRPr lang="ru-RU" sz="2200" i="1" dirty="0" smtClean="0"/>
          </a:p>
          <a:p>
            <a:pPr>
              <a:buNone/>
            </a:pPr>
            <a:r>
              <a:rPr lang="ru-RU" sz="2200" i="1" dirty="0" err="1" smtClean="0"/>
              <a:t>Пром</a:t>
            </a:r>
            <a:r>
              <a:rPr lang="ru-RU" sz="2200" i="1" dirty="0" smtClean="0"/>
              <a:t>…</a:t>
            </a:r>
            <a:r>
              <a:rPr lang="ru-RU" sz="2200" i="1" dirty="0" err="1" smtClean="0"/>
              <a:t>кательный</a:t>
            </a:r>
            <a:endParaRPr lang="ru-RU" sz="2200" i="1" dirty="0" smtClean="0"/>
          </a:p>
          <a:p>
            <a:pPr>
              <a:buNone/>
            </a:pPr>
            <a:r>
              <a:rPr lang="ru-RU" sz="2200" i="1" dirty="0" err="1" smtClean="0"/>
              <a:t>Усл</a:t>
            </a:r>
            <a:r>
              <a:rPr lang="ru-RU" sz="2200" i="1" dirty="0" smtClean="0"/>
              <a:t>…</a:t>
            </a:r>
            <a:r>
              <a:rPr lang="ru-RU" sz="2200" i="1" dirty="0" err="1" smtClean="0"/>
              <a:t>жненность</a:t>
            </a:r>
            <a:endParaRPr lang="ru-RU" sz="2200" i="1" dirty="0" smtClean="0"/>
          </a:p>
          <a:p>
            <a:pPr>
              <a:buNone/>
            </a:pPr>
            <a:r>
              <a:rPr lang="ru-RU" sz="2200" i="1" dirty="0" err="1" smtClean="0"/>
              <a:t>Пл</a:t>
            </a:r>
            <a:r>
              <a:rPr lang="ru-RU" sz="2200" i="1" dirty="0" smtClean="0"/>
              <a:t>…</a:t>
            </a:r>
            <a:r>
              <a:rPr lang="ru-RU" sz="2200" i="1" dirty="0" err="1" smtClean="0"/>
              <a:t>вучесть</a:t>
            </a:r>
            <a:endParaRPr lang="ru-RU" sz="2200" i="1" dirty="0" smtClean="0"/>
          </a:p>
          <a:p>
            <a:pPr>
              <a:buNone/>
            </a:pPr>
            <a:r>
              <a:rPr lang="ru-RU" sz="2200" i="1" dirty="0" smtClean="0"/>
              <a:t>З…</a:t>
            </a:r>
            <a:r>
              <a:rPr lang="ru-RU" sz="2200" i="1" dirty="0" err="1" smtClean="0"/>
              <a:t>рница</a:t>
            </a:r>
            <a:endParaRPr lang="ru-RU" sz="2200" i="1" dirty="0" smtClean="0"/>
          </a:p>
          <a:p>
            <a:pPr>
              <a:buNone/>
            </a:pPr>
            <a:r>
              <a:rPr lang="ru-RU" sz="2200" i="1" dirty="0" err="1" smtClean="0"/>
              <a:t>Прекл</a:t>
            </a:r>
            <a:r>
              <a:rPr lang="ru-RU" sz="2200" i="1" dirty="0" smtClean="0"/>
              <a:t>…</a:t>
            </a:r>
            <a:r>
              <a:rPr lang="ru-RU" sz="2200" i="1" dirty="0" err="1" smtClean="0"/>
              <a:t>нение</a:t>
            </a:r>
            <a:endParaRPr lang="ru-RU" sz="2200" i="1" dirty="0" smtClean="0"/>
          </a:p>
          <a:p>
            <a:pPr>
              <a:buNone/>
            </a:pPr>
            <a:r>
              <a:rPr lang="ru-RU" sz="2200" i="1" dirty="0" smtClean="0"/>
              <a:t>Подл…жить</a:t>
            </a:r>
          </a:p>
          <a:p>
            <a:pPr>
              <a:buNone/>
            </a:pPr>
            <a:r>
              <a:rPr lang="ru-RU" sz="2200" i="1" dirty="0" err="1" smtClean="0"/>
              <a:t>Обск</a:t>
            </a:r>
            <a:r>
              <a:rPr lang="ru-RU" sz="2200" i="1" dirty="0" smtClean="0"/>
              <a:t>…</a:t>
            </a:r>
            <a:r>
              <a:rPr lang="ru-RU" sz="2200" i="1" dirty="0" err="1" smtClean="0"/>
              <a:t>кать</a:t>
            </a:r>
            <a:endParaRPr lang="ru-RU" sz="2200" i="1" dirty="0" smtClean="0"/>
          </a:p>
          <a:p>
            <a:pPr>
              <a:buNone/>
            </a:pPr>
            <a:r>
              <a:rPr lang="ru-RU" sz="2200" i="1" dirty="0" smtClean="0"/>
              <a:t>Р…</a:t>
            </a:r>
            <a:r>
              <a:rPr lang="ru-RU" sz="2200" i="1" dirty="0" err="1" smtClean="0"/>
              <a:t>стовщик</a:t>
            </a:r>
            <a:endParaRPr lang="ru-RU" sz="2200" i="1" dirty="0" smtClean="0"/>
          </a:p>
          <a:p>
            <a:pPr>
              <a:buNone/>
            </a:pPr>
            <a:r>
              <a:rPr lang="ru-RU" sz="2200" i="1" dirty="0" smtClean="0"/>
              <a:t>Р…</a:t>
            </a:r>
            <a:r>
              <a:rPr lang="ru-RU" sz="2200" i="1" dirty="0" err="1" smtClean="0"/>
              <a:t>внение</a:t>
            </a:r>
            <a:r>
              <a:rPr lang="ru-RU" sz="2200" i="1" dirty="0" smtClean="0"/>
              <a:t> (в рядах)</a:t>
            </a:r>
          </a:p>
          <a:p>
            <a:pPr>
              <a:buNone/>
            </a:pPr>
            <a:r>
              <a:rPr lang="ru-RU" sz="2200" i="1" dirty="0" smtClean="0"/>
              <a:t>Пор…</a:t>
            </a:r>
            <a:r>
              <a:rPr lang="ru-RU" sz="2200" i="1" dirty="0" err="1" smtClean="0"/>
              <a:t>вну</a:t>
            </a:r>
            <a:endParaRPr lang="ru-RU" sz="2200" i="1" dirty="0" smtClean="0"/>
          </a:p>
          <a:p>
            <a:pPr>
              <a:buNone/>
            </a:pPr>
            <a:r>
              <a:rPr lang="ru-RU" sz="2200" i="1" dirty="0" err="1" smtClean="0"/>
              <a:t>Отр</a:t>
            </a:r>
            <a:r>
              <a:rPr lang="ru-RU" sz="2200" i="1" dirty="0" smtClean="0"/>
              <a:t>…</a:t>
            </a:r>
            <a:r>
              <a:rPr lang="ru-RU" sz="2200" i="1" dirty="0" err="1" smtClean="0"/>
              <a:t>сль</a:t>
            </a:r>
            <a:endParaRPr lang="ru-RU" sz="2200" i="1" dirty="0" smtClean="0"/>
          </a:p>
          <a:p>
            <a:pPr>
              <a:buFont typeface="+mj-lt"/>
              <a:buAutoNum type="arabicPeriod"/>
            </a:pPr>
            <a:endParaRPr lang="ru-RU" sz="1500" dirty="0" smtClean="0"/>
          </a:p>
          <a:p>
            <a:pPr>
              <a:buFont typeface="+mj-lt"/>
              <a:buAutoNum type="arabicPeriod"/>
            </a:pPr>
            <a:endParaRPr lang="ru-RU" sz="15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857356" y="1785926"/>
            <a:ext cx="10182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/>
              <a:t>О - А</a:t>
            </a:r>
            <a:endParaRPr lang="ru-RU" sz="3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286512" y="1714488"/>
            <a:ext cx="9637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/>
              <a:t>Е - И</a:t>
            </a:r>
            <a:endParaRPr lang="ru-RU" sz="3200" dirty="0"/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2071670" y="857232"/>
            <a:ext cx="39303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Тест</a:t>
            </a:r>
          </a:p>
        </p:txBody>
      </p:sp>
      <p:sp>
        <p:nvSpPr>
          <p:cNvPr id="15" name="Управляющая кнопка: справка 14">
            <a:hlinkClick r:id="rId2" action="ppaction://hlinksldjump" highlightClick="1"/>
          </p:cNvPr>
          <p:cNvSpPr/>
          <p:nvPr/>
        </p:nvSpPr>
        <p:spPr>
          <a:xfrm>
            <a:off x="6072198" y="357166"/>
            <a:ext cx="1285884" cy="1285884"/>
          </a:xfrm>
          <a:prstGeom prst="actionButtonHel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Управляющая кнопка: домой 15">
            <a:hlinkClick r:id="rId3" action="ppaction://hlinksldjump" highlightClick="1"/>
          </p:cNvPr>
          <p:cNvSpPr/>
          <p:nvPr/>
        </p:nvSpPr>
        <p:spPr>
          <a:xfrm>
            <a:off x="7358082" y="357166"/>
            <a:ext cx="1428760" cy="1285884"/>
          </a:xfrm>
          <a:prstGeom prst="actionButtonHo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V="1">
            <a:off x="0" y="1714488"/>
            <a:ext cx="914400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6200000" flipH="1">
            <a:off x="2143120" y="4286244"/>
            <a:ext cx="507207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6929454" y="2214554"/>
            <a:ext cx="22145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u="sng" dirty="0" smtClean="0"/>
              <a:t>Проверяется ударением?</a:t>
            </a:r>
          </a:p>
        </p:txBody>
      </p:sp>
    </p:spTree>
    <p:extLst>
      <p:ext uri="{BB962C8B-B14F-4D97-AF65-F5344CB8AC3E}">
        <p14:creationId xmlns="" xmlns:p14="http://schemas.microsoft.com/office/powerpoint/2010/main" val="2479418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" dur="2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2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2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" dur="2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" dur="2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0" dur="2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2" dur="2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4" dur="2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20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8" dur="2000" fill="hold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2" dur="2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4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6" dur="2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8" dur="2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0" dur="2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2" dur="2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4" dur="2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6" dur="20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8" dur="20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0" dur="2000" fill="hold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2" dur="2000" fill="hold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4" dur="2000" fill="hold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8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0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2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4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6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8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0" dur="2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2" dur="2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4" dur="2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6" dur="2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0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2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4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6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8" dur="2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0" dur="2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2" dur="2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4" dur="2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6" dur="2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8" dur="2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659</TotalTime>
  <Words>1276</Words>
  <Application>Microsoft Office PowerPoint</Application>
  <PresentationFormat>Экран (4:3)</PresentationFormat>
  <Paragraphs>463</Paragraphs>
  <Slides>19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Покоряем Эверест!</vt:lpstr>
      <vt:lpstr>Интерактивный тренажер №1</vt:lpstr>
      <vt:lpstr>Инструкция по восхождению:</vt:lpstr>
      <vt:lpstr>Слайд 4</vt:lpstr>
      <vt:lpstr>Гласные после шипящих и буквы «Ц»  </vt:lpstr>
      <vt:lpstr>Справка</vt:lpstr>
      <vt:lpstr>Правописание гласных</vt:lpstr>
      <vt:lpstr>Справка</vt:lpstr>
      <vt:lpstr>Правописание чередующихся корней  </vt:lpstr>
      <vt:lpstr>Справка</vt:lpstr>
      <vt:lpstr>Правописание двойных согласных в корне слова</vt:lpstr>
      <vt:lpstr>Справка</vt:lpstr>
      <vt:lpstr>Правописание Ъ и Ь</vt:lpstr>
      <vt:lpstr>Справка</vt:lpstr>
      <vt:lpstr>Правописание приставок ПРЕ - ПРИ</vt:lpstr>
      <vt:lpstr>Справка</vt:lpstr>
      <vt:lpstr>Правописание И – Ы после приставок</vt:lpstr>
      <vt:lpstr>Справка</vt:lpstr>
      <vt:lpstr>Слайд 19</vt:lpstr>
    </vt:vector>
  </TitlesOfParts>
  <Company>CWTeam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Интерактивный тренажер №1</dc:title>
  <dc:creator>User</dc:creator>
  <cp:lastModifiedBy>Пользователь Windows</cp:lastModifiedBy>
  <cp:revision>89</cp:revision>
  <dcterms:created xsi:type="dcterms:W3CDTF">2014-05-05T12:36:52Z</dcterms:created>
  <dcterms:modified xsi:type="dcterms:W3CDTF">2018-12-26T08:44:45Z</dcterms:modified>
</cp:coreProperties>
</file>