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fs.znanio.ru/methodology/images/46/5f/465f1129c4f083ce8e01c83307a2b3d6281aad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rezentacii.org/upload/cloud/19/04/138259/images/screen3.jpg"/>
          <p:cNvPicPr/>
          <p:nvPr/>
        </p:nvPicPr>
        <p:blipFill>
          <a:blip r:embed="rId3"/>
          <a:srcRect l="6546" t="17284" r="5419" b="41949"/>
          <a:stretch>
            <a:fillRect/>
          </a:stretch>
        </p:blipFill>
        <p:spPr bwMode="auto">
          <a:xfrm>
            <a:off x="214282" y="0"/>
            <a:ext cx="47863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1647043658_29-kartinkin-net-p-vodolaz-kartinki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929042"/>
            <a:ext cx="3905277" cy="2928958"/>
          </a:xfrm>
          <a:prstGeom prst="rect">
            <a:avLst/>
          </a:prstGeom>
          <a:noFill/>
        </p:spPr>
      </p:pic>
      <p:pic>
        <p:nvPicPr>
          <p:cNvPr id="1030" name="Picture 6" descr="C:\Users\User\Desktop\imag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157539"/>
            <a:ext cx="2590781" cy="3700461"/>
          </a:xfrm>
          <a:prstGeom prst="rect">
            <a:avLst/>
          </a:prstGeom>
          <a:noFill/>
        </p:spPr>
      </p:pic>
      <p:pic>
        <p:nvPicPr>
          <p:cNvPr id="1031" name="Picture 7" descr="C:\Users\User\Desktop\1670474282_23-kartinkin-net-p-chelovek-v-gorakh-kartinki-pinterest-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8868"/>
            <a:ext cx="2574415" cy="3214670"/>
          </a:xfrm>
          <a:prstGeom prst="rect">
            <a:avLst/>
          </a:prstGeom>
          <a:noFill/>
        </p:spPr>
      </p:pic>
      <p:pic>
        <p:nvPicPr>
          <p:cNvPr id="14" name="Рисунок 13" descr="https://fsd.multiurok.ru/html/2019/11/09/s_5dc6f8dbcd224/img2.jpg"/>
          <p:cNvPicPr/>
          <p:nvPr/>
        </p:nvPicPr>
        <p:blipFill>
          <a:blip r:embed="rId7"/>
          <a:srcRect l="25097" t="16049" r="8852" b="29630"/>
          <a:stretch>
            <a:fillRect/>
          </a:stretch>
        </p:blipFill>
        <p:spPr bwMode="auto">
          <a:xfrm>
            <a:off x="2928926" y="2428868"/>
            <a:ext cx="3083984" cy="18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«Работа с информацией»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1-3</a:t>
            </a:r>
          </a:p>
          <a:p>
            <a:r>
              <a:rPr lang="ru-RU" sz="4400" dirty="0" smtClean="0"/>
              <a:t>2-2</a:t>
            </a:r>
          </a:p>
          <a:p>
            <a:r>
              <a:rPr lang="ru-RU" sz="4400" dirty="0" smtClean="0"/>
              <a:t>3-1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«Угадай слово»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12360"/>
          <a:stretch>
            <a:fillRect/>
          </a:stretch>
        </p:blipFill>
        <p:spPr bwMode="auto">
          <a:xfrm>
            <a:off x="785786" y="1714488"/>
            <a:ext cx="792961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57892"/>
            <a:ext cx="895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– 5,           1 – 5,            2 – 6,            4 – 3,             5 – 9,            3 – 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4000" dirty="0" smtClean="0"/>
              <a:t>мано</a:t>
            </a:r>
            <a:r>
              <a:rPr lang="ru-RU" sz="4000" b="1" dirty="0" smtClean="0">
                <a:solidFill>
                  <a:srgbClr val="FF0000"/>
                </a:solidFill>
              </a:rPr>
              <a:t>м</a:t>
            </a:r>
            <a:r>
              <a:rPr lang="ru-RU" sz="4000" dirty="0" smtClean="0"/>
              <a:t>етр</a:t>
            </a:r>
          </a:p>
          <a:p>
            <a:r>
              <a:rPr lang="ru-RU" sz="4000" dirty="0" smtClean="0"/>
              <a:t>2.баром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тр</a:t>
            </a:r>
          </a:p>
          <a:p>
            <a:r>
              <a:rPr lang="ru-RU" sz="4000" dirty="0" smtClean="0"/>
              <a:t>3.ар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ометр</a:t>
            </a:r>
          </a:p>
          <a:p>
            <a:r>
              <a:rPr lang="ru-RU" sz="4000" dirty="0" smtClean="0"/>
              <a:t>4.ме</a:t>
            </a:r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dirty="0" smtClean="0"/>
              <a:t>з</a:t>
            </a:r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рка</a:t>
            </a:r>
          </a:p>
          <a:p>
            <a:r>
              <a:rPr lang="ru-RU" sz="4000" dirty="0" smtClean="0"/>
              <a:t>5.сообщающ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еся сосуды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Умение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Давление в твердых телах, жидкостях и газах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фическое представление приёма Фишбоу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143800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14480" y="642918"/>
            <a:ext cx="5688013" cy="2460625"/>
            <a:chOff x="330" y="1469"/>
            <a:chExt cx="8957" cy="3875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6859" y="1834"/>
              <a:ext cx="2428" cy="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330" y="1469"/>
              <a:ext cx="8211" cy="3875"/>
              <a:chOff x="330" y="1469"/>
              <a:chExt cx="8211" cy="3875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6026" y="2562"/>
                <a:ext cx="2515" cy="16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330" y="1469"/>
                <a:ext cx="6501" cy="3875"/>
                <a:chOff x="330" y="1469"/>
                <a:chExt cx="6501" cy="3875"/>
              </a:xfrm>
            </p:grpSpPr>
            <p:grpSp>
              <p:nvGrpSpPr>
                <p:cNvPr id="1031" name="Group 7"/>
                <p:cNvGrpSpPr>
                  <a:grpSpLocks/>
                </p:cNvGrpSpPr>
                <p:nvPr/>
              </p:nvGrpSpPr>
              <p:grpSpPr bwMode="auto">
                <a:xfrm>
                  <a:off x="330" y="1469"/>
                  <a:ext cx="6501" cy="3875"/>
                  <a:chOff x="330" y="1469"/>
                  <a:chExt cx="6501" cy="3875"/>
                </a:xfrm>
              </p:grpSpPr>
              <p:cxnSp>
                <p:nvCxnSpPr>
                  <p:cNvPr id="1032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7" y="2562"/>
                    <a:ext cx="0" cy="27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grpSp>
                <p:nvGrpSpPr>
                  <p:cNvPr id="10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30" y="1469"/>
                    <a:ext cx="6501" cy="3019"/>
                    <a:chOff x="330" y="1469"/>
                    <a:chExt cx="6501" cy="3019"/>
                  </a:xfrm>
                </p:grpSpPr>
                <p:cxnSp>
                  <p:nvCxnSpPr>
                    <p:cNvPr id="1034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463" y="2562"/>
                      <a:ext cx="1457" cy="192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grpSp>
                  <p:nvGrpSpPr>
                    <p:cNvPr id="1035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0" y="1469"/>
                      <a:ext cx="6501" cy="1093"/>
                      <a:chOff x="330" y="1469"/>
                      <a:chExt cx="6501" cy="1093"/>
                    </a:xfrm>
                  </p:grpSpPr>
                  <p:sp>
                    <p:nvSpPr>
                      <p:cNvPr id="103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0" y="1469"/>
                        <a:ext cx="4251" cy="10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C0504D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rPr>
                          <a:t>Физические величины</a:t>
                        </a:r>
                        <a:endPara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1037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30" y="2032"/>
                        <a:ext cx="2278" cy="12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</p:cxnSp>
                </p:grpSp>
              </p:grpSp>
            </p:grp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5557" y="2562"/>
                  <a:ext cx="642" cy="23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14282" y="642918"/>
            <a:ext cx="8929718" cy="4429156"/>
            <a:chOff x="1093" y="1822"/>
            <a:chExt cx="15022" cy="6228"/>
          </a:xfrm>
        </p:grpSpPr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1544" y="182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6382" y="533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9212" y="4875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12196" y="3899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12942" y="182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2773" y="4476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683" y="2949"/>
              <a:ext cx="677" cy="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3400" y="2949"/>
              <a:ext cx="585" cy="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2984" y="5603"/>
              <a:ext cx="607" cy="5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>
              <a:off x="4493" y="5603"/>
              <a:ext cx="382" cy="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6732" y="6459"/>
              <a:ext cx="468" cy="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8206" y="6459"/>
              <a:ext cx="617" cy="6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H="1">
              <a:off x="9854" y="6002"/>
              <a:ext cx="347" cy="10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>
              <a:off x="11086" y="6002"/>
              <a:ext cx="1232" cy="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13290" y="5026"/>
              <a:ext cx="190" cy="8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14435" y="5026"/>
              <a:ext cx="948" cy="9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13290" y="2949"/>
              <a:ext cx="451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14799" y="2949"/>
              <a:ext cx="584" cy="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1093" y="3487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3591" y="3487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2324" y="6176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4334" y="6280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6000" y="7165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8359" y="707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9681" y="6953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12002" y="6836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12783" y="582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14799" y="6002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15039" y="3348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>
              <a:off x="12318" y="294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4480" y="642918"/>
            <a:ext cx="5688013" cy="2460625"/>
            <a:chOff x="330" y="1469"/>
            <a:chExt cx="8957" cy="3875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6859" y="1834"/>
              <a:ext cx="2428" cy="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0" y="1469"/>
              <a:ext cx="8211" cy="3875"/>
              <a:chOff x="330" y="1469"/>
              <a:chExt cx="8211" cy="3875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6026" y="2562"/>
                <a:ext cx="2515" cy="16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30" y="1469"/>
                <a:ext cx="6501" cy="3875"/>
                <a:chOff x="330" y="1469"/>
                <a:chExt cx="6501" cy="3875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30" y="1469"/>
                  <a:ext cx="6501" cy="3875"/>
                  <a:chOff x="330" y="1469"/>
                  <a:chExt cx="6501" cy="3875"/>
                </a:xfrm>
              </p:grpSpPr>
              <p:cxnSp>
                <p:nvCxnSpPr>
                  <p:cNvPr id="1032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7" y="2562"/>
                    <a:ext cx="0" cy="27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30" y="1469"/>
                    <a:ext cx="6501" cy="3019"/>
                    <a:chOff x="330" y="1469"/>
                    <a:chExt cx="6501" cy="3019"/>
                  </a:xfrm>
                </p:grpSpPr>
                <p:cxnSp>
                  <p:nvCxnSpPr>
                    <p:cNvPr id="1034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463" y="2562"/>
                      <a:ext cx="1457" cy="192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0" y="1469"/>
                      <a:ext cx="6501" cy="1093"/>
                      <a:chOff x="330" y="1469"/>
                      <a:chExt cx="6501" cy="1093"/>
                    </a:xfrm>
                  </p:grpSpPr>
                  <p:sp>
                    <p:nvSpPr>
                      <p:cNvPr id="103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0" y="1469"/>
                        <a:ext cx="4251" cy="10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C0504D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rPr>
                          <a:t>Физические величины</a:t>
                        </a:r>
                        <a:endPara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1037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30" y="2032"/>
                        <a:ext cx="2278" cy="12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</p:cxnSp>
                </p:grpSp>
              </p:grpSp>
            </p:grp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5557" y="2562"/>
                  <a:ext cx="642" cy="23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4282" y="642918"/>
            <a:ext cx="8929718" cy="4429156"/>
            <a:chOff x="1093" y="1822"/>
            <a:chExt cx="15022" cy="6228"/>
          </a:xfrm>
        </p:grpSpPr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1544" y="182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1.давление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6382" y="533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3.Сила тяжести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9212" y="4875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4.вес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12196" y="3899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5. плотность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12942" y="182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6.объем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2773" y="4476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2.сила Архимеда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683" y="2949"/>
              <a:ext cx="677" cy="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3400" y="2949"/>
              <a:ext cx="585" cy="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2984" y="5603"/>
              <a:ext cx="607" cy="5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>
              <a:off x="4493" y="5603"/>
              <a:ext cx="382" cy="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6732" y="6459"/>
              <a:ext cx="468" cy="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8206" y="6459"/>
              <a:ext cx="617" cy="6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H="1">
              <a:off x="9854" y="6002"/>
              <a:ext cx="347" cy="10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>
              <a:off x="11086" y="6002"/>
              <a:ext cx="1232" cy="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13290" y="5026"/>
              <a:ext cx="190" cy="8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14435" y="5026"/>
              <a:ext cx="948" cy="9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13290" y="2949"/>
              <a:ext cx="451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14799" y="2949"/>
              <a:ext cx="584" cy="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1093" y="3487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3591" y="3487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2324" y="6176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4334" y="6280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6000" y="7165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8359" y="707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9681" y="6953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12002" y="6836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12783" y="582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14799" y="6002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15039" y="3348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>
              <a:off x="12318" y="294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4480" y="642918"/>
            <a:ext cx="5688013" cy="2460625"/>
            <a:chOff x="330" y="1469"/>
            <a:chExt cx="8957" cy="3875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6859" y="1834"/>
              <a:ext cx="2428" cy="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0" y="1469"/>
              <a:ext cx="8211" cy="3875"/>
              <a:chOff x="330" y="1469"/>
              <a:chExt cx="8211" cy="3875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6026" y="2562"/>
                <a:ext cx="2515" cy="16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30" y="1469"/>
                <a:ext cx="6501" cy="3875"/>
                <a:chOff x="330" y="1469"/>
                <a:chExt cx="6501" cy="3875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30" y="1469"/>
                  <a:ext cx="6501" cy="3875"/>
                  <a:chOff x="330" y="1469"/>
                  <a:chExt cx="6501" cy="3875"/>
                </a:xfrm>
              </p:grpSpPr>
              <p:cxnSp>
                <p:nvCxnSpPr>
                  <p:cNvPr id="1032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447" y="2562"/>
                    <a:ext cx="0" cy="27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30" y="1469"/>
                    <a:ext cx="6501" cy="3019"/>
                    <a:chOff x="330" y="1469"/>
                    <a:chExt cx="6501" cy="3019"/>
                  </a:xfrm>
                </p:grpSpPr>
                <p:cxnSp>
                  <p:nvCxnSpPr>
                    <p:cNvPr id="1034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463" y="2562"/>
                      <a:ext cx="1457" cy="192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0" y="1469"/>
                      <a:ext cx="6501" cy="1093"/>
                      <a:chOff x="330" y="1469"/>
                      <a:chExt cx="6501" cy="1093"/>
                    </a:xfrm>
                  </p:grpSpPr>
                  <p:sp>
                    <p:nvSpPr>
                      <p:cNvPr id="103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0" y="1469"/>
                        <a:ext cx="4251" cy="10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C0504D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Arial" pitchFamily="34" charset="0"/>
                          </a:rPr>
                          <a:t>Физические величины</a:t>
                        </a:r>
                        <a:endPara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cxnSp>
                    <p:nvCxnSpPr>
                      <p:cNvPr id="1037" name="AutoShape 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330" y="2032"/>
                        <a:ext cx="2278" cy="12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</p:cxnSp>
                </p:grpSp>
              </p:grpSp>
            </p:grp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5557" y="2562"/>
                  <a:ext cx="642" cy="23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4282" y="642918"/>
            <a:ext cx="8929718" cy="4429156"/>
            <a:chOff x="1093" y="1822"/>
            <a:chExt cx="15022" cy="6228"/>
          </a:xfrm>
        </p:grpSpPr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1544" y="182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1.давление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6382" y="533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3.Сила тяжести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9212" y="4875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4.вес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12196" y="3899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5. плотность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12942" y="1822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6.объем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2773" y="4476"/>
              <a:ext cx="2441" cy="11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2.сила Архимеда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683" y="2949"/>
              <a:ext cx="677" cy="5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3400" y="2949"/>
              <a:ext cx="585" cy="6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2984" y="5603"/>
              <a:ext cx="607" cy="5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>
              <a:off x="4493" y="5603"/>
              <a:ext cx="382" cy="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6732" y="6459"/>
              <a:ext cx="468" cy="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8206" y="6459"/>
              <a:ext cx="617" cy="6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H="1">
              <a:off x="9854" y="6002"/>
              <a:ext cx="347" cy="10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>
              <a:off x="11086" y="6002"/>
              <a:ext cx="1232" cy="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13290" y="5026"/>
              <a:ext cx="190" cy="8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14435" y="5026"/>
              <a:ext cx="948" cy="9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13290" y="2949"/>
              <a:ext cx="451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14799" y="2949"/>
              <a:ext cx="584" cy="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1093" y="3487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 smtClean="0"/>
                <a:t>p</a:t>
              </a:r>
              <a:endParaRPr lang="ru-RU" sz="2000" dirty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3591" y="3487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Па</a:t>
              </a:r>
              <a:endParaRPr lang="ru-RU" dirty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2324" y="6176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4334" y="6280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Н</a:t>
              </a:r>
              <a:endParaRPr lang="ru-RU" dirty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6000" y="7165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8359" y="707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Н</a:t>
              </a:r>
              <a:endParaRPr lang="ru-RU" dirty="0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9681" y="6953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 smtClean="0"/>
                <a:t>P</a:t>
              </a:r>
              <a:endParaRPr lang="ru-RU" sz="2000" dirty="0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12002" y="6836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Н</a:t>
              </a:r>
              <a:endParaRPr lang="ru-RU" dirty="0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12783" y="582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14799" y="6002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15039" y="3348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>
              <a:off x="12318" y="2949"/>
              <a:ext cx="1076" cy="8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000" dirty="0" smtClean="0"/>
                <a:t>V</a:t>
              </a:r>
              <a:endParaRPr lang="ru-RU" sz="2000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071538" y="3929066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286116" y="4572008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</a:t>
            </a:r>
            <a:r>
              <a:rPr lang="ru-RU" baseline="-25000" dirty="0" smtClean="0"/>
              <a:t>Т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358082" y="3643314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ρ</a:t>
            </a:r>
            <a:endParaRPr lang="ru-RU" sz="2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722090" y="1857364"/>
            <a:ext cx="44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</a:t>
            </a:r>
            <a:r>
              <a:rPr lang="ru-RU" sz="2000" baseline="30000" dirty="0" smtClean="0"/>
              <a:t>3</a:t>
            </a:r>
            <a:endParaRPr lang="ru-RU" sz="2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313323" y="378619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кг/ м</a:t>
            </a:r>
            <a:r>
              <a:rPr lang="ru-RU" baseline="30000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267604" cy="6027132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sz="4800" dirty="0" smtClean="0"/>
              <a:t>   1) </a:t>
            </a:r>
            <a:r>
              <a:rPr lang="en-US" sz="4800" dirty="0" smtClean="0"/>
              <a:t>ρ</a:t>
            </a:r>
            <a:r>
              <a:rPr lang="ru-RU" sz="4800" baseline="-25000" dirty="0" smtClean="0"/>
              <a:t>ж</a:t>
            </a:r>
            <a:r>
              <a:rPr lang="en-US" sz="4800" dirty="0" smtClean="0"/>
              <a:t> g V</a:t>
            </a:r>
            <a:r>
              <a:rPr lang="ru-RU" sz="4800" baseline="-25000" dirty="0" smtClean="0"/>
              <a:t>т</a:t>
            </a:r>
            <a:r>
              <a:rPr lang="en-US" sz="4800" baseline="-25000" dirty="0" smtClean="0"/>
              <a:t>                                                                           </a:t>
            </a:r>
            <a:endParaRPr lang="ru-RU" sz="4800" baseline="-25000" dirty="0" smtClean="0"/>
          </a:p>
          <a:p>
            <a:pPr marL="514350" indent="-514350" algn="ctr">
              <a:buNone/>
            </a:pPr>
            <a:r>
              <a:rPr lang="en-US" sz="4800" dirty="0" smtClean="0"/>
              <a:t>2)</a:t>
            </a:r>
            <a:r>
              <a:rPr lang="ru-RU" sz="4800" dirty="0" err="1" smtClean="0"/>
              <a:t>ρ</a:t>
            </a:r>
            <a:r>
              <a:rPr lang="en-US" sz="4800" dirty="0" smtClean="0"/>
              <a:t> g h</a:t>
            </a:r>
            <a:endParaRPr lang="ru-RU" sz="4800" dirty="0" smtClean="0"/>
          </a:p>
          <a:p>
            <a:pPr marL="514350" indent="-514350" algn="ctr">
              <a:buNone/>
            </a:pPr>
            <a:r>
              <a:rPr lang="ru-RU" sz="4800" dirty="0" smtClean="0"/>
              <a:t>3)</a:t>
            </a:r>
            <a:r>
              <a:rPr lang="en-US" sz="4800" dirty="0" smtClean="0"/>
              <a:t>m/ V                                                 4) F/S</a:t>
            </a:r>
            <a:endParaRPr lang="ru-RU" sz="4800" dirty="0" smtClean="0"/>
          </a:p>
          <a:p>
            <a:pPr marL="514350" indent="-514350" algn="ctr">
              <a:buNone/>
            </a:pPr>
            <a:r>
              <a:rPr lang="ru-RU" sz="4800" dirty="0" smtClean="0"/>
              <a:t> 5) </a:t>
            </a:r>
            <a:r>
              <a:rPr lang="en-US" sz="4800" dirty="0" smtClean="0"/>
              <a:t>F</a:t>
            </a:r>
            <a:r>
              <a:rPr lang="ru-RU" sz="4800" baseline="-25000" dirty="0" smtClean="0"/>
              <a:t>Т </a:t>
            </a:r>
            <a:r>
              <a:rPr lang="en-US" sz="4800" dirty="0" smtClean="0"/>
              <a:t>&gt; </a:t>
            </a:r>
            <a:r>
              <a:rPr lang="en-US" sz="4800" dirty="0" err="1" smtClean="0"/>
              <a:t>F</a:t>
            </a:r>
            <a:r>
              <a:rPr lang="en-US" sz="4800" baseline="-25000" dirty="0" err="1" smtClean="0"/>
              <a:t>a</a:t>
            </a:r>
            <a:r>
              <a:rPr lang="en-US" sz="4800" dirty="0" smtClean="0"/>
              <a:t>                                             </a:t>
            </a:r>
            <a:endParaRPr lang="ru-RU" sz="4800" dirty="0" smtClean="0"/>
          </a:p>
          <a:p>
            <a:pPr marL="514350" indent="-514350" algn="ctr">
              <a:buNone/>
            </a:pPr>
            <a:r>
              <a:rPr lang="en-US" sz="4800" dirty="0" smtClean="0"/>
              <a:t> 6)  F</a:t>
            </a:r>
            <a:r>
              <a:rPr lang="ru-RU" sz="4800" baseline="-25000" dirty="0" smtClean="0"/>
              <a:t>Т </a:t>
            </a:r>
            <a:r>
              <a:rPr lang="en-US" sz="4800" dirty="0" smtClean="0"/>
              <a:t>=</a:t>
            </a:r>
            <a:r>
              <a:rPr lang="en-US" sz="4800" dirty="0" err="1" smtClean="0"/>
              <a:t>F</a:t>
            </a:r>
            <a:r>
              <a:rPr lang="en-US" sz="4800" baseline="-25000" dirty="0" err="1" smtClean="0"/>
              <a:t>a</a:t>
            </a:r>
            <a:endParaRPr lang="ru-RU" sz="4800" dirty="0" smtClean="0"/>
          </a:p>
          <a:p>
            <a:pPr marL="514350" indent="-514350" algn="ctr">
              <a:buNone/>
            </a:pPr>
            <a:r>
              <a:rPr lang="en-US" sz="4800" dirty="0" smtClean="0"/>
              <a:t>7) </a:t>
            </a:r>
            <a:r>
              <a:rPr lang="en-US" sz="4800" dirty="0" err="1" smtClean="0"/>
              <a:t>F</a:t>
            </a:r>
            <a:r>
              <a:rPr lang="en-US" sz="4800" baseline="-25000" dirty="0" err="1" smtClean="0"/>
              <a:t>a</a:t>
            </a:r>
            <a:r>
              <a:rPr lang="en-US" sz="4800" dirty="0" smtClean="0"/>
              <a:t> &gt; F</a:t>
            </a:r>
            <a:r>
              <a:rPr lang="ru-RU" sz="4800" baseline="-25000" dirty="0" smtClean="0"/>
              <a:t>Т</a:t>
            </a: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«Решение задач»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 100 000 000 Па или 100 000 кПа</a:t>
            </a:r>
          </a:p>
          <a:p>
            <a:pPr>
              <a:buNone/>
            </a:pPr>
            <a:r>
              <a:rPr lang="ru-RU" sz="3200" dirty="0" smtClean="0"/>
              <a:t>2.824 000 Па</a:t>
            </a:r>
          </a:p>
          <a:p>
            <a:pPr>
              <a:buNone/>
            </a:pPr>
            <a:r>
              <a:rPr lang="ru-RU" sz="3200" dirty="0" smtClean="0"/>
              <a:t>3. 22 м</a:t>
            </a:r>
          </a:p>
          <a:p>
            <a:pPr>
              <a:buNone/>
            </a:pPr>
            <a:r>
              <a:rPr lang="ru-RU" sz="3200" smtClean="0"/>
              <a:t>4.5 </a:t>
            </a:r>
            <a:r>
              <a:rPr lang="ru-RU" sz="3200" smtClean="0"/>
              <a:t>665</a:t>
            </a:r>
            <a:r>
              <a:rPr lang="ru-RU" sz="3200" smtClean="0"/>
              <a:t> </a:t>
            </a:r>
            <a:r>
              <a:rPr lang="ru-RU" sz="3200" dirty="0" smtClean="0"/>
              <a:t>000 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«Гидравлические машины»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1 вариант: 1.2; 2.5; 3.3. 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2 вариант: 1.3; 2.1; 3.5.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192</Words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Тема урока</vt:lpstr>
      <vt:lpstr>Слайд 3</vt:lpstr>
      <vt:lpstr>Слайд 4</vt:lpstr>
      <vt:lpstr>Слайд 5</vt:lpstr>
      <vt:lpstr>Слайд 6</vt:lpstr>
      <vt:lpstr>Слайд 7</vt:lpstr>
      <vt:lpstr>Станция «Решение задач»</vt:lpstr>
      <vt:lpstr>Станция «Гидравлические машины»</vt:lpstr>
      <vt:lpstr>Станция «Работа с информацией»</vt:lpstr>
      <vt:lpstr>Станция «Угадай слово»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2023-02-24T06:00:11Z</dcterms:created>
  <dcterms:modified xsi:type="dcterms:W3CDTF">2023-02-27T06:09:30Z</dcterms:modified>
</cp:coreProperties>
</file>