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75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78" autoAdjust="0"/>
  </p:normalViewPr>
  <p:slideViewPr>
    <p:cSldViewPr snapToGrid="0">
      <p:cViewPr varScale="1">
        <p:scale>
          <a:sx n="93" d="100"/>
          <a:sy n="93" d="100"/>
        </p:scale>
        <p:origin x="12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FC7E5E-D2A6-4ED1-AD50-33F6F9577B4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6"/>
            <a:ext cx="5486400" cy="391674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9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D6E3F4-FD8A-409C-BE9D-3B0ACA5FE4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2963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Философы с давних времен пытались определить основные задачи деятельности наставника.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Например, Сократ главной задачей наставника считал пробуждение мощных душевных сил ученика. Беседы Сократа были направлены на то, чтобы помочь «самозарождению» истины в сознании обучающегося. 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поисках истины ученик и наставник должны находиться в равном положении, руководствуясь тезисом «я знаю только то, что ничего не знаю».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 мысли Платона, воспитание надо начинать с раннего возраста, так как оно должно обеспечить постепенное восхождение ученика к миру идей. Осуществлять подобное воспитание способен, прежде всего, наставник преклонных лет.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Ж.-Ж. Руссо полагал, что главное и наиболее сложное искусство наставника - уметь ничего не делать с учеником.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начале XX века о проблемах наставничества размышлял К.Д. Ушинский. Он считал, что нельзя гордиться своей опытностью, высчитывая по пальцам годы своей воспитательной деятельности. Так педагог превращается в машину, которая только задает и спрашивает уроки и наказывает тех, кто попадается под руку.</a:t>
            </a: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качестве ключевых понятий в контексте слова «наставничество» можно выделить следующие: направлять, оказывать помощь, поддержку в выборе пути, в совершенствовании.</a:t>
            </a:r>
          </a:p>
          <a:p>
            <a:r>
              <a:rPr lang="ru-RU" i="1" dirty="0" smtClean="0"/>
              <a:t>По определению Червонного Наставничество – педагогический процесс сопровождения в области теории и методики обучения предмету, то есть молодого специалиста сопровождает наставник-методист, назначаемый к обучаемому административно.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6201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23 декабря 2013 года на совместном заседании Государственного совета РФ и Комиссии при Президенте РФ по мониторингу достижения целевых показателей социально-экономического развития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В. В. Путин подчеркнул, что необходимо возрождать институт наставничества.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С этого момента наставничество становится одним из приоритетов федеральной образовательной и кадровой политики. В начале 2018 года был проведен 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Всероссийский форум «Наставник»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организованный Агентством стратегических инициатив, по результатам которого 23 февраля 2018 года был сформирован перечень поручений Президента РФ.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1200" b="1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Сформировалось общее понимание того, что система наставничества может стать инструментом повышения качества образования, механизмом создания эффективных социальных лифтов, одним из катализаторов для «технологического рывка» российской экономики.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318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442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u="sng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Менторство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в переводе означает наставничество и является видом управленческого наставничества.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Ментор –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успешный руководящий работник образовательной организации, имеющий опыт в сфере профессиональной деятельности, владеющий управленческими навыками, показывающий стабильно высокие результаты работы, реализующий эффективные управленческие проекты, внесший вклад в развитие региональной системы общего образования, осуществляющий диссеминацию управленческого опыта, имеющий стаж управленческой деятельности и готовый делиться своим профессиональным опытом и знаниями.</a:t>
            </a:r>
          </a:p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Менти</a:t>
            </a:r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(стажер, консультируемый) – участник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менторства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который через взаимодействие с ментором и при его помощи и поддержке решает конкретные профессиональные задачи, приобретает новый опыт и развивает профессиональные компетенции.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1980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может быть методист методической службы, руководитель, заместитель руководителя образовательной организации, педагог, преподаватель системы дополнительного профессионального образования, иной педагогический работник.</a:t>
            </a:r>
          </a:p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Тьюторалом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может стать педагогический работник, имеющий педагогическую проблему.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Ключевые особенности </a:t>
            </a:r>
            <a:r>
              <a:rPr lang="ru-RU" sz="1200" b="1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тьюторства</a:t>
            </a:r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педагогическая деятельность, которая направлена на реализацию принципа индивидуализации, нацелена на решение конкретной педагогической задачи.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включает организацию образовательной среды и сопровождение формирования и реализации индивидуальной образовательной программы профессионального развития педагогических работников.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сопровождение профессионального развития педагогических кадров в условиях модернизации российского образования.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формирует учебную и образовательную рефлексию обучающегося.</a:t>
            </a:r>
          </a:p>
          <a:p>
            <a:pPr lvl="0"/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может научить учиться, определить траекторию развития с целью применения ее в жизни, научить определять свое место в разных жизненных обстоятельствах.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Цель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тьюторства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 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сопровождение профессионального развития работников системы образования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Что делает </a:t>
            </a:r>
            <a:r>
              <a:rPr lang="ru-RU" sz="1200" b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</a:t>
            </a: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1. Проводит диагностику профессиональной компетентности, определяет профессиональные дефициты (затруднения) в деятельности педагогов.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2. Определяет цели и задачи совместной деятельности, вовлекает обучающихся в процесс совместного целеполагания на обучение, поддерживает мотивацию.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3. Устанавливает контакт с педагогами, оказывает психологическую поддержку, снятие барьеров, создает комфортную и безопасную атмосферу.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4. Определяет направления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тьюторского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сопровождения; составляет совместно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тьюторантами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планы, индивидуальные образовательных программы, индивидуальный образовательный маршрут.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5. Сопровождает индивидуальные планы, индивидуальные образовательных программы, индивидуальный образовательный маршрут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тьюторанта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6. Организует групповую работу и межгрупповое взаимодействие педагогов.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7. Обучает педагогов практическому применению полученных знаний и навыкам рефлексии.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8. Осуществляет контроль динамики изменения профессиональных компетенций педагогов от занятия к занятию.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9. Дает обратную связь.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5853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b="1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Ключевые особенности наставничества молодых специалистов: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Одна из форм обучения на рабочем месте, обучение профессии опытными наставниками.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Деятельность направлена на </a:t>
            </a:r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профессиональное обучение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молодых сотрудников, развитие их потенциала и передачу им профессионального опыта квалифицированными наставниками для ускорение процесса профессионального становления, привитие молодому специалисту интереса к профессиональной деятельности в целях его закрепления в организации.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Когда педагог закончил вуз или колледж и пришел работать в школу конечно должен быть человек, который будет на данном этапе его сопровождать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характер беседы в наставничестве носит, как правило, директивную направленность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наставник говорит подопечному, что и как нужно делать в тех или иных ситуациях.</a:t>
            </a:r>
          </a:p>
          <a:p>
            <a:pPr lvl="0"/>
            <a:r>
              <a:rPr lang="ru-RU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Для новичков, знакомящихся с азами профессии, такой метод имеет право на существование, однако для подготовки зрелых сотрудников и управленческих кадров он нежелателен, поскольку не направлен на развитие внутренних ресурсов конкретного человека и слабая структурированность управленческой деятельности, невозможность её перевода в навык и повторения «один в один» у разных людей (для управленческих кадров)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наставничество как правило применяется без отрыва от работы.</a:t>
            </a:r>
          </a:p>
          <a:p>
            <a:pPr lvl="0"/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наставник иметь практический опыт и передает навык через принцип "делай как я«, наставник нацелен на то, чтобы специалист научился применять те или иные знания.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1035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Коучируемый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(клиент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– руководящий или педагогический работник, имеющий свой профессиональный опыт.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Коучируемому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необходима помощь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коуча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чтобы более эффективно осуществлять отдельные виды работ профессиональной деятельности.</a:t>
            </a:r>
          </a:p>
          <a:p>
            <a:r>
              <a:rPr lang="ru-RU" sz="1200" i="1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Коучами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могут быть педагогические и руководящие работники образовательных организаций, прошедшие специальную подготовку и имеющие личные достижения, осуществляющие практическую педагогическую и/или управленческую деятельность, готовые к работе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коучируемыми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организуют работу с </a:t>
            </a:r>
            <a:r>
              <a:rPr lang="ru-RU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коучируемыми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по запросу образовательной организации в зависимости от поставленных целей.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D6E3F4-FD8A-409C-BE9D-3B0ACA5FE4CF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067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2192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9463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380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771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213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307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5890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9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43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4206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3319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96A7-C3EE-44E4-A9AC-82CAD27766C4}" type="datetimeFigureOut">
              <a:rPr lang="ru-RU" smtClean="0"/>
              <a:t>09.11.2022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E11B2-1789-4329-AC57-972B3F6D8FD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27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vk.com/club217056645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34274" y="1286747"/>
            <a:ext cx="9144000" cy="3182511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2023 год </a:t>
            </a:r>
            <a:br>
              <a:rPr lang="ru-RU" b="1" dirty="0" smtClean="0">
                <a:solidFill>
                  <a:srgbClr val="002060"/>
                </a:solidFill>
              </a:rPr>
            </a:br>
            <a:r>
              <a:rPr lang="ru-RU" b="1" dirty="0" err="1" smtClean="0">
                <a:solidFill>
                  <a:srgbClr val="002060"/>
                </a:solidFill>
              </a:rPr>
              <a:t>Год</a:t>
            </a:r>
            <a:r>
              <a:rPr lang="ru-RU" b="1" dirty="0" smtClean="0">
                <a:solidFill>
                  <a:srgbClr val="002060"/>
                </a:solidFill>
              </a:rPr>
              <a:t> педагога и </a:t>
            </a:r>
            <a:r>
              <a:rPr lang="ru-RU" b="1" dirty="0" smtClean="0">
                <a:solidFill>
                  <a:srgbClr val="002060"/>
                </a:solidFill>
              </a:rPr>
              <a:t>наставника</a:t>
            </a:r>
            <a:br>
              <a:rPr lang="ru-RU" b="1" dirty="0" smtClean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26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396602"/>
              </p:ext>
            </p:extLst>
          </p:nvPr>
        </p:nvGraphicFramePr>
        <p:xfrm>
          <a:off x="2" y="0"/>
          <a:ext cx="12113230" cy="74548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0547">
                  <a:extLst>
                    <a:ext uri="{9D8B030D-6E8A-4147-A177-3AD203B41FA5}">
                      <a16:colId xmlns:a16="http://schemas.microsoft.com/office/drawing/2014/main" val="2993918962"/>
                    </a:ext>
                  </a:extLst>
                </a:gridCol>
                <a:gridCol w="2730672">
                  <a:extLst>
                    <a:ext uri="{9D8B030D-6E8A-4147-A177-3AD203B41FA5}">
                      <a16:colId xmlns:a16="http://schemas.microsoft.com/office/drawing/2014/main" val="2865595026"/>
                    </a:ext>
                  </a:extLst>
                </a:gridCol>
                <a:gridCol w="5952011">
                  <a:extLst>
                    <a:ext uri="{9D8B030D-6E8A-4147-A177-3AD203B41FA5}">
                      <a16:colId xmlns:a16="http://schemas.microsoft.com/office/drawing/2014/main" val="2087659184"/>
                    </a:ext>
                  </a:extLst>
                </a:gridCol>
              </a:tblGrid>
              <a:tr h="25458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Реверсивное наставничество (</a:t>
                      </a:r>
                      <a:r>
                        <a:rPr lang="ru-RU" sz="1600" dirty="0" err="1">
                          <a:effectLst/>
                        </a:rPr>
                        <a:t>Reverse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Mentoring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Профессионал младшего возраста становится наставником опытного сотрудника по вопросам новых тенденций, технологий и т.д.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 Помимо общих преимуществ, реверсивное наставничество помогает установить взаимопонимание между разными поколениями сотрудников Обе стороны этой формы наставничества вынуждены выйти из зоны комфорта и научиться думать, работать и обучаться по-новому, толерантно воспринимая социальные, возрастные и коммуникативные особенности друг друга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4557710"/>
                  </a:ext>
                </a:extLst>
              </a:tr>
              <a:tr h="28037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Виртуальное наставничество (Virtual Mentoring)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Советы и рекомендации наставником предоставляются в режиме онлайн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Сотрудник </a:t>
                      </a:r>
                      <a:r>
                        <a:rPr lang="ru-RU" sz="1600" dirty="0">
                          <a:effectLst/>
                        </a:rPr>
                        <a:t>самостоятельно обращается к наставнику за советом или ресурсами, когда это </a:t>
                      </a:r>
                      <a:r>
                        <a:rPr lang="ru-RU" sz="1600" dirty="0" smtClean="0">
                          <a:effectLst/>
                        </a:rPr>
                        <a:t>требуется</a:t>
                      </a:r>
                    </a:p>
                    <a:p>
                      <a:pPr marL="342900" indent="-342900">
                        <a:lnSpc>
                          <a:spcPct val="115000"/>
                        </a:lnSpc>
                        <a:spcAft>
                          <a:spcPts val="1000"/>
                        </a:spcAft>
                        <a:buAutoNum type="arabicPeriod"/>
                      </a:pPr>
                      <a:r>
                        <a:rPr lang="ru-RU" sz="1600" dirty="0" smtClean="0">
                          <a:effectLst/>
                        </a:rPr>
                        <a:t>Этот </a:t>
                      </a:r>
                      <a:r>
                        <a:rPr lang="ru-RU" sz="1600" dirty="0">
                          <a:effectLst/>
                        </a:rPr>
                        <a:t>вид наставничества может включать в себя несколько наставников, находящихся за пределами подразделения и внешних сетей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3. Виртуальное наставничество обеспечивает поддержку производительности и передачу неформализованных знаний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20636364"/>
                  </a:ext>
                </a:extLst>
              </a:tr>
              <a:tr h="21053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Командное наставничество (Team Mentoring)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Два или более наставников работают вместе или по отдельности с одним или группой подопечных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Наставник помогают группе подопечных помочь достичь определенных целей развития, охватывая существенные практические аспекты управленческой деятельности.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2. Командное наставничество помогает в короткие сроки осуществить подготовку ближайших преемников руководителей.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193111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64907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0515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rgbClr val="002060"/>
                </a:solidFill>
              </a:rPr>
              <a:t>Виды наставничества. </a:t>
            </a:r>
            <a:r>
              <a:rPr lang="ru-RU" sz="2400" b="1" dirty="0" smtClean="0">
                <a:solidFill>
                  <a:srgbClr val="002060"/>
                </a:solidFill>
              </a:rPr>
              <a:t/>
            </a:r>
            <a:br>
              <a:rPr lang="ru-RU" sz="2400" b="1" dirty="0" smtClean="0">
                <a:solidFill>
                  <a:srgbClr val="002060"/>
                </a:solidFill>
              </a:rPr>
            </a:br>
            <a:r>
              <a:rPr lang="ru-RU" sz="2400" b="1" dirty="0" smtClean="0">
                <a:solidFill>
                  <a:srgbClr val="002060"/>
                </a:solidFill>
              </a:rPr>
              <a:t>Наставник</a:t>
            </a:r>
            <a:r>
              <a:rPr lang="ru-RU" sz="2400" b="1" dirty="0">
                <a:solidFill>
                  <a:srgbClr val="002060"/>
                </a:solidFill>
              </a:rPr>
              <a:t>, ментор, </a:t>
            </a:r>
            <a:r>
              <a:rPr lang="ru-RU" sz="2400" b="1" dirty="0" err="1">
                <a:solidFill>
                  <a:srgbClr val="002060"/>
                </a:solidFill>
              </a:rPr>
              <a:t>тьютор</a:t>
            </a:r>
            <a:r>
              <a:rPr lang="ru-RU" sz="2400" b="1" dirty="0">
                <a:solidFill>
                  <a:srgbClr val="002060"/>
                </a:solidFill>
              </a:rPr>
              <a:t>, </a:t>
            </a:r>
            <a:r>
              <a:rPr lang="ru-RU" sz="2400" b="1" dirty="0" err="1">
                <a:solidFill>
                  <a:srgbClr val="002060"/>
                </a:solidFill>
              </a:rPr>
              <a:t>коуч</a:t>
            </a:r>
            <a:r>
              <a:rPr lang="ru-RU" sz="2400" b="1" dirty="0">
                <a:solidFill>
                  <a:srgbClr val="002060"/>
                </a:solidFill>
              </a:rPr>
              <a:t>: сходство и отличие в деятельности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530849"/>
            <a:ext cx="10515600" cy="4646114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Менторство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User\Desktop\курсы2\12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048" y="2001598"/>
            <a:ext cx="8602773" cy="3957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838201" y="5968095"/>
            <a:ext cx="108846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/>
              <a:t>Ментор –</a:t>
            </a:r>
            <a:r>
              <a:rPr lang="ru-RU" dirty="0"/>
              <a:t> успешный руководящий работник образовательной организации, имеющий опыт в сфере профессиональной деятельности</a:t>
            </a:r>
          </a:p>
        </p:txBody>
      </p:sp>
    </p:spTree>
    <p:extLst>
      <p:ext uri="{BB962C8B-B14F-4D97-AF65-F5344CB8AC3E}">
        <p14:creationId xmlns:p14="http://schemas.microsoft.com/office/powerpoint/2010/main" val="369375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6854"/>
            <a:ext cx="10515600" cy="5920109"/>
          </a:xfrm>
        </p:spPr>
        <p:txBody>
          <a:bodyPr/>
          <a:lstStyle/>
          <a:p>
            <a:pPr marL="0" indent="0">
              <a:buNone/>
            </a:pPr>
            <a:r>
              <a:rPr lang="ru-RU" b="1" dirty="0" err="1" smtClean="0"/>
              <a:t>Тьюторство</a:t>
            </a:r>
            <a:endParaRPr lang="ru-RU" b="1" dirty="0" smtClean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User\Desktop\курсы2\13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58930" y="832207"/>
            <a:ext cx="8496727" cy="34007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263721" y="4611200"/>
            <a:ext cx="93700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err="1"/>
              <a:t>Тьютор</a:t>
            </a:r>
            <a:r>
              <a:rPr lang="ru-RU" dirty="0"/>
              <a:t> – педагогический работник, осуществляющий </a:t>
            </a:r>
            <a:r>
              <a:rPr lang="ru-RU" dirty="0" err="1"/>
              <a:t>тьюторское</a:t>
            </a:r>
            <a:r>
              <a:rPr lang="ru-RU" dirty="0"/>
              <a:t> сопровождение их и педагогических кадров в образовании.</a:t>
            </a:r>
          </a:p>
        </p:txBody>
      </p:sp>
    </p:spTree>
    <p:extLst>
      <p:ext uri="{BB962C8B-B14F-4D97-AF65-F5344CB8AC3E}">
        <p14:creationId xmlns:p14="http://schemas.microsoft.com/office/powerpoint/2010/main" val="39958782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05483"/>
            <a:ext cx="10515600" cy="5971481"/>
          </a:xfrm>
        </p:spPr>
        <p:txBody>
          <a:bodyPr/>
          <a:lstStyle/>
          <a:p>
            <a:pPr marL="0" indent="0">
              <a:buNone/>
            </a:pPr>
            <a:r>
              <a:rPr lang="ru-RU" b="1" i="1" dirty="0"/>
              <a:t>Наставничество молодых </a:t>
            </a:r>
            <a:r>
              <a:rPr lang="ru-RU" b="1" i="1" dirty="0" smtClean="0"/>
              <a:t>специалистов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C:\Users\User\Desktop\курсы2\14.pn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6439" y="905987"/>
            <a:ext cx="7343579" cy="3111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02057" y="4130211"/>
            <a:ext cx="6096000" cy="2322174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Наставник 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опытный руководящий или педагогический работник, обладающий профессионализмом, показывающий стабильно высокие результаты работы, владеющий необходимыми профессионально значимыми качествами, готовый делиться своим профессиональным опытом.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719299" y="4450748"/>
            <a:ext cx="4746661" cy="1223412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r>
              <a:rPr lang="ru-RU" i="1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Молодой специалист 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– педагогический работник в возрасте до 30 лет, </a:t>
            </a:r>
            <a:r>
              <a:rPr lang="ru-RU" dirty="0"/>
              <a:t>впервые после окончания образовательной </a:t>
            </a:r>
            <a:r>
              <a:rPr lang="ru-RU" dirty="0" smtClean="0"/>
              <a:t>организации, со стажем работы до 3 лет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96130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4387"/>
            <a:ext cx="10515600" cy="6012576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/>
              <a:t>Цель наставничества - </a:t>
            </a:r>
            <a:r>
              <a:rPr lang="ru-RU" u="sng" dirty="0"/>
              <a:t>«создание» эффективного сотрудника для конкретной организации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 smtClean="0"/>
              <a:t>Что </a:t>
            </a:r>
            <a:r>
              <a:rPr lang="ru-RU" b="1" dirty="0"/>
              <a:t>делает наставник?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Обучает профессии, включая прямую передачу формализованных и неформализованных знаний, приемов, подходов.</a:t>
            </a:r>
          </a:p>
          <a:p>
            <a:pPr marL="0" indent="0">
              <a:buNone/>
            </a:pPr>
            <a:r>
              <a:rPr lang="ru-RU" dirty="0"/>
              <a:t>2. Говорит подопечному, что и как нужно делать в тех или иных ситуациях.</a:t>
            </a:r>
          </a:p>
          <a:p>
            <a:pPr marL="0" indent="0">
              <a:buNone/>
            </a:pPr>
            <a:r>
              <a:rPr lang="ru-RU" dirty="0"/>
              <a:t>3. Нацелен на то, чтобы наставляемый научился применять те или иные знания.</a:t>
            </a:r>
          </a:p>
          <a:p>
            <a:pPr marL="0" indent="0">
              <a:buNone/>
            </a:pPr>
            <a:r>
              <a:rPr lang="ru-RU" dirty="0"/>
              <a:t>4. Ставит цель перед наставляемым и срок, к которому ее нужно достигнуть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5. Следит за эмоциональным состоянием своих наставляемых, поддерживать и воодушевляют их в трудную минуту.</a:t>
            </a:r>
          </a:p>
          <a:p>
            <a:pPr marL="0" indent="0">
              <a:buNone/>
            </a:pPr>
            <a:r>
              <a:rPr lang="ru-RU" dirty="0"/>
              <a:t>6. Оценивает профессиональные дефициты (запросы) своих подопечных.</a:t>
            </a:r>
          </a:p>
          <a:p>
            <a:pPr marL="0" indent="0">
              <a:buNone/>
            </a:pPr>
            <a:r>
              <a:rPr lang="ru-RU" dirty="0"/>
              <a:t>7. Постоянно поддерживать и вдохновлять наставляемых на то, чтобы работать с максимальной отдачей.</a:t>
            </a:r>
          </a:p>
          <a:p>
            <a:pPr marL="0" indent="0">
              <a:buNone/>
            </a:pPr>
            <a:r>
              <a:rPr lang="ru-RU" dirty="0"/>
              <a:t>8. Поддерживает учебный процесс наставляемого и процесс его рефлексии.</a:t>
            </a:r>
          </a:p>
          <a:p>
            <a:pPr marL="0" indent="0">
              <a:buNone/>
            </a:pPr>
            <a:r>
              <a:rPr lang="ru-RU" dirty="0"/>
              <a:t>9. Предоставляет конструктивную обратную связь.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699011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User\Desktop\курсы2\1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633822" y="442316"/>
            <a:ext cx="7581900" cy="3629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001223" y="164387"/>
            <a:ext cx="1741978" cy="555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err="1" smtClean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Коучинг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001223" y="4019632"/>
            <a:ext cx="6096000" cy="2640723"/>
          </a:xfrm>
          <a:prstGeom prst="rect">
            <a:avLst/>
          </a:prstGeom>
          <a:ln w="381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i="1" dirty="0" err="1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– педагогический работник, который посредством непрерывного сотрудничества помогает </a:t>
            </a:r>
            <a:r>
              <a:rPr lang="ru-RU" dirty="0" err="1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коучируемому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(группе </a:t>
            </a:r>
            <a:r>
              <a:rPr lang="ru-RU" dirty="0" err="1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коучируемых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в профессиональном или личностном росте. Его основная роль — выработать у </a:t>
            </a:r>
            <a:r>
              <a:rPr lang="ru-RU" dirty="0" err="1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коучируемого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понимание, каким образом он может реализовать поставленные задачи. Его задача организовать процесс таким образом, чтобы </a:t>
            </a:r>
            <a:r>
              <a:rPr lang="ru-RU" dirty="0" err="1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коучируемый</a:t>
            </a:r>
            <a:r>
              <a:rPr lang="ru-RU" dirty="0">
                <a:solidFill>
                  <a:srgbClr val="343A40"/>
                </a:solidFill>
                <a:latin typeface="Segoe UI" panose="020B0502040204020203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сам добился желаемой цели.</a:t>
            </a:r>
            <a:endParaRPr lang="ru-RU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994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3160" y="113016"/>
            <a:ext cx="10860640" cy="6667928"/>
          </a:xfrm>
        </p:spPr>
        <p:txBody>
          <a:bodyPr>
            <a:normAutofit fontScale="40000" lnSpcReduction="20000"/>
          </a:bodyPr>
          <a:lstStyle/>
          <a:p>
            <a:r>
              <a:rPr lang="ru-RU" sz="4500" b="1" i="1" dirty="0"/>
              <a:t>Ключевые особенности </a:t>
            </a:r>
            <a:r>
              <a:rPr lang="ru-RU" sz="4500" b="1" i="1" dirty="0" err="1"/>
              <a:t>коучинга</a:t>
            </a:r>
            <a:r>
              <a:rPr lang="ru-RU" sz="4500" b="1" i="1" dirty="0"/>
              <a:t>:</a:t>
            </a:r>
            <a:endParaRPr lang="ru-RU" sz="4500" dirty="0"/>
          </a:p>
          <a:p>
            <a:pPr lvl="0"/>
            <a:r>
              <a:rPr lang="ru-RU" sz="4500" dirty="0"/>
              <a:t>максимально </a:t>
            </a:r>
            <a:r>
              <a:rPr lang="ru-RU" sz="4500" dirty="0" err="1"/>
              <a:t>недирективный</a:t>
            </a:r>
            <a:r>
              <a:rPr lang="ru-RU" sz="4500" dirty="0"/>
              <a:t> метод;</a:t>
            </a:r>
          </a:p>
          <a:p>
            <a:pPr lvl="0"/>
            <a:r>
              <a:rPr lang="ru-RU" sz="4500" dirty="0"/>
              <a:t>направлен на раскрытие внутреннего потенциал;</a:t>
            </a:r>
          </a:p>
          <a:p>
            <a:pPr lvl="0"/>
            <a:r>
              <a:rPr lang="ru-RU" sz="4500" dirty="0"/>
              <a:t>сфокусирован </a:t>
            </a:r>
            <a:r>
              <a:rPr lang="ru-RU" sz="4500" dirty="0" smtClean="0"/>
              <a:t>на </a:t>
            </a:r>
            <a:r>
              <a:rPr lang="ru-RU" sz="4500" dirty="0"/>
              <a:t>достижении чётко определённых целей</a:t>
            </a:r>
            <a:r>
              <a:rPr lang="ru-RU" sz="4500" dirty="0" smtClean="0"/>
              <a:t>;</a:t>
            </a:r>
          </a:p>
          <a:p>
            <a:pPr lvl="0"/>
            <a:r>
              <a:rPr lang="ru-RU" sz="4500" i="1" dirty="0" err="1"/>
              <a:t>Коуч</a:t>
            </a:r>
            <a:r>
              <a:rPr lang="ru-RU" sz="4500" i="1" dirty="0"/>
              <a:t> вместе со своим подопечным изучает его «карту мира», далее на уровне желаемого достижения совместно выбирается цель, прокладывается маршрут, изучаются возможные риски, составляется план, оцениваются имеющиеся ресурсы. После помощи </a:t>
            </a:r>
            <a:r>
              <a:rPr lang="ru-RU" sz="4500" i="1" dirty="0" err="1"/>
              <a:t>коуча</a:t>
            </a:r>
            <a:r>
              <a:rPr lang="ru-RU" sz="4500" i="1" dirty="0"/>
              <a:t> в получении необходимой информации и приобретении соответствующих навыков </a:t>
            </a:r>
            <a:r>
              <a:rPr lang="ru-RU" sz="4500" i="1" dirty="0" err="1"/>
              <a:t>коучируемый</a:t>
            </a:r>
            <a:r>
              <a:rPr lang="ru-RU" sz="4500" i="1" dirty="0"/>
              <a:t> решает поставленную задачу самостоятельно.</a:t>
            </a:r>
            <a:endParaRPr lang="ru-RU" sz="4500" dirty="0"/>
          </a:p>
          <a:p>
            <a:pPr lvl="0"/>
            <a:r>
              <a:rPr lang="ru-RU" sz="4500" dirty="0"/>
              <a:t>в </a:t>
            </a:r>
            <a:r>
              <a:rPr lang="ru-RU" sz="4500" dirty="0" err="1"/>
              <a:t>коучинге</a:t>
            </a:r>
            <a:r>
              <a:rPr lang="ru-RU" sz="4500" dirty="0"/>
              <a:t> внимание акцентируется на том, как </a:t>
            </a:r>
            <a:r>
              <a:rPr lang="ru-RU" sz="4500" u="sng" dirty="0"/>
              <a:t>мыслит подопечный, а не на нём самом</a:t>
            </a:r>
            <a:r>
              <a:rPr lang="ru-RU" sz="4500" dirty="0"/>
              <a:t>.</a:t>
            </a:r>
          </a:p>
          <a:p>
            <a:pPr lvl="0"/>
            <a:r>
              <a:rPr lang="ru-RU" sz="4500" dirty="0"/>
              <a:t>характер беседы в </a:t>
            </a:r>
            <a:r>
              <a:rPr lang="ru-RU" sz="4500" dirty="0" err="1"/>
              <a:t>коучинге</a:t>
            </a:r>
            <a:r>
              <a:rPr lang="ru-RU" sz="4500" dirty="0"/>
              <a:t> предполагает, что </a:t>
            </a:r>
            <a:r>
              <a:rPr lang="ru-RU" sz="4500" dirty="0" err="1"/>
              <a:t>коуч</a:t>
            </a:r>
            <a:r>
              <a:rPr lang="ru-RU" sz="4500" dirty="0"/>
              <a:t> </a:t>
            </a:r>
            <a:r>
              <a:rPr lang="ru-RU" sz="4500" u="sng" dirty="0"/>
              <a:t>только задаёт вопросы, не высказывая своих рекомендаций и не делясь собственным опытом</a:t>
            </a:r>
            <a:r>
              <a:rPr lang="ru-RU" sz="4500" dirty="0"/>
              <a:t>.</a:t>
            </a:r>
          </a:p>
          <a:p>
            <a:pPr lvl="0"/>
            <a:r>
              <a:rPr lang="ru-RU" sz="4500" dirty="0" err="1"/>
              <a:t>коучинг</a:t>
            </a:r>
            <a:r>
              <a:rPr lang="ru-RU" sz="4500" dirty="0"/>
              <a:t> практикует подход к каждому педагогу как к сформировавшейся личности, в которой уже заложены ее профессиональные цели, стремления и пути их реализации.</a:t>
            </a:r>
          </a:p>
          <a:p>
            <a:pPr lvl="0"/>
            <a:r>
              <a:rPr lang="ru-RU" sz="4500" i="1" dirty="0"/>
              <a:t>Поэтому свою главную задачу </a:t>
            </a:r>
            <a:r>
              <a:rPr lang="ru-RU" sz="4500" i="1" dirty="0" err="1"/>
              <a:t>коуч</a:t>
            </a:r>
            <a:r>
              <a:rPr lang="ru-RU" sz="4500" i="1" dirty="0"/>
              <a:t> видит не в формулировании для </a:t>
            </a:r>
            <a:r>
              <a:rPr lang="ru-RU" sz="4500" i="1" dirty="0" err="1"/>
              <a:t>коучируемого</a:t>
            </a:r>
            <a:r>
              <a:rPr lang="ru-RU" sz="4500" i="1" dirty="0"/>
              <a:t> путей решения его проблемы, а в совместном поиске этих путей, индивидуальных для каждого человека.</a:t>
            </a:r>
            <a:endParaRPr lang="ru-RU" sz="4500" dirty="0"/>
          </a:p>
          <a:p>
            <a:pPr lvl="0"/>
            <a:r>
              <a:rPr lang="ru-RU" sz="4500" dirty="0" err="1"/>
              <a:t>коучинг</a:t>
            </a:r>
            <a:r>
              <a:rPr lang="ru-RU" sz="4500" dirty="0"/>
              <a:t> - процесс, ведущий к повышению профессиональной компетентности или росту личностных качеств </a:t>
            </a:r>
            <a:r>
              <a:rPr lang="ru-RU" sz="4500" dirty="0" err="1"/>
              <a:t>коучируемого</a:t>
            </a:r>
            <a:r>
              <a:rPr lang="ru-RU" sz="4500" dirty="0"/>
              <a:t>. Главной целью является не достижение каких-то материальных результатов, а развитие у руководящих и педагогических работников способности видеть пути, принимать решения и нести за них ответственность.</a:t>
            </a:r>
          </a:p>
          <a:p>
            <a:pPr lvl="0"/>
            <a:r>
              <a:rPr lang="ru-RU" sz="4500" dirty="0"/>
              <a:t>нельзя воспринимать позицию </a:t>
            </a:r>
            <a:r>
              <a:rPr lang="ru-RU" sz="4500" dirty="0" err="1"/>
              <a:t>коуча</a:t>
            </a:r>
            <a:r>
              <a:rPr lang="ru-RU" sz="4500" dirty="0"/>
              <a:t> как эксперта, который одобряет или не одобряет те или иные действия своего клиента. Его задача – укрепить способность </a:t>
            </a:r>
            <a:r>
              <a:rPr lang="ru-RU" sz="4500" dirty="0" err="1"/>
              <a:t>коучируемого</a:t>
            </a:r>
            <a:r>
              <a:rPr lang="ru-RU" sz="4500" dirty="0"/>
              <a:t> к самостоятельным решениям, к постановке собственных, а не кем-то навязанных планов, и принятию полной ответственности за результат их реализации.</a:t>
            </a:r>
          </a:p>
          <a:p>
            <a:pPr lvl="0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96468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Цель </a:t>
            </a:r>
            <a:r>
              <a:rPr lang="ru-RU" sz="2400" b="1" dirty="0" err="1" smtClean="0"/>
              <a:t>коучинга</a:t>
            </a:r>
            <a:r>
              <a:rPr lang="ru-RU" sz="2400" b="1" dirty="0" smtClean="0"/>
              <a:t> - </a:t>
            </a:r>
            <a:r>
              <a:rPr lang="ru-RU" sz="2400" dirty="0" smtClean="0"/>
              <a:t>помощь</a:t>
            </a:r>
            <a:r>
              <a:rPr lang="ru-RU" sz="2400" b="1" dirty="0" smtClean="0"/>
              <a:t> </a:t>
            </a:r>
            <a:r>
              <a:rPr lang="ru-RU" sz="2400" dirty="0" smtClean="0"/>
              <a:t>руководящему или педагогическому работнику самому раскрыть свой потенциал и добиться самых высоких результатов без какого-либо принуждения.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17834"/>
            <a:ext cx="10515600" cy="475912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Что </a:t>
            </a:r>
            <a:r>
              <a:rPr lang="ru-RU" b="1" dirty="0"/>
              <a:t>делает </a:t>
            </a:r>
            <a:r>
              <a:rPr lang="ru-RU" b="1" dirty="0" err="1"/>
              <a:t>коуч</a:t>
            </a:r>
            <a:r>
              <a:rPr lang="ru-RU" b="1" dirty="0"/>
              <a:t>?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1. </a:t>
            </a:r>
            <a:r>
              <a:rPr lang="ru-RU" dirty="0" err="1"/>
              <a:t>Коуч</a:t>
            </a:r>
            <a:r>
              <a:rPr lang="ru-RU" dirty="0"/>
              <a:t> принимает </a:t>
            </a:r>
            <a:r>
              <a:rPr lang="ru-RU" dirty="0" err="1"/>
              <a:t>коучируемого</a:t>
            </a:r>
            <a:r>
              <a:rPr lang="ru-RU" dirty="0"/>
              <a:t> таким, каков он есть. Это подразумевает, что с человеком, который пришел на сессию, все нормально. Неважно, каков его запрос или ситуация, в которой он находится. </a:t>
            </a:r>
          </a:p>
          <a:p>
            <a:r>
              <a:rPr lang="ru-RU" dirty="0" err="1"/>
              <a:t>Коуч</a:t>
            </a:r>
            <a:r>
              <a:rPr lang="ru-RU" dirty="0"/>
              <a:t> не навязывает свою точку зрения. Это табу!</a:t>
            </a:r>
          </a:p>
          <a:p>
            <a:pPr marL="0" indent="0">
              <a:buNone/>
            </a:pPr>
            <a:r>
              <a:rPr lang="ru-RU" dirty="0"/>
              <a:t>2. </a:t>
            </a:r>
            <a:r>
              <a:rPr lang="ru-RU" dirty="0" err="1"/>
              <a:t>Коуч</a:t>
            </a:r>
            <a:r>
              <a:rPr lang="ru-RU" dirty="0"/>
              <a:t> проявляет искренний интерес к партнеру. Ему интересно все! Даже если </a:t>
            </a:r>
            <a:r>
              <a:rPr lang="ru-RU" dirty="0" err="1"/>
              <a:t>коучируемый</a:t>
            </a:r>
            <a:r>
              <a:rPr lang="ru-RU" dirty="0"/>
              <a:t> отказывается отвечать на вопрос или считает какое-то упражнение глупым, это отличный повод поинтересоваться </a:t>
            </a:r>
            <a:endParaRPr lang="ru-RU" dirty="0" smtClean="0"/>
          </a:p>
          <a:p>
            <a:r>
              <a:rPr lang="ru-RU" dirty="0"/>
              <a:t>причинами, а не настаивать на пользе предложенного!</a:t>
            </a:r>
          </a:p>
          <a:p>
            <a:r>
              <a:rPr lang="ru-RU" dirty="0" err="1"/>
              <a:t>Коуч</a:t>
            </a:r>
            <a:r>
              <a:rPr lang="ru-RU" dirty="0"/>
              <a:t> никогда не дает никаких интерпретаций ни запросам, ни ответам, ни обстоятельствам, ни, тем более человеку и его поведению!</a:t>
            </a:r>
          </a:p>
          <a:p>
            <a:pPr marL="0" indent="0">
              <a:buNone/>
            </a:pPr>
            <a:r>
              <a:rPr lang="ru-RU" dirty="0"/>
              <a:t>3. </a:t>
            </a:r>
            <a:r>
              <a:rPr lang="ru-RU" dirty="0" err="1"/>
              <a:t>Коуч</a:t>
            </a:r>
            <a:r>
              <a:rPr lang="ru-RU" dirty="0"/>
              <a:t> ориентирует на будущее. </a:t>
            </a:r>
          </a:p>
          <a:p>
            <a:r>
              <a:rPr lang="ru-RU" dirty="0"/>
              <a:t>Не "застревает" в прошлом, не анализирует его. Однако иногда бывает так, что в прошлом кроется причина торможения для шага, который необходим </a:t>
            </a:r>
            <a:r>
              <a:rPr lang="ru-RU" dirty="0" err="1"/>
              <a:t>коучируемому</a:t>
            </a:r>
            <a:r>
              <a:rPr lang="ru-RU" dirty="0"/>
              <a:t> сейчас. Только в этом случае работа должна касаться прошлого.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829359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69022" y="212582"/>
            <a:ext cx="10515600" cy="4351338"/>
          </a:xfrm>
        </p:spPr>
        <p:txBody>
          <a:bodyPr>
            <a:normAutofit fontScale="32500" lnSpcReduction="20000"/>
          </a:bodyPr>
          <a:lstStyle/>
          <a:p>
            <a:r>
              <a:rPr lang="ru-RU" sz="5500" dirty="0"/>
              <a:t>4. </a:t>
            </a:r>
            <a:r>
              <a:rPr lang="ru-RU" sz="5500" dirty="0" err="1"/>
              <a:t>Коуч</a:t>
            </a:r>
            <a:r>
              <a:rPr lang="ru-RU" sz="5500" dirty="0"/>
              <a:t> создает профессиональную поддержку и условия, при которых </a:t>
            </a:r>
            <a:r>
              <a:rPr lang="ru-RU" sz="5500" dirty="0" err="1"/>
              <a:t>коучируемый</a:t>
            </a:r>
            <a:r>
              <a:rPr lang="ru-RU" sz="5500" dirty="0"/>
              <a:t> сам совершает выбор и сам реализует его и, таким образом, несет ответственность за результат работы.</a:t>
            </a:r>
          </a:p>
          <a:p>
            <a:r>
              <a:rPr lang="ru-RU" sz="5500" dirty="0" err="1"/>
              <a:t>Коуч</a:t>
            </a:r>
            <a:r>
              <a:rPr lang="ru-RU" sz="5500" dirty="0"/>
              <a:t> не подводит </a:t>
            </a:r>
            <a:r>
              <a:rPr lang="ru-RU" sz="5500" dirty="0" err="1"/>
              <a:t>коучируемого</a:t>
            </a:r>
            <a:r>
              <a:rPr lang="ru-RU" sz="5500" dirty="0"/>
              <a:t> к "правильному" решению, не контролирует и не анализирует действия.</a:t>
            </a:r>
          </a:p>
          <a:p>
            <a:r>
              <a:rPr lang="ru-RU" sz="5500" dirty="0"/>
              <a:t>5. </a:t>
            </a:r>
            <a:r>
              <a:rPr lang="ru-RU" sz="5500" dirty="0" err="1"/>
              <a:t>Коуч</a:t>
            </a:r>
            <a:r>
              <a:rPr lang="ru-RU" sz="5500" dirty="0"/>
              <a:t> поддерживает мотивацию </a:t>
            </a:r>
            <a:r>
              <a:rPr lang="ru-RU" sz="5500" dirty="0" err="1"/>
              <a:t>коучируемого</a:t>
            </a:r>
            <a:r>
              <a:rPr lang="ru-RU" sz="5500" dirty="0"/>
              <a:t> к самостоятельному решению задачи.</a:t>
            </a:r>
          </a:p>
          <a:p>
            <a:r>
              <a:rPr lang="ru-RU" sz="5500" dirty="0"/>
              <a:t>Он никогда не доминирует и не использует свой авторитет. </a:t>
            </a:r>
            <a:r>
              <a:rPr lang="ru-RU" sz="5500" dirty="0" err="1"/>
              <a:t>Коуч</a:t>
            </a:r>
            <a:r>
              <a:rPr lang="ru-RU" sz="5500" dirty="0"/>
              <a:t> и </a:t>
            </a:r>
            <a:r>
              <a:rPr lang="ru-RU" sz="5500" dirty="0" err="1"/>
              <a:t>коучируемый</a:t>
            </a:r>
            <a:r>
              <a:rPr lang="ru-RU" sz="5500" dirty="0"/>
              <a:t>  всегда партнеры!</a:t>
            </a:r>
          </a:p>
          <a:p>
            <a:r>
              <a:rPr lang="ru-RU" sz="5500" dirty="0"/>
              <a:t>6. </a:t>
            </a:r>
            <a:r>
              <a:rPr lang="ru-RU" sz="5500" dirty="0" err="1"/>
              <a:t>Коуч</a:t>
            </a:r>
            <a:r>
              <a:rPr lang="ru-RU" sz="5500" dirty="0"/>
              <a:t> помогает пройти психологические блоки и преодолеть ограничения на пути к </a:t>
            </a:r>
            <a:r>
              <a:rPr lang="ru-RU" sz="5500" dirty="0" smtClean="0"/>
              <a:t>результатам</a:t>
            </a:r>
          </a:p>
          <a:p>
            <a:r>
              <a:rPr lang="ru-RU" sz="5500" dirty="0"/>
              <a:t>Но </a:t>
            </a:r>
            <a:r>
              <a:rPr lang="ru-RU" sz="5500" dirty="0" err="1"/>
              <a:t>коуч</a:t>
            </a:r>
            <a:r>
              <a:rPr lang="ru-RU" sz="5500" dirty="0"/>
              <a:t> не занимается целенаправленно решением психологических проблем. В таком случае, с согласия </a:t>
            </a:r>
            <a:r>
              <a:rPr lang="ru-RU" sz="5500" dirty="0" err="1"/>
              <a:t>коучируемого</a:t>
            </a:r>
            <a:r>
              <a:rPr lang="ru-RU" sz="5500" dirty="0"/>
              <a:t> он может порекомендовать психолога или психотерапевта.</a:t>
            </a:r>
          </a:p>
          <a:p>
            <a:r>
              <a:rPr lang="ru-RU" sz="5500" dirty="0"/>
              <a:t>7. </a:t>
            </a:r>
            <a:r>
              <a:rPr lang="ru-RU" sz="5500" dirty="0" err="1"/>
              <a:t>Коуч</a:t>
            </a:r>
            <a:r>
              <a:rPr lang="ru-RU" sz="5500" dirty="0"/>
              <a:t> предоставляет информацию, необходимую </a:t>
            </a:r>
            <a:r>
              <a:rPr lang="ru-RU" sz="5500" dirty="0" err="1"/>
              <a:t>коучируемому</a:t>
            </a:r>
            <a:r>
              <a:rPr lang="ru-RU" sz="5500" dirty="0"/>
              <a:t>.</a:t>
            </a:r>
          </a:p>
          <a:p>
            <a:r>
              <a:rPr lang="ru-RU" sz="5500" dirty="0"/>
              <a:t>Никогда не дает советов!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59624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Формы и методы наставничества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94544"/>
            <a:ext cx="10515600" cy="534256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Формы наставничества.</a:t>
            </a:r>
            <a:endParaRPr lang="ru-RU" dirty="0"/>
          </a:p>
          <a:p>
            <a:r>
              <a:rPr lang="ru-RU" dirty="0"/>
              <a:t>Индивидуальная — предполагает </a:t>
            </a:r>
            <a:r>
              <a:rPr lang="ru-RU" dirty="0" err="1"/>
              <a:t>персонализованное</a:t>
            </a:r>
            <a:r>
              <a:rPr lang="ru-RU" dirty="0"/>
              <a:t> сопровождение наставником обучающегося, с учетом индивидуальных образовательных дефицитов и других индивидуальных особенностей последнего.</a:t>
            </a:r>
          </a:p>
          <a:p>
            <a:r>
              <a:rPr lang="ru-RU" dirty="0"/>
              <a:t>Групповая — сопровождение одним наставником (или командой наставников) группы обучающихся, обладающих общим или сходным образовательным дефицитом.</a:t>
            </a:r>
          </a:p>
          <a:p>
            <a:r>
              <a:rPr lang="ru-RU" dirty="0"/>
              <a:t>Коллективная — организация наставничества в работе с коллективом  (большой группой) обучающихся, обладающих различными типами образовательных дефицитов.</a:t>
            </a:r>
          </a:p>
          <a:p>
            <a:r>
              <a:rPr lang="ru-RU" dirty="0"/>
              <a:t>Взаимная (</a:t>
            </a:r>
            <a:r>
              <a:rPr lang="ru-RU" dirty="0" err="1"/>
              <a:t>peer</a:t>
            </a:r>
            <a:r>
              <a:rPr lang="ru-RU" dirty="0"/>
              <a:t>) — организация взаимной поддержки обучающихся, обладающих разными типами образовательных дефицитов.</a:t>
            </a:r>
          </a:p>
          <a:p>
            <a:r>
              <a:rPr lang="ru-RU" dirty="0"/>
              <a:t>Онлайн — поддержка обучающихся, находящихся в удаленном доступе, с использованием интернет-технологий (социальные сети, скайп, </a:t>
            </a:r>
            <a:r>
              <a:rPr lang="ru-RU" dirty="0" err="1"/>
              <a:t>Youtube</a:t>
            </a:r>
            <a:r>
              <a:rPr lang="ru-RU" dirty="0"/>
              <a:t> и т. д.).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39169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71254"/>
            <a:ext cx="10515600" cy="5005709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Присоединиться к группе </a:t>
            </a:r>
            <a:r>
              <a:rPr lang="ru-RU" dirty="0"/>
              <a:t>ВК </a:t>
            </a:r>
            <a:r>
              <a:rPr lang="ru-RU" dirty="0" smtClean="0"/>
              <a:t>«Педагоги </a:t>
            </a:r>
            <a:r>
              <a:rPr lang="ru-RU" dirty="0"/>
              <a:t>- наставники </a:t>
            </a:r>
            <a:r>
              <a:rPr lang="ru-RU" dirty="0" smtClean="0"/>
              <a:t>ГГО»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по ссылке: </a:t>
            </a:r>
            <a:r>
              <a:rPr lang="ru-RU" dirty="0">
                <a:hlinkClick r:id="rId2"/>
              </a:rPr>
              <a:t>https://vk.com/club217056645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54483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910" y="149368"/>
            <a:ext cx="10515600" cy="693113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Методы</a:t>
            </a:r>
            <a:endParaRPr lang="ru-RU" sz="2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5353" y="945222"/>
            <a:ext cx="11281025" cy="6010381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/>
              <a:t>методы организации деятельности сопровождаемого (группы сопровождаемых), выступающей фактором его развития и накопления личностно значимого опыта;</a:t>
            </a:r>
          </a:p>
          <a:p>
            <a:pPr lvl="0"/>
            <a:r>
              <a:rPr lang="ru-RU" dirty="0"/>
              <a:t>организация обсуждения (беседа, групповая рефлексия), в процессе которого осуществляются оценка и осмысление опыта, полученного в деятельности;</a:t>
            </a:r>
          </a:p>
          <a:p>
            <a:pPr lvl="0"/>
            <a:r>
              <a:rPr lang="ru-RU" dirty="0"/>
              <a:t>создание специальных ситуаций (развивающих, </a:t>
            </a:r>
            <a:r>
              <a:rPr lang="ru-RU" dirty="0" err="1"/>
              <a:t>деятельностных</a:t>
            </a:r>
            <a:r>
              <a:rPr lang="ru-RU" dirty="0"/>
              <a:t>, коммуникативных, проблемных, конфликтных), расширяющих опыт сопровождаемого и активизирующих процессы его развития;</a:t>
            </a:r>
          </a:p>
          <a:p>
            <a:pPr lvl="0"/>
            <a:r>
              <a:rPr lang="ru-RU" dirty="0"/>
              <a:t>создание внешних условий, среды освоения деятельности (в том числе предметно-пространственной среды, оптимальной для развития наставника);</a:t>
            </a:r>
          </a:p>
          <a:p>
            <a:pPr lvl="0"/>
            <a:r>
              <a:rPr lang="ru-RU" dirty="0"/>
              <a:t>методы </a:t>
            </a:r>
            <a:r>
              <a:rPr lang="ru-RU" dirty="0" err="1"/>
              <a:t>диагностико</a:t>
            </a:r>
            <a:r>
              <a:rPr lang="ru-RU" dirty="0"/>
              <a:t>-развивающего и контролирующего оценивания (в том числе «включенное наблюдение», беседа, анкетирование, социометрия и т. д.);</a:t>
            </a:r>
          </a:p>
          <a:p>
            <a:pPr lvl="0"/>
            <a:r>
              <a:rPr lang="ru-RU" dirty="0"/>
              <a:t>методы управления межличностными отношениями в группе сопровождаемых;</a:t>
            </a:r>
          </a:p>
          <a:p>
            <a:pPr lvl="0"/>
            <a:r>
              <a:rPr lang="ru-RU" dirty="0" err="1"/>
              <a:t>нетворкинг</a:t>
            </a:r>
            <a:r>
              <a:rPr lang="ru-RU" dirty="0"/>
              <a:t> — метод организации контактов и взаимодействия сопровождаемых с актуально и перспективно значимыми социальными партнерами (например, школьников — с представителями профессиональных образовательных организаций, вузов, предприятий- работодателей);</a:t>
            </a:r>
          </a:p>
          <a:p>
            <a:pPr lvl="0"/>
            <a:r>
              <a:rPr lang="ru-RU" dirty="0"/>
              <a:t>методы актуализации индивидуальной мотивации и </a:t>
            </a:r>
            <a:r>
              <a:rPr lang="ru-RU" dirty="0" err="1"/>
              <a:t>фасилитации</a:t>
            </a:r>
            <a:r>
              <a:rPr lang="ru-RU" dirty="0"/>
              <a:t>;</a:t>
            </a:r>
          </a:p>
          <a:p>
            <a:pPr lvl="0"/>
            <a:r>
              <a:rPr lang="ru-RU" dirty="0"/>
              <a:t>личный пример (наставник как носитель образа «успешной взрослости», эффективных стратегий самообразования и саморазвития, профессионализма, обладающий определенными компетенциями и демонстрирующий определенные образцы деятельности);</a:t>
            </a:r>
          </a:p>
          <a:p>
            <a:pPr lvl="0"/>
            <a:r>
              <a:rPr lang="ru-RU" dirty="0"/>
              <a:t>информирование (в том числе в форме инструктирования);</a:t>
            </a:r>
          </a:p>
          <a:p>
            <a:pPr lvl="0"/>
            <a:r>
              <a:rPr lang="ru-RU" dirty="0"/>
              <a:t>консультирование.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4130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94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002060"/>
                </a:solidFill>
              </a:rPr>
              <a:t>Нормативная база реализации технологий наставничества</a:t>
            </a:r>
            <a:r>
              <a:rPr lang="ru-RU" sz="3200" b="1" dirty="0"/>
              <a:t/>
            </a:r>
            <a:br>
              <a:rPr lang="ru-RU" sz="3200" b="1" dirty="0"/>
            </a:b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87010"/>
            <a:ext cx="10515600" cy="513707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Федеральный </a:t>
            </a:r>
            <a:r>
              <a:rPr lang="ru-RU" dirty="0"/>
              <a:t>закон от 29.12.2012 N 273-ФЗ (ред. от 31.07.2020) "Об образовании в Российской Федерации" (с изм. и доп., вступ. в силу с 01.08.2020), ст. 28, 47, 48.</a:t>
            </a:r>
          </a:p>
          <a:p>
            <a:r>
              <a:rPr lang="ru-RU" dirty="0" smtClean="0"/>
              <a:t>Указ </a:t>
            </a:r>
            <a:r>
              <a:rPr lang="ru-RU" dirty="0"/>
              <a:t>Президента РФ от 2 марта 2018 года №94 «Об учреждении знака отличия «За наставничество».</a:t>
            </a:r>
          </a:p>
          <a:p>
            <a:r>
              <a:rPr lang="ru-RU" dirty="0" smtClean="0"/>
              <a:t>Национальный </a:t>
            </a:r>
            <a:r>
              <a:rPr lang="ru-RU" dirty="0"/>
              <a:t>проект «Образование» (утвержден президиумом Совета при Президенте Российской Федерации по стратегическому развитию и национальным проектам (протокол от 3 сентября 2018 г. № 10)/</a:t>
            </a:r>
          </a:p>
          <a:p>
            <a:r>
              <a:rPr lang="ru-RU" dirty="0" smtClean="0"/>
              <a:t> </a:t>
            </a:r>
            <a:r>
              <a:rPr lang="ru-RU" dirty="0"/>
              <a:t>Распоряжение Министерства Просвещения РФ от 30.04.2019 № МР – 4/02 </a:t>
            </a:r>
            <a:r>
              <a:rPr lang="ru-RU" dirty="0" err="1"/>
              <a:t>ви</a:t>
            </a:r>
            <a:r>
              <a:rPr lang="ru-RU" dirty="0"/>
              <a:t> «Об утверждении методических рекомендаций по созданию и функционированию центров оценки профессионального мастерства и квалификаций педагогов, центров непрерывного повышения профессионального мастерства педагогических работников в рамках федерального проекта «Учитель будущего»».</a:t>
            </a:r>
          </a:p>
          <a:p>
            <a:r>
              <a:rPr lang="ru-RU" dirty="0" smtClean="0"/>
              <a:t>Распоряжение </a:t>
            </a:r>
            <a:r>
              <a:rPr lang="ru-RU" dirty="0" err="1"/>
              <a:t>Минпросвещения</a:t>
            </a:r>
            <a:r>
              <a:rPr lang="ru-RU" dirty="0"/>
              <a:t> России от 17.12.2019 N Р-140"Об утверждении методических рекомендаций по созданию центров непрерывного повышения профессионального мастерства педагогических работников и центров оценки профессионального мастерства и квалификации педагогов в рамках региональных проектов, обеспечивающих достижение целей, показателей и результатов федерального проекта "Учитель будущего" национального проекта "Образование</a:t>
            </a:r>
          </a:p>
        </p:txBody>
      </p:sp>
    </p:spTree>
    <p:extLst>
      <p:ext uri="{BB962C8B-B14F-4D97-AF65-F5344CB8AC3E}">
        <p14:creationId xmlns:p14="http://schemas.microsoft.com/office/powerpoint/2010/main" val="175674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79297" y="180190"/>
            <a:ext cx="10515600" cy="40543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Происхождение и развитие наставничества</a:t>
            </a: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4" name="Объект 3" descr="C:\Users\User\Desktop\курсы2\5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69870" y="678095"/>
            <a:ext cx="6061753" cy="6051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6719300" y="1777430"/>
            <a:ext cx="508570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Наставничество – педагогический процесс сопровождения в области теории и методики обучения предмету, то есть молодого специалиста сопровождает наставник-методист, назначаемый к обучаемому административно.</a:t>
            </a:r>
          </a:p>
          <a:p>
            <a:pPr algn="r"/>
            <a:r>
              <a:rPr lang="ru-RU" i="1" dirty="0" err="1" smtClean="0"/>
              <a:t>М.А.Чевонный</a:t>
            </a:r>
            <a:r>
              <a:rPr lang="ru-RU" i="1" dirty="0" smtClean="0"/>
              <a:t> </a:t>
            </a:r>
            <a:endParaRPr lang="ru-RU" i="1" dirty="0"/>
          </a:p>
        </p:txBody>
      </p:sp>
      <p:pic>
        <p:nvPicPr>
          <p:cNvPr id="1026" name="Picture 2" descr="свободно наставничество, образование, высшее образование прозрачное изображ...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4065" y="4128382"/>
            <a:ext cx="3080785" cy="2601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924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10947"/>
          </a:xfrm>
        </p:spPr>
        <p:txBody>
          <a:bodyPr>
            <a:noAutofit/>
          </a:bodyPr>
          <a:lstStyle/>
          <a:p>
            <a:r>
              <a:rPr lang="ru-RU" sz="2400" dirty="0"/>
              <a:t>Актуальность внедрения системы наставничества неоднократно подчеркивалась в выступлениях Президента РФ В.В. Путина: «Считаю необходимым подумать, как нам возродить институт наставничества. Многие из тех, кто сегодня успешно трудится на производстве, уже проходили эту школу, и сегодня нам нужны современные формы передачи опыта на предприятиях».</a:t>
            </a:r>
            <a:br>
              <a:rPr lang="ru-RU" sz="2400" dirty="0"/>
            </a:br>
            <a:endParaRPr lang="ru-RU" sz="2400" dirty="0"/>
          </a:p>
        </p:txBody>
      </p:sp>
      <p:pic>
        <p:nvPicPr>
          <p:cNvPr id="4" name="Объект 3" descr="C:\Users\User\Desktop\курсы2\6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489753" y="2476072"/>
            <a:ext cx="9740757" cy="3955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1384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5040" y="71919"/>
            <a:ext cx="10515600" cy="339047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Основные </a:t>
            </a:r>
            <a:r>
              <a:rPr lang="ru-RU" b="1" dirty="0"/>
              <a:t>модели наставничества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2028435"/>
              </p:ext>
            </p:extLst>
          </p:nvPr>
        </p:nvGraphicFramePr>
        <p:xfrm>
          <a:off x="71918" y="523984"/>
          <a:ext cx="12120082" cy="630129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2487">
                  <a:extLst>
                    <a:ext uri="{9D8B030D-6E8A-4147-A177-3AD203B41FA5}">
                      <a16:colId xmlns:a16="http://schemas.microsoft.com/office/drawing/2014/main" val="73795566"/>
                    </a:ext>
                  </a:extLst>
                </a:gridCol>
                <a:gridCol w="4165177">
                  <a:extLst>
                    <a:ext uri="{9D8B030D-6E8A-4147-A177-3AD203B41FA5}">
                      <a16:colId xmlns:a16="http://schemas.microsoft.com/office/drawing/2014/main" val="1590198355"/>
                    </a:ext>
                  </a:extLst>
                </a:gridCol>
                <a:gridCol w="4522418">
                  <a:extLst>
                    <a:ext uri="{9D8B030D-6E8A-4147-A177-3AD203B41FA5}">
                      <a16:colId xmlns:a16="http://schemas.microsoft.com/office/drawing/2014/main" val="3976029543"/>
                    </a:ext>
                  </a:extLst>
                </a:gridCol>
              </a:tblGrid>
              <a:tr h="2478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Модель наставничества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Определение</a:t>
                      </a:r>
                      <a:endParaRPr lang="ru-RU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Преимущества</a:t>
                      </a:r>
                      <a:endParaRPr lang="ru-RU" sz="1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5807455"/>
                  </a:ext>
                </a:extLst>
              </a:tr>
              <a:tr h="466315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Традиционное наставничество (</a:t>
                      </a:r>
                      <a:r>
                        <a:rPr lang="ru-RU" sz="1800" dirty="0" err="1">
                          <a:effectLst/>
                        </a:rPr>
                        <a:t>One-on-One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ru-RU" sz="1800" dirty="0" err="1">
                          <a:effectLst/>
                        </a:rPr>
                        <a:t>Mentoring</a:t>
                      </a:r>
                      <a:r>
                        <a:rPr lang="ru-RU" sz="1800" dirty="0">
                          <a:effectLst/>
                        </a:rPr>
                        <a:t> - «один на один»)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Наставник, как правило, успешный и опытный профессионал, работает с менее опытным подопечным (или протеже) в течение определенного периода времени (3-6-9-12 месяцев) для улучшения работы, карьерного роста и налаживания рабочих связей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1. В центре внимания – профессиональное развитие подопечного.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2. Наставник передает свой опыт и технические знания, правила и традиции отношений в организации, дает конструктивную обратную связь и советы, как достичь успеха.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3. Наставник имеет возможность понять и оценить, насколько его подопечный способен к дальнейшему профессиональному развитию.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4. Подопечный легче и быстрее осваивает новые функции, роли, корпоративные ценности и традиции.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235190278"/>
                  </a:ext>
                </a:extLst>
              </a:tr>
              <a:tr h="12743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Ситуационное наставничество (Situational Mentoring)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effectLst/>
                        </a:rPr>
                        <a:t>Наставник предоставляет необходимую помощь всякий раз, когда подопечный нуждается в указаниях и рекомендациях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1. Роль наставника состоит в том, чтобы обеспечить немедленное реагирование на ту или иную ситуацию, значимую для его подопечного.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8158834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868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7235526"/>
              </p:ext>
            </p:extLst>
          </p:nvPr>
        </p:nvGraphicFramePr>
        <p:xfrm>
          <a:off x="143838" y="472611"/>
          <a:ext cx="12048162" cy="51621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12120">
                  <a:extLst>
                    <a:ext uri="{9D8B030D-6E8A-4147-A177-3AD203B41FA5}">
                      <a16:colId xmlns:a16="http://schemas.microsoft.com/office/drawing/2014/main" val="3859641610"/>
                    </a:ext>
                  </a:extLst>
                </a:gridCol>
                <a:gridCol w="3777468">
                  <a:extLst>
                    <a:ext uri="{9D8B030D-6E8A-4147-A177-3AD203B41FA5}">
                      <a16:colId xmlns:a16="http://schemas.microsoft.com/office/drawing/2014/main" val="3577299400"/>
                    </a:ext>
                  </a:extLst>
                </a:gridCol>
                <a:gridCol w="4858574">
                  <a:extLst>
                    <a:ext uri="{9D8B030D-6E8A-4147-A177-3AD203B41FA5}">
                      <a16:colId xmlns:a16="http://schemas.microsoft.com/office/drawing/2014/main" val="403384308"/>
                    </a:ext>
                  </a:extLst>
                </a:gridCol>
              </a:tblGrid>
              <a:tr h="31849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Партнерское наставничество: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«равный – равному» (</a:t>
                      </a:r>
                      <a:r>
                        <a:rPr lang="en-US" sz="1600" dirty="0">
                          <a:effectLst/>
                        </a:rPr>
                        <a:t>Peer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to</a:t>
                      </a:r>
                      <a:r>
                        <a:rPr lang="ru-RU" sz="1600" dirty="0">
                          <a:effectLst/>
                        </a:rPr>
                        <a:t>-</a:t>
                      </a:r>
                      <a:r>
                        <a:rPr lang="en-US" sz="1600" dirty="0">
                          <a:effectLst/>
                        </a:rPr>
                        <a:t>peer Mentoring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Наставником является сотрудник, равный по уровню подопечному, но с опытом работы в предметной области, которым партнер не обладает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Наставник помогает партнеру в улучшении выполнения работы, выстраивании рабочих отношений и повышении личной удовлетворенности работой.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2. Эффективный наставник слушает, собирает информацию, обеспечивает честную и конструктивную обратную связь, создает видение перемен и мотивирует партнера к действиям.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3. Наставник помогает партнеру отслеживать прогресс в достижении конкретных карьерных целей.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004573"/>
                  </a:ext>
                </a:extLst>
              </a:tr>
              <a:tr h="19772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Групповое наставничество (</a:t>
                      </a:r>
                      <a:r>
                        <a:rPr lang="ru-RU" sz="1600" dirty="0" err="1">
                          <a:effectLst/>
                        </a:rPr>
                        <a:t>Group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Mentoring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Наставник работает с группой из 2–4–6 подопечных одновременно («Круги наставничества»)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Наставник советует группе подопечным, как действовать для достижения своих целей, устранить неполадки и решить проблемы в работе, помогает ориентироваться в организационной политике и предоставляет рекомендации для выдвижения инновационных идей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56394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528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0431881"/>
              </p:ext>
            </p:extLst>
          </p:nvPr>
        </p:nvGraphicFramePr>
        <p:xfrm>
          <a:off x="277403" y="133565"/>
          <a:ext cx="11537878" cy="64829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603">
                  <a:extLst>
                    <a:ext uri="{9D8B030D-6E8A-4147-A177-3AD203B41FA5}">
                      <a16:colId xmlns:a16="http://schemas.microsoft.com/office/drawing/2014/main" val="4000704604"/>
                    </a:ext>
                  </a:extLst>
                </a:gridCol>
                <a:gridCol w="3965097">
                  <a:extLst>
                    <a:ext uri="{9D8B030D-6E8A-4147-A177-3AD203B41FA5}">
                      <a16:colId xmlns:a16="http://schemas.microsoft.com/office/drawing/2014/main" val="1396426939"/>
                    </a:ext>
                  </a:extLst>
                </a:gridCol>
                <a:gridCol w="4305178">
                  <a:extLst>
                    <a:ext uri="{9D8B030D-6E8A-4147-A177-3AD203B41FA5}">
                      <a16:colId xmlns:a16="http://schemas.microsoft.com/office/drawing/2014/main" val="142697124"/>
                    </a:ext>
                  </a:extLst>
                </a:gridCol>
              </a:tblGrid>
              <a:tr h="21337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Краткосрочное или целеполагающее наставничество (</a:t>
                      </a:r>
                      <a:r>
                        <a:rPr lang="ru-RU" sz="1600" dirty="0" err="1">
                          <a:effectLst/>
                        </a:rPr>
                        <a:t>Short-Term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or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Goal-Oriented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Mentoring</a:t>
                      </a:r>
                      <a:r>
                        <a:rPr lang="ru-RU" sz="1600" dirty="0">
                          <a:effectLst/>
                        </a:rPr>
                        <a:t>).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Наставник и подопечный встречаются по заранее установленному графику для постановки конкретных целей, ориентированных на определенные краткосрочные результаты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1. Наставник помогает подопечному достичь определенные краткосрочные результаты.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2. Подопечный уже имеет опыт работы и его развитие может быть переведено в область саморазвития.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8918585"/>
                  </a:ext>
                </a:extLst>
              </a:tr>
              <a:tr h="434928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Флэш- наставничество (Flash Mentoring)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Наставничество через одноразовые встречи или обсуждения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Помогает подопечным учиться, обращаясь за помощью к более опытному сотруднику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2. </a:t>
                      </a:r>
                      <a:r>
                        <a:rPr lang="ru-RU" sz="1600" dirty="0" err="1">
                          <a:effectLst/>
                        </a:rPr>
                        <a:t>Flash</a:t>
                      </a:r>
                      <a:r>
                        <a:rPr lang="ru-RU" sz="1600" dirty="0">
                          <a:effectLst/>
                        </a:rPr>
                        <a:t>-наставники обычно предоставляют ценные знания и опыт работы, но в очень ограниченном временном интервале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3. Темы для флэш-наставничества широки, начиная от обсуждения карьерных целей, конкретных советов, выделения дополнительных ресурсов или привлечения отдельных экспертов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220583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6635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8727374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52858">
                  <a:extLst>
                    <a:ext uri="{9D8B030D-6E8A-4147-A177-3AD203B41FA5}">
                      <a16:colId xmlns:a16="http://schemas.microsoft.com/office/drawing/2014/main" val="2342120484"/>
                    </a:ext>
                  </a:extLst>
                </a:gridCol>
                <a:gridCol w="4189891">
                  <a:extLst>
                    <a:ext uri="{9D8B030D-6E8A-4147-A177-3AD203B41FA5}">
                      <a16:colId xmlns:a16="http://schemas.microsoft.com/office/drawing/2014/main" val="340030220"/>
                    </a:ext>
                  </a:extLst>
                </a:gridCol>
                <a:gridCol w="4549251">
                  <a:extLst>
                    <a:ext uri="{9D8B030D-6E8A-4147-A177-3AD203B41FA5}">
                      <a16:colId xmlns:a16="http://schemas.microsoft.com/office/drawing/2014/main" val="403949276"/>
                    </a:ext>
                  </a:extLst>
                </a:gridCol>
              </a:tblGrid>
              <a:tr h="29179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Скоростное наставничество (</a:t>
                      </a:r>
                      <a:r>
                        <a:rPr lang="ru-RU" sz="1600" dirty="0" err="1">
                          <a:effectLst/>
                        </a:rPr>
                        <a:t>Speed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Mentoring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Обеспечивает место встречи для участников, чтобы помочь построить отношения равного наставничества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Скоростное наставничество способствует развитию отношений наставничества, предоставляя площадку для знакомства нескольких сотрудников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2. Это многоуровневый подход к организации сети профессионалов и построению отношений, который помогает участникам быстро определить людей с общими целями и взаимными интересами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53973600"/>
                  </a:ext>
                </a:extLst>
              </a:tr>
              <a:tr h="39400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Саморегулируемое наставничество (</a:t>
                      </a:r>
                      <a:r>
                        <a:rPr lang="ru-RU" sz="1600" dirty="0" err="1">
                          <a:effectLst/>
                        </a:rPr>
                        <a:t>Self</a:t>
                      </a:r>
                      <a:r>
                        <a:rPr lang="ru-RU" sz="1600" dirty="0">
                          <a:effectLst/>
                        </a:rPr>
                        <a:t>- </a:t>
                      </a:r>
                      <a:r>
                        <a:rPr lang="ru-RU" sz="1600" dirty="0" err="1">
                          <a:effectLst/>
                        </a:rPr>
                        <a:t>Directed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ru-RU" sz="1600" dirty="0" err="1">
                          <a:effectLst/>
                        </a:rPr>
                        <a:t>Mentoring</a:t>
                      </a:r>
                      <a:r>
                        <a:rPr lang="ru-RU" sz="1600" dirty="0">
                          <a:effectLst/>
                        </a:rPr>
                        <a:t>)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Ни наставники, ни их подопечные не подбираются специально, а опытные сотрудники добровольно выдвигают себя в список наставников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1. Очевидным преимуществом этой модели является то, что в этот список попадают только те наставники, кто действительно имеет желание принять эту роль.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2. Сотрудник, нуждающийся в наставнике, может выбирать для себя того, кто, по его мнению, может оказать лучшую помощь и поддержку, более совместим с ним.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effectLst/>
                        </a:rPr>
                        <a:t>3. Саморегулируемое наставничество может с успехом применяться как один из инструментов взаимного саморазвития сотрудников.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99830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84416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1685</Words>
  <Application>Microsoft Office PowerPoint</Application>
  <PresentationFormat>Широкоэкранный</PresentationFormat>
  <Paragraphs>200</Paragraphs>
  <Slides>20</Slides>
  <Notes>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Segoe UI</vt:lpstr>
      <vt:lpstr>Times New Roman</vt:lpstr>
      <vt:lpstr>Тема Office</vt:lpstr>
      <vt:lpstr>2023 год  Год педагога и наставника </vt:lpstr>
      <vt:lpstr>Презентация PowerPoint</vt:lpstr>
      <vt:lpstr>Нормативная база реализации технологий наставничества </vt:lpstr>
      <vt:lpstr>Происхождение и развитие наставничества</vt:lpstr>
      <vt:lpstr>Актуальность внедрения системы наставничества неоднократно подчеркивалась в выступлениях Президента РФ В.В. Путина: «Считаю необходимым подумать, как нам возродить институт наставничества. Многие из тех, кто сегодня успешно трудится на производстве, уже проходили эту школу, и сегодня нам нужны современные формы передачи опыта на предприятиях». </vt:lpstr>
      <vt:lpstr> Основные модели наставничества 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наставничества.  Наставник, ментор, тьютор, коуч: сходство и отличие в деятельности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Цель коучинга - помощь руководящему или педагогическому работнику самому раскрыть свой потенциал и добиться самых высоких результатов без какого-либо принуждения. </vt:lpstr>
      <vt:lpstr>Презентация PowerPoint</vt:lpstr>
      <vt:lpstr>Формы и методы наставничества </vt:lpstr>
      <vt:lpstr>Методы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НАСТАВНИЧЕСТВО</dc:title>
  <dc:creator>Пономарева ЛД</dc:creator>
  <cp:lastModifiedBy>Пономарева ЛД</cp:lastModifiedBy>
  <cp:revision>13</cp:revision>
  <cp:lastPrinted>2022-11-09T08:12:48Z</cp:lastPrinted>
  <dcterms:created xsi:type="dcterms:W3CDTF">2022-11-09T06:46:01Z</dcterms:created>
  <dcterms:modified xsi:type="dcterms:W3CDTF">2022-11-09T08:16:25Z</dcterms:modified>
</cp:coreProperties>
</file>