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291" r:id="rId4"/>
    <p:sldId id="292" r:id="rId5"/>
    <p:sldId id="293" r:id="rId6"/>
    <p:sldId id="297" r:id="rId7"/>
    <p:sldId id="298" r:id="rId8"/>
    <p:sldId id="299" r:id="rId9"/>
    <p:sldId id="300" r:id="rId10"/>
    <p:sldId id="294" r:id="rId11"/>
    <p:sldId id="302" r:id="rId12"/>
    <p:sldId id="304" r:id="rId13"/>
    <p:sldId id="295" r:id="rId14"/>
    <p:sldId id="305" r:id="rId15"/>
    <p:sldId id="310" r:id="rId16"/>
    <p:sldId id="311" r:id="rId17"/>
    <p:sldId id="290" r:id="rId18"/>
    <p:sldId id="314" r:id="rId19"/>
    <p:sldId id="306" r:id="rId20"/>
    <p:sldId id="308" r:id="rId21"/>
    <p:sldId id="309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3399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717C04-F4E2-420E-8B4E-2CC4ABB37CCF}" type="datetimeFigureOut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D57EE-9E4B-4068-BEBB-BED09A04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72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A7F36-BB27-4961-B0C8-952541277B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D57EE-9E4B-4068-BEBB-BED09A04814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D57EE-9E4B-4068-BEBB-BED09A04814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377C-BB39-49DB-A9B6-CEE949B8ED9D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8428-7A9A-4606-8E8B-5C1A8382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7486-A9AB-4A41-B4F5-EA00EC45EC4D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2C37-9586-4032-BE56-5FA9B81B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CEA5-9939-4364-B757-D2ED09100B7D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40C5-9C83-4DB5-80BA-6A36599D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AC24-199A-42AD-8618-86AFEF98AD7B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AB2E-F58B-4679-AF18-95F48A4C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2F65-38AB-4BB8-B8A0-06071FC56BEB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DC43-87D7-4559-B095-303C9802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5A02-1E08-4FD9-83DB-898F9AF43152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93DB-08E3-47F8-8864-EE5967F4D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1F69-5E4F-42DF-BD35-DA117EACE111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C691-4E17-4577-90CF-05107C5E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4AF4-5A20-44A7-AF00-12D31DB2ACA1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2E7F-6564-4D08-A6D6-E22C8F7FB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2721-7F86-462E-98AC-7AD9503F553D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D127-746B-4879-8FB9-DCC91688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A7E2-3896-4136-B378-4F1F4F9954DF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F887-E4E3-46CC-8652-FB9EA6D48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041-977C-48DB-8CB1-CF2FF6A3CEAF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4E4F-2269-42CE-95C3-695039CE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FE45D-1FA8-4950-B042-553B47E8F013}" type="datetime1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317AB-D964-4884-8BD7-44605BFF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6864" cy="1512168"/>
          </a:xfr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«Особенности организации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 с детьми, родителями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разновозрастных группах ДОУ»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139952" y="4929188"/>
            <a:ext cx="4824536" cy="174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Подготовила: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Агарко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Л.Ф. старший воспитатель детский сад «Тополёк» с. Медведево </a:t>
            </a:r>
          </a:p>
          <a:p>
            <a:pPr algn="ctr"/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группы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6868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младшая группа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Чебурашки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(1,5 – 4 лет) – 16 детей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старшая группа «Пчёлки» (4 – 7 лет) – 15детей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lagutin.com.ru/wp-content/uploads/2017/10/%D1%80%D0%B5%D0%B6%D0%B8%D0%BC-%D0%B4%D0%BD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83568" y="116632"/>
            <a:ext cx="7885509" cy="460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3C3FF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Самую существенную часть быта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составляет режим дня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2875" y="4000500"/>
            <a:ext cx="8643938" cy="25542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B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-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наличии в группе детей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- трёх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смежных возрастов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 основу берется режим более старших детей, а с младшими режимные процессы начинают на 5-10 минут раньше (в другом порядке происходит лишь подъем детей после дневного сна – первыми встают на 15 минут раньше старшие дети);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определении общего режима для детей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трех-четырех возрастов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7 лет) за основу берется режим среднего возраста (пятый год жизни) и с учетом режима для остальных детей вносят некоторые изменения в длительность режимных процессов.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4313" y="642938"/>
            <a:ext cx="8715375" cy="3167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3C3FF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четкий распорядок жизни в течение суток, предусматривающий чередование бодрствования и сна, а также рациональную организацию различных видов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физическое развитие ребенка немыслимо без строгого выполнения режима дня, который должен соответствовать реальному составу детей в группе. Однако это не означает, что нужно устанавливать отдельные режимы для всех возрастных групп, абсолютно точно соблюдать распорядок времени, указанный в программе для каждого года жизни ребенка. В условиях смешанной группы это не возможно, так как происходит совпадение во времени разных процессов. Поэтому, целесообразно составлять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общий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в смешанных группах режим дня становится единый для всех детей, но с учетом возрастных потребностей и возможностей ребенка вносятся некоторые изменения в режимные процессы (деятельность бодрствования и сна, объем нагрузок).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все виды деятельности осуществлялись на хорошем педагогическом уровне, большое значение имеет согласованность в работе воспитателя и помощника воспитателя. Помощник воспитателя разновозрастной группы должен особенно хорошо сознавать свою роль в педагогической работе с детьми, владеть основными приемами организации режимных процессов, понимать, чем она может помочь малышам, а что они должны делать самостоятельно. Помощь необходима постоянно, но больше всего – при завершении одних процессов и переходе к другим: подготовка к прогулке, выход на участок и возвращение в группу, укладывание детей, проведение закаливающих процедур.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помнить!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воспитатель руководит большинством группы, помощник воспитателя находится с меньшинством.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4969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600" dirty="0" smtClean="0">
                <a:solidFill>
                  <a:srgbClr val="CC0066"/>
                </a:solidFill>
              </a:rPr>
              <a:t>в условиях разновозрастной группы необходима специальная организация среды, способствующая развитию мотивационного поля взаимодействия детей разного возраста  методика - (Л.В. </a:t>
            </a:r>
            <a:r>
              <a:rPr lang="ru-RU" sz="1600" dirty="0" err="1" smtClean="0">
                <a:solidFill>
                  <a:srgbClr val="CC0066"/>
                </a:solidFill>
              </a:rPr>
              <a:t>Байбородова</a:t>
            </a:r>
            <a:r>
              <a:rPr lang="ru-RU" sz="1600" dirty="0" smtClean="0">
                <a:solidFill>
                  <a:srgbClr val="CC0066"/>
                </a:solidFill>
              </a:rPr>
              <a:t>, О.В.Соловьёв);</a:t>
            </a:r>
          </a:p>
          <a:p>
            <a:endParaRPr lang="ru-RU" sz="1600" dirty="0" smtClean="0">
              <a:solidFill>
                <a:srgbClr val="CC0066"/>
              </a:solidFill>
            </a:endParaRPr>
          </a:p>
          <a:p>
            <a:r>
              <a:rPr lang="ru-RU" sz="1600" dirty="0" smtClean="0">
                <a:solidFill>
                  <a:srgbClr val="CC0066"/>
                </a:solidFill>
              </a:rPr>
              <a:t>- предметно-игровая среда разновозрастной группы  должна обеспечивать реализацию возможностей естественной передачи игровых способов от старших детей к младшим в сочетании со специальным руководством их усвоения педагогом, методика - (А.В.Запорожец);</a:t>
            </a:r>
          </a:p>
          <a:p>
            <a:endParaRPr lang="ru-RU" sz="1600" dirty="0" smtClean="0">
              <a:solidFill>
                <a:srgbClr val="CC0066"/>
              </a:solidFill>
            </a:endParaRPr>
          </a:p>
          <a:p>
            <a:r>
              <a:rPr lang="ru-RU" sz="1600" dirty="0" smtClean="0">
                <a:solidFill>
                  <a:srgbClr val="CC0066"/>
                </a:solidFill>
              </a:rPr>
              <a:t>- среда должна соответствовать возможностям ребёнка на грани перехода к следующему этапу его развития, то есть обеспечивать создание зоны ближайшего развития методика  (Л.С. </a:t>
            </a:r>
            <a:r>
              <a:rPr lang="ru-RU" sz="1600" dirty="0" err="1" smtClean="0">
                <a:solidFill>
                  <a:srgbClr val="CC0066"/>
                </a:solidFill>
              </a:rPr>
              <a:t>Выготский</a:t>
            </a:r>
            <a:r>
              <a:rPr lang="ru-RU" sz="1600" dirty="0" smtClean="0">
                <a:solidFill>
                  <a:srgbClr val="CC0066"/>
                </a:solidFill>
              </a:rPr>
              <a:t>).</a:t>
            </a:r>
            <a:endParaRPr lang="ru-RU" sz="1600" dirty="0">
              <a:solidFill>
                <a:srgbClr val="CC0066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4279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676456" cy="9361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предметно-пространственной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развивающей среды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sz="1600" dirty="0" smtClean="0">
                <a:solidFill>
                  <a:srgbClr val="CC0066"/>
                </a:solidFill>
              </a:rPr>
              <a:t>В группах организованы такие центры предметно-пространственной среды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C0066"/>
                </a:solidFill>
              </a:rPr>
              <a:t>как центр физического развития,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C0066"/>
                </a:solidFill>
              </a:rPr>
              <a:t> центр социально-личностного развития,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C0066"/>
                </a:solidFill>
              </a:rPr>
              <a:t> центр познавательно-речевого развития,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C0066"/>
                </a:solidFill>
              </a:rPr>
              <a:t> центр художественно-эстетического развития </a:t>
            </a:r>
          </a:p>
          <a:p>
            <a:r>
              <a:rPr lang="ru-RU" sz="1600" dirty="0" smtClean="0">
                <a:solidFill>
                  <a:srgbClr val="CC0066"/>
                </a:solidFill>
              </a:rPr>
              <a:t>включающие в себя игровые уголки безопасности, </a:t>
            </a:r>
          </a:p>
          <a:p>
            <a:r>
              <a:rPr lang="ru-RU" sz="1600" dirty="0" smtClean="0">
                <a:solidFill>
                  <a:srgbClr val="CC0066"/>
                </a:solidFill>
              </a:rPr>
              <a:t>природы, </a:t>
            </a:r>
            <a:r>
              <a:rPr lang="ru-RU" sz="1600" dirty="0" err="1" smtClean="0">
                <a:solidFill>
                  <a:srgbClr val="CC0066"/>
                </a:solidFill>
              </a:rPr>
              <a:t>сенсорики</a:t>
            </a:r>
            <a:r>
              <a:rPr lang="ru-RU" sz="1600" dirty="0" smtClean="0">
                <a:solidFill>
                  <a:srgbClr val="CC0066"/>
                </a:solidFill>
              </a:rPr>
              <a:t>, книги, познавательный уголок с </a:t>
            </a:r>
          </a:p>
          <a:p>
            <a:r>
              <a:rPr lang="ru-RU" sz="1600" dirty="0" smtClean="0">
                <a:solidFill>
                  <a:srgbClr val="CC0066"/>
                </a:solidFill>
              </a:rPr>
              <a:t>наглядно-дидактическим материалом,</a:t>
            </a:r>
          </a:p>
          <a:p>
            <a:r>
              <a:rPr lang="ru-RU" sz="1600" dirty="0" smtClean="0">
                <a:solidFill>
                  <a:srgbClr val="CC0066"/>
                </a:solidFill>
              </a:rPr>
              <a:t> уголок изо - деятельности;</a:t>
            </a:r>
          </a:p>
          <a:p>
            <a:r>
              <a:rPr lang="ru-RU" sz="1600" dirty="0" smtClean="0">
                <a:solidFill>
                  <a:srgbClr val="CC0066"/>
                </a:solidFill>
              </a:rPr>
              <a:t>- музыкальный уголок; театрализованный уголок.</a:t>
            </a:r>
            <a:endParaRPr lang="ru-RU" sz="16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Существует  ряд показателей, по которым можно оценить качество созданной в группе развивающей среды и степень ее влияния на детей:</a:t>
            </a:r>
          </a:p>
          <a:p>
            <a:endParaRPr lang="ru-RU" dirty="0" smtClean="0"/>
          </a:p>
          <a:p>
            <a:r>
              <a:rPr lang="ru-RU" dirty="0" smtClean="0"/>
              <a:t>- включенность всех детей в активную самостоятельную деятельность.</a:t>
            </a:r>
          </a:p>
          <a:p>
            <a:r>
              <a:rPr lang="ru-RU" dirty="0" smtClean="0"/>
              <a:t>Низкий уровень шума в группе (так называемый «рабочий шум»), при этом голос воспитателя не доминирует над голосами детей, но, тем не менее, хорошо всем слышен.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низкая конфликтность между детьми: они редко ссорятся из-за игр, игрового пространства или материалов, так как увлечены интересной деятельностью.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выраженная продуктивность самостоятельной деятельности детей: много рисунков, поделок, игровых импровизаций и других продуктов, созданных детьми в течение дня.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 положительный эмоциональный настрой детей, их жизнерадостность, открытость, желание посещать детский сад.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680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Работая с детьми в разновозрастной группе, мы сделали выводы, что</a:t>
            </a:r>
          </a:p>
          <a:p>
            <a:pPr algn="ctr"/>
            <a:r>
              <a:rPr lang="ru-RU" b="1" dirty="0" smtClean="0"/>
              <a:t>преимущество разновозрастного общения имеет свои ПЛЮСЫ :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- Создаются широкие возможности для организации общения детей разного</a:t>
            </a:r>
          </a:p>
          <a:p>
            <a:r>
              <a:rPr lang="ru-RU" dirty="0" smtClean="0"/>
              <a:t>возраста.</a:t>
            </a:r>
          </a:p>
          <a:p>
            <a:r>
              <a:rPr lang="ru-RU" dirty="0" smtClean="0"/>
              <a:t>- Постоянное общение младших детей со старшими формирует заботливость,</a:t>
            </a:r>
          </a:p>
          <a:p>
            <a:r>
              <a:rPr lang="ru-RU" dirty="0" smtClean="0"/>
              <a:t>дружеские отношения, самостоятельность.</a:t>
            </a:r>
          </a:p>
          <a:p>
            <a:r>
              <a:rPr lang="ru-RU" dirty="0" smtClean="0"/>
              <a:t>- Старшие и младшие не вступают в сопернические отношения между собой,</a:t>
            </a:r>
          </a:p>
          <a:p>
            <a:r>
              <a:rPr lang="ru-RU" dirty="0" smtClean="0"/>
              <a:t>место ребенка в группе уже определено возрастом: ты - старший, я - младший –</a:t>
            </a:r>
          </a:p>
          <a:p>
            <a:r>
              <a:rPr lang="ru-RU" dirty="0" smtClean="0"/>
              <a:t>это объективная реальность, поэтому старшие – заботливы и великодушны, а</a:t>
            </a:r>
          </a:p>
          <a:p>
            <a:r>
              <a:rPr lang="ru-RU" dirty="0" smtClean="0"/>
              <a:t>младшие – уважительны и послушны.</a:t>
            </a:r>
          </a:p>
          <a:p>
            <a:r>
              <a:rPr lang="ru-RU" dirty="0" smtClean="0"/>
              <a:t>- Дети чаще считаются с предпочтениями младших при выборе совместных</a:t>
            </a:r>
          </a:p>
          <a:p>
            <a:r>
              <a:rPr lang="ru-RU" dirty="0" smtClean="0"/>
              <a:t>занятий и демонстрируют широкое разнообразие путей взаимодействия.</a:t>
            </a:r>
          </a:p>
          <a:p>
            <a:r>
              <a:rPr lang="ru-RU" dirty="0" smtClean="0"/>
              <a:t>- Младшие видят более понятный пример для действий.</a:t>
            </a:r>
          </a:p>
          <a:p>
            <a:r>
              <a:rPr lang="ru-RU" dirty="0" smtClean="0"/>
              <a:t>- Для старших объяснение другому ребенку, помогает лучше освоить знания.</a:t>
            </a:r>
          </a:p>
          <a:p>
            <a:r>
              <a:rPr lang="ru-RU" dirty="0" smtClean="0"/>
              <a:t>- Контроль над маленькими развивает самоконтроль, ответственность и</a:t>
            </a:r>
          </a:p>
          <a:p>
            <a:r>
              <a:rPr lang="ru-RU" dirty="0" smtClean="0"/>
              <a:t>ощущение принадлежности к деятельности в команде.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068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вот что будет преобладать в разновозрастных  группах плюсы или минусы – это зависит только ОТ ВОСПИТАТЕЛЯ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Здесь роль воспитателя очень важна ... Задача воспитателя сформировать адекватные отношения между детьми.</a:t>
            </a:r>
          </a:p>
          <a:p>
            <a:endParaRPr lang="ru-RU" dirty="0" smtClean="0"/>
          </a:p>
          <a:p>
            <a:r>
              <a:rPr lang="ru-RU" dirty="0" smtClean="0"/>
              <a:t>Мы перед своим коллективом поставили задачу</a:t>
            </a:r>
            <a:r>
              <a:rPr lang="ru-RU" b="1" dirty="0" smtClean="0"/>
              <a:t>:</a:t>
            </a:r>
          </a:p>
          <a:p>
            <a:r>
              <a:rPr lang="ru-RU" sz="2400" b="1" dirty="0" smtClean="0"/>
              <a:t>использовать лучшее, из того, чем сильны разновозрастные группы. </a:t>
            </a:r>
            <a:r>
              <a:rPr lang="ru-RU" dirty="0" smtClean="0"/>
              <a:t>И стараемся придерживаться этой задачи в своей работе!</a:t>
            </a:r>
            <a:endParaRPr lang="ru-RU" dirty="0"/>
          </a:p>
        </p:txBody>
      </p:sp>
      <p:pic>
        <p:nvPicPr>
          <p:cNvPr id="4" name="Рисунок 3" descr="C:\Users\User\Desktop\рабочий стол\2023 КОСМ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543300" cy="208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рабочий стол\День ПУШКИНА\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403244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Особенности организации работы с родителями в разновозрастной группе детского сада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9675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Одна  из основных задач  работы ДОО 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368152"/>
          </a:xfrm>
        </p:spPr>
        <p:txBody>
          <a:bodyPr/>
          <a:lstStyle/>
          <a:p>
            <a:r>
              <a:rPr lang="ru-RU" sz="2000" b="1" dirty="0" smtClean="0"/>
              <a:t>повышение </a:t>
            </a:r>
            <a:r>
              <a:rPr lang="ru-RU" sz="2000" b="1" dirty="0"/>
              <a:t>педагогической культуры, просвещение родителей, привлечение их к совместной деятельности с педагогическим коллективом с целью совершенствования воспитательно-образовательного процесса в детском саду и </a:t>
            </a:r>
            <a:r>
              <a:rPr lang="ru-RU" sz="2000" b="1" dirty="0" smtClean="0"/>
              <a:t>семье</a:t>
            </a:r>
            <a:endParaRPr lang="ru-RU" sz="2000" b="1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 bwMode="auto">
          <a:xfrm>
            <a:off x="539552" y="3501008"/>
            <a:ext cx="106571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подгрупповая работа с родителями детей каждой возрастной группы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индивидуальная работа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фронтальная работа : вовлечение родителей в культурно -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досуговую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деятельность, проведение выставок продуктов совместной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деятельности детей и взрослых,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обмена опытом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воспитания детей в семье,  конференции, семинары, собрания.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Организация </a:t>
            </a:r>
            <a:r>
              <a:rPr lang="ru-RU" sz="2000" b="1" dirty="0" smtClean="0">
                <a:solidFill>
                  <a:srgbClr val="002060"/>
                </a:solidFill>
              </a:rPr>
              <a:t>работы с родителями разновозрастной группы: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9" name="Рисунок 8" descr="C:\Users\User\Desktop\фото родит\Безымянны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71703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фото родит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0324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фото родит\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7444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фото родит\0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4563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9552" y="1484784"/>
            <a:ext cx="8352928" cy="1944216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из направлений в роботе с родителями является создание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консультационно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методического пункта.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нашем детском саду  на протяжении трёх лет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проходят встречи в консультационно-методическом пункте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«Растём вместе».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основном, к нам приходят дети  от 10 месяцев до 3 лет. Для малышей и их родителей это хорошая возможность познакомиться со стенами детского сада. Педагоги организуют и проводят образовательную, игровую и консультативную деятельность.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1628"/>
            <a:ext cx="30649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фото родит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67642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родит\IMG_20230915_1558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410445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05273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с которыми сталкиваются педагоги,</a:t>
            </a:r>
          </a:p>
          <a:p>
            <a:pPr algn="ctr"/>
            <a:r>
              <a:rPr lang="ru-RU" sz="2400" b="1" dirty="0" smtClean="0"/>
              <a:t>работающие в РВГ:</a:t>
            </a:r>
          </a:p>
          <a:p>
            <a:pPr algn="ctr"/>
            <a:endParaRPr lang="ru-RU" sz="2400" b="1" dirty="0" smtClean="0"/>
          </a:p>
          <a:p>
            <a:r>
              <a:rPr lang="ru-RU" sz="2400" dirty="0" smtClean="0"/>
              <a:t>• трудности в организации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образовательного процесса (в организации</a:t>
            </a:r>
          </a:p>
          <a:p>
            <a:r>
              <a:rPr lang="ru-RU" sz="2400" dirty="0" smtClean="0"/>
              <a:t>учебной деятельности педагогам приходится</a:t>
            </a:r>
          </a:p>
          <a:p>
            <a:r>
              <a:rPr lang="ru-RU" sz="2400" dirty="0" smtClean="0"/>
              <a:t>тратить в два, а то и в три раза больше времени,</a:t>
            </a:r>
          </a:p>
          <a:p>
            <a:r>
              <a:rPr lang="ru-RU" sz="2400" dirty="0" smtClean="0"/>
              <a:t>чем в одновозрастной группе);</a:t>
            </a:r>
          </a:p>
          <a:p>
            <a:endParaRPr lang="ru-RU" sz="2400" dirty="0" smtClean="0"/>
          </a:p>
          <a:p>
            <a:r>
              <a:rPr lang="ru-RU" sz="2400" dirty="0" smtClean="0"/>
              <a:t>• трудности в организации режима дня;</a:t>
            </a:r>
          </a:p>
          <a:p>
            <a:endParaRPr lang="ru-RU" sz="2400" dirty="0" smtClean="0"/>
          </a:p>
          <a:p>
            <a:r>
              <a:rPr lang="ru-RU" sz="2400" dirty="0" smtClean="0"/>
              <a:t>• трудности в построении предметно - развивающей среды.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548680"/>
            <a:ext cx="82484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совместно с родителями лепят, рисуют, поют, танцуют.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Они убедились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интересно и занимательно можно проводить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ребенком время. Родители и дети с удовольствием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посещают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фото родит\IMG_20230407_101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41044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родит\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38437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фото родит\4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3546277" cy="196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Радует, что всё чаще к нам приходят  не только  мамы с малышами, но и папы, которые не менее заинтересованы, как ребёнок впервые знакомится с детским садом, с другими ребятами.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4221088"/>
            <a:ext cx="9073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основных наших задач – это  сформировать представление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взрослых и детей, что детский сад - это не страшно и мы всем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рады! По положительным отзывам родителей можем смело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сказать, что все, кто посещают группы КМП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остаются довольны и возвращаются вновь!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9634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родит\1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888432" cy="197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40709E46-D4B2-4677-8242-3543A196B1C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8042"/>
            <a:ext cx="8229600" cy="61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592933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466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организации работы в разновозрастной группе мы учитываем следующие моменты:</a:t>
            </a:r>
            <a:endParaRPr lang="ru-RU" sz="2000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575048" y="1052736"/>
            <a:ext cx="8568952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Воспитатель, организовывая учебный процесс должен четко определять цель, задачи, содержание.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Программные требования дифференцируются для каждой возрастной подгруппы за счет разных способов выполнения определенного задания.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фронтальных занятиях лучше решаются более общие учебные задачи, а более конкретные – на занятиях с подгруппой детей.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Материал, подготовленный к занятию, содержит общие элементы для детей всех подгрупп, что дает возможность объединить воспитанников для проведения игр, выполнения определенных заданий.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целях рационального построения педагогического процесса,</a:t>
            </a:r>
          </a:p>
          <a:p>
            <a:r>
              <a:rPr lang="ru-RU" dirty="0" smtClean="0"/>
              <a:t>в начале учебного года каждую  группу мы делим на подгруппы. В</a:t>
            </a:r>
          </a:p>
          <a:p>
            <a:r>
              <a:rPr lang="ru-RU" dirty="0" smtClean="0"/>
              <a:t>подгруппу входят разное количество детей. На основании комплектования основных подгрупп разрабатывается учебный план и сетка образовательной деятельности по подгруппам.</a:t>
            </a:r>
          </a:p>
          <a:p>
            <a:r>
              <a:rPr lang="ru-RU" dirty="0" smtClean="0"/>
              <a:t>Занятия организуются в первую и вторую половину дня.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организации обучения: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1560" y="1124744"/>
            <a:ext cx="8064896" cy="21452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3C3FF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разновозрастных группах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 от воспитателя хорошего знания программы для всех возрастных групп, умения соотносить программные требования с возрастными и индивидуальными особенностями детей, способность правильно распределять внимание, понимать и видеть каждого ребенка и всю группу.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19442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обучения детей разновозрастной группы выделяют две основных формы: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и занятия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которых является всестороннее воспитание и развитие каждого ребенка, формирования учебных умений.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7AB2E-F58B-4679-AF18-95F48A4CFC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разновозрастных группах используют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фронтальные, групповые и индивидуальные формы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учебного процесса, которые позволяют разным образом формировать взаимоотношения педагога с детьми и детей между собой.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эффективным, на наш взгляд, есть сочетание разных форм работы (коллективная работа, работа с подгруппой и индивидуальные занятия). Более общие учебные задачи лучше решать на фронтальных занятиях, а конкретные (сообщение нового материала, закрепление, расширение и уточнение знаний) — на занятиях с одной подгруппой.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24815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/>
              <a:t>Виды организации учебной деятельности в разновозрастной группе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I вид — ступенчатое начало занятия</a:t>
            </a:r>
            <a:endParaRPr lang="ru-RU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endParaRPr lang="ru-RU" dirty="0" smtClean="0"/>
          </a:p>
          <a:p>
            <a:pPr algn="ctr" eaLnBrk="1" hangingPunct="1">
              <a:buNone/>
            </a:pPr>
            <a:endParaRPr lang="ru-RU" dirty="0" smtClean="0"/>
          </a:p>
          <a:p>
            <a:pPr algn="ctr" eaLnBrk="1" hangingPunct="1">
              <a:buNone/>
            </a:pPr>
            <a:endParaRPr lang="ru-RU" dirty="0" smtClean="0"/>
          </a:p>
          <a:p>
            <a:pPr algn="r"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2C063-23D8-4F11-A40B-56DBBDF17C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276872"/>
            <a:ext cx="2200316" cy="1428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Все дети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827584" y="1844824"/>
            <a:ext cx="7286676" cy="2571198"/>
            <a:chOff x="1000100" y="2072248"/>
            <a:chExt cx="7286676" cy="257119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00100" y="2143116"/>
              <a:ext cx="2486036" cy="128588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latin typeface="Impact" pitchFamily="34" charset="0"/>
                </a:rPr>
                <a:t>Дети старшего возраста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80420" y="2072248"/>
              <a:ext cx="2486036" cy="1285884"/>
            </a:xfrm>
            <a:prstGeom prst="rect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latin typeface="Impact" pitchFamily="34" charset="0"/>
                </a:rPr>
                <a:t>Дети младшего возраста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071670" y="3857628"/>
              <a:ext cx="785818" cy="7143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 Black" pitchFamily="34" charset="0"/>
                  <a:cs typeface="Aharoni" pitchFamily="2" charset="-79"/>
                </a:rPr>
                <a:t>1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71876"/>
              <a:ext cx="785818" cy="7143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 Black" pitchFamily="34" charset="0"/>
                  <a:cs typeface="Aharoni" pitchFamily="2" charset="-79"/>
                </a:rPr>
                <a:t>2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3500430" y="3643314"/>
              <a:ext cx="285752" cy="1588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643306" y="3500438"/>
              <a:ext cx="3000396" cy="1588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7500958" y="3929066"/>
              <a:ext cx="785818" cy="7143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latin typeface="Arial Black" pitchFamily="34" charset="0"/>
                  <a:cs typeface="Aharoni" pitchFamily="2" charset="-79"/>
                </a:rPr>
                <a:t>3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500166" y="3786190"/>
              <a:ext cx="2143140" cy="158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4509120"/>
            <a:ext cx="3438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рабочий стол\День ПУШКИНА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AppData\Local\Microsoft\Windows\Temporary Internet Files\Content.Word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18722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726A2-0D0F-4216-B808-D3E4A3C83C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sz="2800" b="1" dirty="0" smtClean="0"/>
              <a:t>Виды организации учебной деятельности в разновозрастной группе </a:t>
            </a:r>
            <a:r>
              <a:rPr lang="ru-RU" sz="28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54" y="105273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ІІ вид – ступенчатое (поэтапное) окончание занятия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060848"/>
            <a:ext cx="2486036" cy="12858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Все дети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916832"/>
            <a:ext cx="2486036" cy="1285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ладшего возраста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31640" y="3501008"/>
            <a:ext cx="785818" cy="7143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7984" y="3429000"/>
            <a:ext cx="785818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347864" y="3212976"/>
            <a:ext cx="794" cy="288032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9872" y="3284984"/>
            <a:ext cx="3528392" cy="0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092280" y="2996952"/>
            <a:ext cx="785818" cy="7143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5576" y="3501008"/>
            <a:ext cx="2592288" cy="0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300192" y="1700808"/>
            <a:ext cx="2486036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старшего возраста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3160018" cy="18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рабочий стол\день птиц\IMG-1e2b372be5c4523a152c0ad446e3a211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AppData\Local\Microsoft\Windows\Temporary Internet Files\Content.Word\20210330_1021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301999" cy="18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31640" y="2132856"/>
            <a:ext cx="7286676" cy="16430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57592" cy="357301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/>
              <a:t>Виды организации учебной деятельности в разновозрастной группе </a:t>
            </a:r>
            <a:r>
              <a:rPr lang="ru-RU" dirty="0" smtClean="0"/>
              <a:t> </a:t>
            </a:r>
          </a:p>
          <a:p>
            <a:pPr algn="ctr" eaLnBrk="1" hangingPunct="1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ІІІ вид — одновременная деятельность детей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по разному программному содержанию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2C063-23D8-4F11-A40B-56DBBDF17C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04864"/>
            <a:ext cx="2486036" cy="1285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младшего возраста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276872"/>
            <a:ext cx="2486036" cy="1285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старшего возраста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83768" y="350100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4208" y="3645024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haroni" pitchFamily="2" charset="-79"/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09120"/>
            <a:ext cx="3343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рабочий стол\2023ГТО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39285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726A2-0D0F-4216-B808-D3E4A3C83C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sz="2000" b="1" dirty="0" smtClean="0"/>
              <a:t>Виды организации учебной деятельности в разновозрастной группе </a:t>
            </a:r>
            <a:r>
              <a:rPr lang="ru-RU" sz="20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ІV вид — отдельная деятельность детей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132856"/>
            <a:ext cx="2520280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младшего возраста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060848"/>
            <a:ext cx="2421482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</a:rPr>
              <a:t>Дети старшего возраста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808312" cy="16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162880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Помощник воспитателя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37170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Помощник воспитателя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6288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Воспитатель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7170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Воспитатель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3645024"/>
            <a:ext cx="44644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В процессе проведения воспитателем индивидуальных занятий, занятий по подгруппам, диагностических исследований наблюдает за самостоятельной деятельностью детей и организует игровую деятельность.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4626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149080"/>
            <a:ext cx="1872208" cy="241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895</TotalTime>
  <Words>1458</Words>
  <Application>Microsoft Office PowerPoint</Application>
  <PresentationFormat>Экран (4:3)</PresentationFormat>
  <Paragraphs>169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Impact</vt:lpstr>
      <vt:lpstr>Tahoma</vt:lpstr>
      <vt:lpstr>Times New Roman</vt:lpstr>
      <vt:lpstr>Wingdings</vt:lpstr>
      <vt:lpstr>Праздник детский 2</vt:lpstr>
      <vt:lpstr>«Особенности организации работы с детьми, родителями  в разновозрастных группах ДОУ»</vt:lpstr>
      <vt:lpstr>Презентация PowerPoint</vt:lpstr>
      <vt:lpstr>Презентация PowerPoint</vt:lpstr>
      <vt:lpstr>Основные формы организации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группы</vt:lpstr>
      <vt:lpstr>Презентация PowerPoint</vt:lpstr>
      <vt:lpstr>Таким образом, в смешанных группах режим дня становится единый для всех детей, но с учетом возрастных потребностей и возможностей ребенка вносятся некоторые изменения в режимные процессы (деятельность бодрствования и сна, объем нагрузок).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с родителями разновозрастной группы: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Разновозрастное общение</dc:title>
  <dc:creator>Viktor</dc:creator>
  <dc:description>http://aida.ucoz.ru</dc:description>
  <cp:lastModifiedBy>Пономарева ЛД</cp:lastModifiedBy>
  <cp:revision>96</cp:revision>
  <dcterms:created xsi:type="dcterms:W3CDTF">2016-02-24T19:20:03Z</dcterms:created>
  <dcterms:modified xsi:type="dcterms:W3CDTF">2023-12-04T03:41:05Z</dcterms:modified>
  <cp:category>шаблоны к Powerpoint</cp:category>
</cp:coreProperties>
</file>