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89" r:id="rId4"/>
    <p:sldId id="280" r:id="rId5"/>
    <p:sldId id="281" r:id="rId6"/>
    <p:sldId id="278" r:id="rId7"/>
    <p:sldId id="282" r:id="rId8"/>
    <p:sldId id="285" r:id="rId9"/>
    <p:sldId id="288" r:id="rId10"/>
    <p:sldId id="267" r:id="rId11"/>
    <p:sldId id="264" r:id="rId12"/>
    <p:sldId id="270" r:id="rId13"/>
    <p:sldId id="269" r:id="rId14"/>
    <p:sldId id="271" r:id="rId15"/>
    <p:sldId id="272" r:id="rId16"/>
    <p:sldId id="273" r:id="rId17"/>
    <p:sldId id="274" r:id="rId18"/>
  </p:sldIdLst>
  <p:sldSz cx="12192000" cy="6858000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72" autoAdjust="0"/>
  </p:normalViewPr>
  <p:slideViewPr>
    <p:cSldViewPr snapToGrid="0">
      <p:cViewPr varScale="1">
        <p:scale>
          <a:sx n="96" d="100"/>
          <a:sy n="96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B91B4-739E-4C84-9FC6-69A5BBBDCA95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35075"/>
            <a:ext cx="5929313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55803"/>
            <a:ext cx="5408930" cy="3891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BAABA-2C6A-4189-BD05-F452BE47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617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24583&amp;date=13.10.2023&amp;dst=100016&amp;field=134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Переход ребенка-дошкольника в школьную образовательную среду – это переход в иное культурное пространство, в другую возрастную категорию и социальную ситуацию развития. Обеспечение успешности этого перехода – проблема единения усилий педагогов детского сада,  начальной школы и конечно же она должна решаться в тесной взаимосвязи с родителями.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BAABA-2C6A-4189-BD05-F452BE47D65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449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Содержание Программы дошкольного образования должно обеспечивать физическое и психическое развитие детей в различных видах деятельности представленных в 5 образовательных областях: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социально-коммуникативное развитие;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познавательное развитие;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речевое развитие;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художественно-эстетическое развитие;</a:t>
            </a:r>
          </a:p>
          <a:p>
            <a:pPr marL="171450" indent="-171450">
              <a:buFontTx/>
              <a:buChar char="-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физическое развитие.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Конкретное содержание указанных образовательных областей зависит от возрастных и индивидуальных особенностей детей, определяется целями и задачами Программы и может реализовываться в различных видах деятельности: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детей дошкольного возраста (3 года - 8 лет) -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игровая деятельность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(сюжетно-ролевая, театрализованная, режиссерская, строительно-конструктивная, дидактическая, подвижная и другое);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общение со взрослым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(ситуативно-деловое,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внеситуативно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-познавательное,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внеситуативно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-личностное)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сверстниками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(ситуативно-деловое,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внеситуативно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-деловое);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речевая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(слушание речи взрослого и сверстников, активная диалогическая и монологическая речь);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познавательно-исследовательская деятельность и экспериментирование; изобразительная деятельность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(рисование, лепка, аппликация) и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конструирование из разных материалов по образцу, условию и замыслу ребенка; двигательная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(основные виды движений, общеразвивающие и спортивные упражнения, подвижные и элементы спортивных игр и другое);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элементарная трудовая деятельность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(самообслуживание, хозяйственно-бытовой труд, труд в природе, ручной труд);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музыкальная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(слушание и понимание музыкальных произведений, пение, музыкально-ритмические движения, игра на детских музыкальных инструментах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dirty="0" smtClean="0"/>
              <a:t>Успешное </a:t>
            </a:r>
            <a:r>
              <a:rPr lang="ru-RU" dirty="0"/>
              <a:t>освоение Программы дошкольного образования будет способствовать успешному освоению предметных областей  </a:t>
            </a:r>
            <a:r>
              <a:rPr lang="ru-RU" dirty="0" smtClean="0"/>
              <a:t>ОП </a:t>
            </a:r>
            <a:r>
              <a:rPr lang="ru-RU" dirty="0"/>
              <a:t>НОО.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DC16F-D634-4CFD-BEC5-83DCB932815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143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Школьное обучение опирается на стадию развития ребенка в дошкольном возрасте.</a:t>
            </a:r>
          </a:p>
          <a:p>
            <a:r>
              <a:rPr lang="ru-RU" dirty="0" smtClean="0"/>
              <a:t>Содержание программы дошкольного образования представленное</a:t>
            </a:r>
            <a:r>
              <a:rPr lang="ru-RU" baseline="0" dirty="0" smtClean="0"/>
              <a:t> в образовательных областях служит фундаментом для формирования предметных знаний.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ОО социально-коммуникативное развитие находит свое продолжение в предметах «окружающий мир» и ОРКСЭ.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В ДОО социально-коммуникативное развитие направлено на: ………………</a:t>
            </a:r>
          </a:p>
          <a:p>
            <a:endParaRPr lang="ru-RU" baseline="0" dirty="0" smtClean="0"/>
          </a:p>
          <a:p>
            <a:r>
              <a:rPr lang="ru-RU" baseline="0" smtClean="0"/>
              <a:t> </a:t>
            </a:r>
            <a:r>
              <a:rPr lang="ru-RU" sz="1200" b="1" smtClean="0">
                <a:solidFill>
                  <a:srgbClr val="C00000"/>
                </a:solidFill>
              </a:rPr>
              <a:t>Предметная область «Обществознание и естествознание (окружающий мир) по учебному предмету "Окружающий мир« направлено на</a:t>
            </a:r>
            <a:endParaRPr lang="ru-RU" baseline="0" dirty="0" smtClean="0"/>
          </a:p>
          <a:p>
            <a:r>
              <a:rPr lang="ru-RU" baseline="0" dirty="0" smtClean="0"/>
              <a:t> 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BAABA-2C6A-4189-BD05-F452BE47D65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398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выбору родителей (законных представителей) несовершеннолетних обучающихся в рамках учебного предмета "Основы религиозных культур и светской этики" предметной области "Основы религиозных культур и светской этики" изучаются учебные модули: "Основы православной культуры", "Основы иудейской культуры", "Основы буддийской культуры", "Основы исламской культуры", "Основы религиозных культур народов России" или "Основы светской этики".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BAABA-2C6A-4189-BD05-F452BE47D65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523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BAABA-2C6A-4189-BD05-F452BE47D65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9072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BAABA-2C6A-4189-BD05-F452BE47D65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465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BAABA-2C6A-4189-BD05-F452BE47D65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1456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BAABA-2C6A-4189-BD05-F452BE47D65A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0143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BAABA-2C6A-4189-BD05-F452BE47D65A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325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Основными документами , регламентирующими деятельность образовательных организаций дошкольного и начального общего образования, являются ФГОС  и ФОП. Введение утвержденных на государственном уровне стандартов образования способствует обеспечению преемственности образовательных программ.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НОО в 2021г. Был утвержден стандарт 3 поколения,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который рекомендовано было называть не новым, а обновленным. Для ДО впервые был разработан Федеральный государственный стандарт в 2013г. По которому педагоги ДОУ продолжают работать.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связи с утверждением и введением в действие ФОП на всех уровнях обучения в ноябре были внесены изменения и дополнения во ФГОС ДОО (который был утвержден еще в 2013 году)  и ФГОС НОО (утвержденный 31 мая 2021г.)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Главное предназначение ФГОС ДО и ФГОС НОО – формулировка и обеспечение устанавливаемых на федеральном уровне системы взаимосвязанных требований: к структуре, условиям и результатам реализации образовательных программ.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C16F-D634-4CFD-BEC5-83DCB932815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395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BAABA-2C6A-4189-BD05-F452BE47D65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992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данном слайде отображены преемственные задачи реализации Программы дошкольного и начального общего образования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BAABA-2C6A-4189-BD05-F452BE47D65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343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BAABA-2C6A-4189-BD05-F452BE47D65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809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стандарте просматривается</a:t>
            </a:r>
            <a:r>
              <a:rPr lang="ru-RU" sz="1200" b="1" baseline="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Единый структурно-организационный подход, заключающийся в совокупности требований к: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baseline="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структуре Программы,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baseline="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условиям ее реализации и результатам освоения.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Объем обязательной части в Программе дошкольного образования должен составлять не менее  60% в Программе начального общего образования не менее 80%.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Стандартах имеется сходство в требованиях к условиям реализации образовательных программ дошкольного и начального общего образования.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Значительные отличия зафиксированы в требованиях к результатам освоения ОП.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Требования Стандарта к результатам освоения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ребенка на этапе завершения уровня дошкольного образования. Специфика дошкольного детства (гибкость, пластичность развития ребенка, высокий разброс вариантов его развития, его непосредственность и непроизвольность), а также системные особенности дошкольного образования (необязательность уровня дошкольного образования в Российской Федерации, отсутствие возможности вменения ребенку какой-либо ответственности за результат) делают неправомерными требования от ребенка дошкольного возраста конкретных образовательных достижений и обусловливают необходимость определения результатов освоения образовательной программы в виде целевых ориентиров.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П.4.3. ФГОС  Целевые ориентиры НЕ подлежат непосредственной оценке, в том числе в виде педагогической диагностики (мониторинга), и не являются основанием для их формального сравнения с реальными достижениями детей. Они не являются основой объективной оценки соответствия установленным требованиям образовательной деятельности и подготовки детей &lt;9&gt;.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Освоение Программы не сопровождается проведением промежуточных аттестаций и итоговой аттестации воспитанников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Педагогическая диагностика направлена на оценку индивидуального развития детей дошкольного возраста, на основе которой определяется эффективность педагогических действий и осуществляется их дальнейшее планирование.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BAABA-2C6A-4189-BD05-F452BE47D65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982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п.8  ФГОС НОО устанавливает требования к достижению</a:t>
            </a:r>
            <a:r>
              <a:rPr lang="ru-RU" baseline="0" dirty="0" smtClean="0"/>
              <a:t> обучающимися на уровне ключевых понятий личностных результатов, сформированных в систему ценностных отношений обучающихся к себе, другим участникам образовательного процесса, самому образовательному процессу и его результатам (например, осознание, готовность, ориентация, восприимчивость, установка).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Личностные результаты освоения программы начального общего образования достигаются в единстве учебной и воспитательной деятельности Организации в соответствии с традиционными российскими социокультурными и духовно-нравственными ценностями, принятыми в обществе правилами и нормами поведения и способствуют процессам самопознания, самовоспитания и саморазвития, формирования внутренней позиции личности.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п. 41.1. Личностные результаты освоения программы начального общего образования должны отражать готовность обучающихся руководствоваться ценностями и приобретение первоначального опыта деятельности на их основе, в том числе в части: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41.1.1. Гражданско-патриотического воспитания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41.1.2. Духовно-нравственного воспитания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41.1.3. Эстетического воспитания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41.1.4. Физического воспитания, формирования культуры здоровья и эмоционального благополучия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41.1.5. Трудового воспитания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41.1.6. Экологического воспитания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41.1.7. Ценности научного познания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BAABA-2C6A-4189-BD05-F452BE47D65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792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п. 9 ФГОС НОО Достижения обучающимися, полученные в результате изучения учебных предметов, учебных курсов (в том числе внеурочной деятельности), учебных модулей, характеризующие совокупность познавательных, коммуникативных и регулятивных универсальных учебных действий, а также уровень овладения междисциплинарными понятиями (во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ФГОС определены как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результаты), сгруппированы во ФГОС по трем направлениям и отражают способность обучающихся использовать на практике универсальные учебные действия, составляющие умение овладевать: учебными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знаково-символическими средствами.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результаты освоения программы начального общего образования должны отражать: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42.1. Овладение универсальными учебными познавательными действиями: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базовые логические действия: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сравнивать объекты, устанавливать основания для сравнения, устанавливать аналогии;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объединять части объекта (объекты) по определенному признаку;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определять существенный признак для классификации, классифицировать предложенные объекты;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находить закономерности и противоречия в рассматриваемых фактах, данных и наблюдениях на основе предложенного педагогическим работником алгоритма;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выявлять недостаток информации для решения учебной (практической) задачи на основе предложенного алгоритма;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устанавливать причинно-следственные связи в ситуациях, поддающихся непосредственному наблюдению или знакомых по опыту, делать выводы;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базовые исследовательские действия: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определять разрыв между реальным и желательным состоянием объекта (ситуации) на основе предложенных педагогическим работником вопросов;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помощью педагогического работника формулировать цель, планировать изменения объекта, ситуации;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сравнивать несколько вариантов решения задачи, выбирать наиболее подходящий (на основе предложенных критериев);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проводить по предложенному плану опыт, несложное исследование по установлению особенностей объекта изучения и связей между объектами (часть - целое, причина - следствие);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формулировать выводы и подкреплять их доказательствами на основе результатов проведенного наблюдения (опыта, измерения, классификации, сравнения, исследования);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прогнозировать возможное развитие процессов, событий и их последствия в аналогичных или сходных ситуациях;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работа с информацией: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выбирать источник получения информации;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согласно заданному алгоритму находить в предложенном источнике информацию, представленную в явном виде;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распознавать достоверную и недостоверную информацию самостоятельно или на основании предложенного педагогическим работником способа ее проверки;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соблюдать с помощью взрослых (педагогических работников, родителей (законных представителей) несовершеннолетних обучающихся) правила информационной безопасности при поиске информации в сети Интернет;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анализировать и создавать текстовую, видео, графическую, звуковую, информацию в соответствии с учебной задачей;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самостоятельно создавать схемы, таблицы для представления информации.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BAABA-2C6A-4189-BD05-F452BE47D65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250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п. 10 ФГОС НОО определяет Требования к предметным результатам: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формулируются на основе документов стратегического планирования &lt;5&gt; с учетом результатов проводимых на федеральном уровне процедур оценки качества образования (всероссийских проверочных работ, национальных исследований качества образования, международных сравнительных исследований);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(в ред. </a:t>
            </a:r>
            <a:r>
              <a:rPr lang="ru-RU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Приказа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Минпросвещения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России от 18.07.2022 N 569)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Предметные результаты освоения программы начального общего образования  учитывают специфику содержания предметных областей, включающих конкретные учебные предметы (учебные модули), ориентированы на применение знаний, умений и навыков обучающимися в учебных ситуациях и реальных жизненных условиях, а также на успешное обучение на уровне начального общего образования, и включают: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BAABA-2C6A-4189-BD05-F452BE47D65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485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D551-F088-4835-B276-DC0BFAF3579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6C5-EE36-4065-98F4-1EA344DAD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0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D551-F088-4835-B276-DC0BFAF3579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6C5-EE36-4065-98F4-1EA344DAD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71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D551-F088-4835-B276-DC0BFAF3579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6C5-EE36-4065-98F4-1EA344DAD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9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D551-F088-4835-B276-DC0BFAF3579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6C5-EE36-4065-98F4-1EA344DAD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14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D551-F088-4835-B276-DC0BFAF3579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6C5-EE36-4065-98F4-1EA344DAD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76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D551-F088-4835-B276-DC0BFAF3579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6C5-EE36-4065-98F4-1EA344DAD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33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D551-F088-4835-B276-DC0BFAF3579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6C5-EE36-4065-98F4-1EA344DAD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95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D551-F088-4835-B276-DC0BFAF3579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6C5-EE36-4065-98F4-1EA344DAD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44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D551-F088-4835-B276-DC0BFAF3579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6C5-EE36-4065-98F4-1EA344DAD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4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D551-F088-4835-B276-DC0BFAF3579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6C5-EE36-4065-98F4-1EA344DAD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95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D551-F088-4835-B276-DC0BFAF3579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6C5-EE36-4065-98F4-1EA344DAD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53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2D551-F088-4835-B276-DC0BFAF35799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C16C5-EE36-4065-98F4-1EA344DAD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08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3453" y="1142242"/>
            <a:ext cx="9144000" cy="2387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Преемственность ФГОС дошкольного образования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и ФГОС начального общего образования </a:t>
            </a: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3542" y="3413194"/>
            <a:ext cx="7528560" cy="1655762"/>
          </a:xfrm>
        </p:spPr>
        <p:txBody>
          <a:bodyPr>
            <a:normAutofit fontScale="85000" lnSpcReduction="10000"/>
          </a:bodyPr>
          <a:lstStyle/>
          <a:p>
            <a:pPr lvl="0" indent="449263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Говоря о возрастной периодизации, советский психолог Даниил Борисович </a:t>
            </a:r>
            <a:r>
              <a:rPr lang="ru-RU" b="1" dirty="0" err="1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Эльконин</a:t>
            </a:r>
            <a:r>
              <a:rPr lang="ru-RU" b="1" dirty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отмечал, что </a:t>
            </a:r>
            <a:r>
              <a:rPr lang="ru-RU" b="1" i="1" dirty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«дошкольный и младший школьный возраст – одна эпоха человеческого развития, именуемая «детством».</a:t>
            </a:r>
            <a:r>
              <a:rPr lang="ru-RU" b="1" dirty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indent="449263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Очень важно не разрушить эту эпоху и плавно перевести ребёнка на новую ступеньку развития</a:t>
            </a:r>
            <a:r>
              <a:rPr lang="ru-RU" dirty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48492" y="5645138"/>
            <a:ext cx="4042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Пономарева Л.Д., ведущий специалист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МКУ «Центр развития образования»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16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967948" y="0"/>
            <a:ext cx="9402417" cy="1857363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ru-RU" sz="4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8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Образовательные области                                  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Предметные области ФГОС НОО:                                                                       ФГОС ДО: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95472" y="1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ctr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Сравнительный анализ содержательных областей образовательных программ ФГОС</a:t>
            </a: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2095472" y="3500438"/>
            <a:ext cx="3286148" cy="71438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2095472" y="4429132"/>
            <a:ext cx="3286148" cy="71438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2095472" y="5286388"/>
            <a:ext cx="3286148" cy="785818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Физическое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развитие</a:t>
            </a: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6953256" y="5286388"/>
            <a:ext cx="3286148" cy="785818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Физическая культура </a:t>
            </a: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6953256" y="4429132"/>
            <a:ext cx="3286148" cy="714380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Искусство («Изобразительное искусство», «Музыка») 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6953256" y="3500438"/>
            <a:ext cx="3286148" cy="714380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Русский язык и литературное чтение, Иностранный язык 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>
            <a:stCxn id="12" idx="3"/>
            <a:endCxn id="18" idx="1"/>
          </p:cNvCxnSpPr>
          <p:nvPr/>
        </p:nvCxnSpPr>
        <p:spPr>
          <a:xfrm>
            <a:off x="5381620" y="3857628"/>
            <a:ext cx="157163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4" idx="3"/>
            <a:endCxn id="17" idx="1"/>
          </p:cNvCxnSpPr>
          <p:nvPr/>
        </p:nvCxnSpPr>
        <p:spPr>
          <a:xfrm>
            <a:off x="5381620" y="4786322"/>
            <a:ext cx="157163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5" idx="3"/>
            <a:endCxn id="16" idx="1"/>
          </p:cNvCxnSpPr>
          <p:nvPr/>
        </p:nvCxnSpPr>
        <p:spPr>
          <a:xfrm>
            <a:off x="5381620" y="5679297"/>
            <a:ext cx="157163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66976" y="3643314"/>
            <a:ext cx="2192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2095472" y="2571744"/>
            <a:ext cx="3286148" cy="71438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Познавательное развитие</a:t>
            </a: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6953256" y="2571744"/>
            <a:ext cx="3286148" cy="714380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Математика и информатика</a:t>
            </a:r>
          </a:p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Технология</a:t>
            </a:r>
          </a:p>
        </p:txBody>
      </p:sp>
      <p:sp>
        <p:nvSpPr>
          <p:cNvPr id="25" name="Блок-схема: альтернативный процесс 24"/>
          <p:cNvSpPr/>
          <p:nvPr/>
        </p:nvSpPr>
        <p:spPr>
          <a:xfrm>
            <a:off x="2095472" y="1643050"/>
            <a:ext cx="3286148" cy="785818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Социально-коммуникативное развитие</a:t>
            </a:r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6953256" y="1643050"/>
            <a:ext cx="3286148" cy="785818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Обществознание и естествознание (окружающий мир)   и ОРКСЭ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5381620" y="2928934"/>
            <a:ext cx="157163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381620" y="2071678"/>
            <a:ext cx="157163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одержимое 1"/>
          <p:cNvSpPr txBox="1">
            <a:spLocks/>
          </p:cNvSpPr>
          <p:nvPr/>
        </p:nvSpPr>
        <p:spPr>
          <a:xfrm>
            <a:off x="2305877" y="152402"/>
            <a:ext cx="8779565" cy="1524016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ru-RU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80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415469">
            <a:off x="5328482" y="2423821"/>
            <a:ext cx="184132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6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5973" y="40793"/>
            <a:ext cx="6037953" cy="330613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Предметные результаты ФГОС НОО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128725" y="229981"/>
            <a:ext cx="4193829" cy="879198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pPr algn="ctr"/>
            <a:r>
              <a:rPr lang="ru-RU" sz="5100" dirty="0">
                <a:solidFill>
                  <a:srgbClr val="002060"/>
                </a:solidFill>
              </a:rPr>
              <a:t>Содержание </a:t>
            </a:r>
            <a:r>
              <a:rPr lang="ru-RU" sz="5100" dirty="0" smtClean="0">
                <a:solidFill>
                  <a:srgbClr val="002060"/>
                </a:solidFill>
              </a:rPr>
              <a:t>Программы</a:t>
            </a:r>
          </a:p>
          <a:p>
            <a:pPr algn="ctr"/>
            <a:r>
              <a:rPr lang="ru-RU" sz="5100" dirty="0" smtClean="0">
                <a:solidFill>
                  <a:srgbClr val="002060"/>
                </a:solidFill>
              </a:rPr>
              <a:t>ФГОС </a:t>
            </a:r>
            <a:r>
              <a:rPr lang="ru-RU" sz="5100" dirty="0">
                <a:solidFill>
                  <a:srgbClr val="002060"/>
                </a:solidFill>
              </a:rPr>
              <a:t>ДОО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9271" y="1133061"/>
            <a:ext cx="3538329" cy="550627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</a:rPr>
              <a:t>Образовательная область </a:t>
            </a:r>
            <a:r>
              <a:rPr lang="ru-RU" dirty="0" smtClean="0">
                <a:solidFill>
                  <a:srgbClr val="C00000"/>
                </a:solidFill>
              </a:rPr>
              <a:t>"</a:t>
            </a:r>
            <a:r>
              <a:rPr lang="ru-RU" dirty="0">
                <a:solidFill>
                  <a:srgbClr val="C00000"/>
                </a:solidFill>
              </a:rPr>
              <a:t>Социально-коммуникативное развитие"</a:t>
            </a:r>
            <a:r>
              <a:rPr lang="ru-RU" dirty="0"/>
              <a:t> направлена на:</a:t>
            </a:r>
          </a:p>
          <a:p>
            <a:r>
              <a:rPr lang="ru-RU" dirty="0"/>
              <a:t>усвоение и присвоение норм, правил поведения и морально-нравственных ценностей, принятых в российском обществе;</a:t>
            </a:r>
          </a:p>
          <a:p>
            <a:r>
              <a:rPr lang="ru-RU" dirty="0"/>
              <a:t>развитие общения ребенка со взрослыми и сверстниками, формирование готовности к совместной деятельности и сотрудничеству;</a:t>
            </a:r>
          </a:p>
          <a:p>
            <a:r>
              <a:rPr lang="ru-RU" dirty="0"/>
              <a:t>формирование у ребенка основ гражданственности и патриотизма, уважительного отношения и чувства принадлежности к своей семье, сообществу детей и взрослых в Организации, региону проживания и стране в целом;</a:t>
            </a:r>
          </a:p>
          <a:p>
            <a:r>
              <a:rPr lang="ru-RU" dirty="0"/>
              <a:t>развитие эмоциональной отзывчивости и сопереживания, социального и эмоционального интеллекта, воспитание гуманных чувств и отношений;</a:t>
            </a:r>
          </a:p>
          <a:p>
            <a:r>
              <a:rPr lang="ru-RU" dirty="0"/>
              <a:t>развитие самостоятельности и инициативности, планирования и регуляции ребенком собственных действий;</a:t>
            </a:r>
          </a:p>
          <a:p>
            <a:r>
              <a:rPr lang="ru-RU" dirty="0"/>
              <a:t>формирование позитивных установок к различным видам труда и творчества;</a:t>
            </a:r>
          </a:p>
          <a:p>
            <a:r>
              <a:rPr lang="ru-RU" dirty="0"/>
              <a:t>формирование основ социальной навигации и безопасного поведения в быту и природе, социуме и </a:t>
            </a:r>
            <a:r>
              <a:rPr lang="ru-RU" dirty="0" err="1"/>
              <a:t>медиапространстве</a:t>
            </a:r>
            <a:r>
              <a:rPr lang="ru-RU" dirty="0"/>
              <a:t> (цифровой среде).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14423" y="371406"/>
            <a:ext cx="5183188" cy="73777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657600" y="371406"/>
            <a:ext cx="8534400" cy="626793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300" b="1" dirty="0" smtClean="0">
                <a:solidFill>
                  <a:srgbClr val="C00000"/>
                </a:solidFill>
              </a:rPr>
              <a:t>Предметная область «Обществознание и естествознание (окружающий мир) по </a:t>
            </a:r>
            <a:r>
              <a:rPr lang="ru-RU" sz="1300" b="1" dirty="0">
                <a:solidFill>
                  <a:srgbClr val="C00000"/>
                </a:solidFill>
              </a:rPr>
              <a:t>учебному предмету "Окружающий мир"</a:t>
            </a:r>
            <a:r>
              <a:rPr lang="ru-RU" sz="1300" dirty="0">
                <a:solidFill>
                  <a:srgbClr val="C00000"/>
                </a:solidFill>
              </a:rPr>
              <a:t> </a:t>
            </a:r>
            <a:r>
              <a:rPr lang="ru-RU" sz="1300" dirty="0" smtClean="0"/>
              <a:t>должны </a:t>
            </a:r>
            <a:r>
              <a:rPr lang="ru-RU" sz="1300" dirty="0"/>
              <a:t>обеспечивать:</a:t>
            </a:r>
          </a:p>
          <a:p>
            <a:r>
              <a:rPr lang="ru-RU" sz="1300" dirty="0" err="1" smtClean="0"/>
              <a:t>сформированность</a:t>
            </a:r>
            <a:r>
              <a:rPr lang="ru-RU" sz="1300" dirty="0" smtClean="0"/>
              <a:t> </a:t>
            </a:r>
            <a:r>
              <a:rPr lang="ru-RU" sz="1300" dirty="0"/>
              <a:t>уважительного отношения к своей семье и семейным традициям, Организации, родному краю, России, ее истории и культуре, природе; чувства гордости за национальные свершения, открытия, победы;</a:t>
            </a:r>
          </a:p>
          <a:p>
            <a:r>
              <a:rPr lang="ru-RU" sz="1300" dirty="0" smtClean="0"/>
              <a:t>первоначальные </a:t>
            </a:r>
            <a:r>
              <a:rPr lang="ru-RU" sz="1300" dirty="0"/>
              <a:t>представления о природных и социальных объектах как компонентах единого мира, о многообразии объектов и явлений природы; связи мира живой и неживой природы; </a:t>
            </a:r>
            <a:r>
              <a:rPr lang="ru-RU" sz="1300" dirty="0" err="1"/>
              <a:t>сформированность</a:t>
            </a:r>
            <a:r>
              <a:rPr lang="ru-RU" sz="1300" dirty="0"/>
              <a:t> основ рационального поведения и обоснованного принятия решений;</a:t>
            </a:r>
          </a:p>
          <a:p>
            <a:r>
              <a:rPr lang="ru-RU" sz="1300" dirty="0" smtClean="0"/>
              <a:t>первоначальные </a:t>
            </a:r>
            <a:r>
              <a:rPr lang="ru-RU" sz="1300" dirty="0"/>
              <a:t>представления о традициях и обычаях, хозяйственных занятиях населения и массовых профессиях родного края, достопримечательностях столицы России и родного края, наиболее значимых объектах Всемирного культурного и природного наследия в России; важнейших для страны и личности событиях и фактах прошлого и настоящего России; основных правах и обязанностях гражданина Российской Федерации;</a:t>
            </a:r>
          </a:p>
          <a:p>
            <a:r>
              <a:rPr lang="ru-RU" sz="1300" dirty="0" smtClean="0"/>
              <a:t>развитие </a:t>
            </a:r>
            <a:r>
              <a:rPr lang="ru-RU" sz="1300" dirty="0"/>
              <a:t>умений описывать, сравнивать и группировать изученные природные объекты и явления, выделяя их существенные признаки и отношения между объектами и явлениями;</a:t>
            </a:r>
          </a:p>
          <a:p>
            <a:r>
              <a:rPr lang="ru-RU" sz="1300" dirty="0" smtClean="0"/>
              <a:t>понимание </a:t>
            </a:r>
            <a:r>
              <a:rPr lang="ru-RU" sz="1300" dirty="0"/>
              <a:t>простейших причинно-следственных связей в окружающем мире (в том числе на материале о природе и культуре родного края);</a:t>
            </a:r>
          </a:p>
          <a:p>
            <a:r>
              <a:rPr lang="ru-RU" sz="1300" dirty="0" smtClean="0"/>
              <a:t>умение </a:t>
            </a:r>
            <a:r>
              <a:rPr lang="ru-RU" sz="1300" dirty="0"/>
              <a:t>решать в рамках изученного материала познавательные, в том числе практические задачи;</a:t>
            </a:r>
          </a:p>
          <a:p>
            <a:r>
              <a:rPr lang="ru-RU" sz="1300" dirty="0" smtClean="0"/>
              <a:t>приобретение </a:t>
            </a:r>
            <a:r>
              <a:rPr lang="ru-RU" sz="1300" dirty="0"/>
              <a:t>базовых умений работы с доступной информацией (текстовой, графической, аудиовизуальной) о природе и обществе, безопасного использования электронных ресурсов Организации и сети Интернет, получения информации из источников в современной информационной среде;</a:t>
            </a:r>
          </a:p>
          <a:p>
            <a:r>
              <a:rPr lang="ru-RU" sz="1300" dirty="0" smtClean="0"/>
              <a:t>приобретение </a:t>
            </a:r>
            <a:r>
              <a:rPr lang="ru-RU" sz="1300" dirty="0"/>
              <a:t>опыта проведения несложных групповых и индивидуальных наблюдений в окружающей среде и опытов по исследованию природных объектов и явлений с использованием простейшего лабораторного оборудования и измерительных приборов и следованием инструкциям и правилам безопасного труда, фиксацией результатов наблюдений и опытов;</a:t>
            </a:r>
          </a:p>
          <a:p>
            <a:r>
              <a:rPr lang="ru-RU" sz="1300" dirty="0" smtClean="0"/>
              <a:t>формирование </a:t>
            </a:r>
            <a:r>
              <a:rPr lang="ru-RU" sz="1300" dirty="0"/>
              <a:t>навыков здорового и безопасного образа жизни на основе выполнения правил безопасного поведения в окружающей среде, в том числе знаний о небезопасности разглашения личной и финансовой информации при общении с людьми вне семьи, в сети Интернет и опыта соблюдения правил безопасного поведения при использовании личных финансов;</a:t>
            </a:r>
          </a:p>
          <a:p>
            <a:r>
              <a:rPr lang="ru-RU" sz="1300" dirty="0" smtClean="0"/>
              <a:t>приобретение </a:t>
            </a:r>
            <a:r>
              <a:rPr lang="ru-RU" sz="1300" dirty="0"/>
              <a:t>опыта положительного эмоционально-ценностного отношения к природе; стремления действовать в окружающей среде в соответствии с экологическими нормами поведения.</a:t>
            </a:r>
          </a:p>
          <a:p>
            <a:r>
              <a:rPr lang="ru-RU" sz="1300" dirty="0"/>
              <a:t>Предметные результаты по учебному предмету "Основы религиозных культур и светской этики" предметной области "Основы религиозных культур и светской этики" должны обеспечивать</a:t>
            </a:r>
            <a:r>
              <a:rPr lang="ru-RU" sz="1300" dirty="0" smtClean="0"/>
              <a:t>: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945826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9271" y="1109180"/>
            <a:ext cx="4015407" cy="518229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dirty="0"/>
              <a:t>Образовательная область </a:t>
            </a:r>
            <a:r>
              <a:rPr lang="ru-RU" dirty="0">
                <a:solidFill>
                  <a:srgbClr val="C00000"/>
                </a:solidFill>
              </a:rPr>
              <a:t>"Социально-коммуникативное развитие"</a:t>
            </a:r>
            <a:r>
              <a:rPr lang="ru-RU" dirty="0"/>
              <a:t> направлена на:</a:t>
            </a:r>
          </a:p>
          <a:p>
            <a:r>
              <a:rPr lang="ru-RU" dirty="0"/>
              <a:t>усвоение и присвоение норм, правил поведения и морально-нравственных ценностей, принятых в российском обществе;</a:t>
            </a:r>
          </a:p>
          <a:p>
            <a:r>
              <a:rPr lang="ru-RU" dirty="0"/>
              <a:t>развитие общения ребенка со взрослыми и сверстниками, формирование готовности к совместной деятельности и сотрудничеству;</a:t>
            </a:r>
          </a:p>
          <a:p>
            <a:r>
              <a:rPr lang="ru-RU" dirty="0"/>
              <a:t>формирование у ребенка основ гражданственности и патриотизма, уважительного отношения и чувства принадлежности к своей семье, сообществу детей и взрослых в Организации, региону проживания и стране в целом;</a:t>
            </a:r>
          </a:p>
          <a:p>
            <a:r>
              <a:rPr lang="ru-RU" dirty="0"/>
              <a:t>развитие эмоциональной отзывчивости и сопереживания, социального и эмоционального интеллекта, воспитание гуманных чувств и отношений;</a:t>
            </a:r>
          </a:p>
          <a:p>
            <a:r>
              <a:rPr lang="ru-RU" dirty="0"/>
              <a:t>развитие самостоятельности и инициативности, планирования и регуляции ребенком собственных действий;</a:t>
            </a:r>
          </a:p>
          <a:p>
            <a:r>
              <a:rPr lang="ru-RU" dirty="0"/>
              <a:t>формирование позитивных установок к различным видам труда и творчества;</a:t>
            </a:r>
          </a:p>
          <a:p>
            <a:r>
              <a:rPr lang="ru-RU" dirty="0"/>
              <a:t>формирование основ социальной навигации и безопасного поведения в быту и природе, социуме и </a:t>
            </a:r>
            <a:r>
              <a:rPr lang="ru-RU" dirty="0" err="1"/>
              <a:t>медиапространстве</a:t>
            </a:r>
            <a:r>
              <a:rPr lang="ru-RU" dirty="0"/>
              <a:t> (цифровой среде).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382675" y="785191"/>
            <a:ext cx="7663552" cy="540447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3400" b="1" dirty="0" smtClean="0">
                <a:solidFill>
                  <a:srgbClr val="C00000"/>
                </a:solidFill>
              </a:rPr>
              <a:t>Предметная область «Основы религиозных культур и светской этики» по </a:t>
            </a:r>
            <a:r>
              <a:rPr lang="ru-RU" sz="3400" b="1" dirty="0">
                <a:solidFill>
                  <a:srgbClr val="C00000"/>
                </a:solidFill>
              </a:rPr>
              <a:t>учебному </a:t>
            </a:r>
            <a:r>
              <a:rPr lang="ru-RU" sz="3400" b="1" dirty="0" smtClean="0">
                <a:solidFill>
                  <a:srgbClr val="C00000"/>
                </a:solidFill>
              </a:rPr>
              <a:t>предмету «ОРКСЭ»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По учебному модулю "Основы светской этики":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умения строить суждения оценочного характера о роли личных усилий для нравственного развития человека;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умения анализировать и давать нравственную оценку поступкам, отвечать за них, проявлять готовность к сознательному самоограничению в поведении;</a:t>
            </a:r>
          </a:p>
          <a:p>
            <a:r>
              <a:rPr lang="ru-RU" dirty="0" smtClean="0"/>
              <a:t>способность </a:t>
            </a:r>
            <a:r>
              <a:rPr lang="ru-RU" dirty="0"/>
              <a:t>осуществлять и обосновывать нравственный выбор, опираясь на принятые в обществе нормы морали и внутреннюю установку личности, поступать согласно своей совести;</a:t>
            </a:r>
          </a:p>
          <a:p>
            <a:r>
              <a:rPr lang="ru-RU" dirty="0" smtClean="0"/>
              <a:t>знание </a:t>
            </a:r>
            <a:r>
              <a:rPr lang="ru-RU" dirty="0"/>
              <a:t>общепринятых в российском обществе норм морали, отношений и поведения людей, основанных на российских традиционных духовных ценностях, конституционных правах, свободах и обязанностях гражданина;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умения соотносить поведение и поступки человека с основными нормами российской светской (гражданской) этики;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умения строить суждения оценочного характера о значении нравственности в жизни человека, коллектива, семьи, общества;</a:t>
            </a:r>
          </a:p>
          <a:p>
            <a:r>
              <a:rPr lang="ru-RU" dirty="0" smtClean="0"/>
              <a:t>знание </a:t>
            </a:r>
            <a:r>
              <a:rPr lang="ru-RU" dirty="0"/>
              <a:t>и готовность ориентироваться на российские традиционные семейные ценности, нравственные нормы поведения в коллективе, обществе, соблюдать правила этикета;</a:t>
            </a:r>
          </a:p>
          <a:p>
            <a:r>
              <a:rPr lang="ru-RU" dirty="0" smtClean="0"/>
              <a:t>понимание </a:t>
            </a:r>
            <a:r>
              <a:rPr lang="ru-RU" dirty="0"/>
              <a:t>ценности человеческой жизни, человеческого достоинства, честного труда людей на благо человека, общества;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умения объяснять значение слов "милосердие", "сострадание", "прощение", "дружелюбие";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умения приводить примеры проявлений любви к ближнему, милосердия и сострадания в истории России, современной жизни;</a:t>
            </a:r>
          </a:p>
          <a:p>
            <a:r>
              <a:rPr lang="ru-RU" dirty="0" smtClean="0"/>
              <a:t>готовность </a:t>
            </a:r>
            <a:r>
              <a:rPr lang="ru-RU" dirty="0"/>
              <a:t>проявлять открытость к сотрудничеству, готовность оказывать помощь; осуждать любые случаи унижения человеческого достоинства.</a:t>
            </a:r>
          </a:p>
          <a:p>
            <a:endParaRPr lang="ru-RU" sz="1400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"/>
          </p:nvPr>
        </p:nvSpPr>
        <p:spPr>
          <a:xfrm>
            <a:off x="-128725" y="229981"/>
            <a:ext cx="4193829" cy="879198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pPr algn="ctr"/>
            <a:r>
              <a:rPr lang="ru-RU" sz="5100" dirty="0">
                <a:solidFill>
                  <a:srgbClr val="002060"/>
                </a:solidFill>
              </a:rPr>
              <a:t>Содержание </a:t>
            </a:r>
            <a:r>
              <a:rPr lang="ru-RU" sz="5100" dirty="0" smtClean="0">
                <a:solidFill>
                  <a:srgbClr val="002060"/>
                </a:solidFill>
              </a:rPr>
              <a:t>Программы</a:t>
            </a:r>
          </a:p>
          <a:p>
            <a:pPr algn="ctr"/>
            <a:r>
              <a:rPr lang="ru-RU" sz="5100" dirty="0" smtClean="0">
                <a:solidFill>
                  <a:srgbClr val="002060"/>
                </a:solidFill>
              </a:rPr>
              <a:t>ФГОС </a:t>
            </a:r>
            <a:r>
              <a:rPr lang="ru-RU" sz="5100" dirty="0">
                <a:solidFill>
                  <a:srgbClr val="002060"/>
                </a:solidFill>
              </a:rPr>
              <a:t>ДОО</a:t>
            </a:r>
          </a:p>
          <a:p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387008" y="279332"/>
            <a:ext cx="6037953" cy="330613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Предметные результаты ФГОС НОО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97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-73955" y="688114"/>
            <a:ext cx="4737396" cy="5035585"/>
          </a:xfrm>
        </p:spPr>
        <p:txBody>
          <a:bodyPr>
            <a:noAutofit/>
          </a:bodyPr>
          <a:lstStyle/>
          <a:p>
            <a:pPr indent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область 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"Познавательное развитие" направлена на:</a:t>
            </a:r>
          </a:p>
          <a:p>
            <a:pPr indent="34290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любознательности, интереса и мотивации к познавательной деятельности;</a:t>
            </a:r>
          </a:p>
          <a:p>
            <a:pPr indent="34290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освоение сенсорных эталонов и перцептивных (обследовательских) действий, развитие поисковых исследовательских умений, мыслительных операций, воображения и способности к творческому преобразованию объектов познания, становление сознания;</a:t>
            </a:r>
          </a:p>
          <a:p>
            <a:pPr indent="34290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целостной картины мира, представлений об объектах окружающего мира, их свойствах и отношениях;</a:t>
            </a:r>
          </a:p>
          <a:p>
            <a:pPr indent="34290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основ экологической культуры, знаний об особенностях и многообразии природы Родного края и различных континентов, о взаимосвязях внутри природных сообществ и роли человека в природе, правилах поведения в природной среде, воспитание гуманного отношения к природе;</a:t>
            </a:r>
          </a:p>
          <a:p>
            <a:pPr indent="34290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представлений о себе и ближайшем социальном окружении, культурно-исторических событиях, традициях и социокультурных ценностях малой родины и Отечества, многообразии стран и народов мира;</a:t>
            </a:r>
          </a:p>
          <a:p>
            <a:pPr indent="34290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представлений о количестве, числе, счете, величине, геометрических фигурах, пространстве, времени, математических зависимостях и отношениях этих категорий, овладение логико-математическими способами их познания;</a:t>
            </a:r>
          </a:p>
          <a:p>
            <a:pPr indent="34290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представлений о цифровых средствах познания окружающего мира, способах их безопасного использования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50243" y="371236"/>
            <a:ext cx="7345680" cy="536471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5200" b="1" dirty="0" smtClean="0">
                <a:solidFill>
                  <a:srgbClr val="C00000"/>
                </a:solidFill>
              </a:rPr>
              <a:t>Предметная область </a:t>
            </a:r>
            <a:r>
              <a:rPr lang="ru-RU" sz="5200" b="1" dirty="0">
                <a:solidFill>
                  <a:srgbClr val="C00000"/>
                </a:solidFill>
              </a:rPr>
              <a:t>"Математика и информатика" </a:t>
            </a:r>
            <a:r>
              <a:rPr lang="ru-RU" sz="5200" b="1" dirty="0" smtClean="0">
                <a:solidFill>
                  <a:srgbClr val="C00000"/>
                </a:solidFill>
              </a:rPr>
              <a:t>учебный предмет </a:t>
            </a:r>
            <a:r>
              <a:rPr lang="ru-RU" sz="5200" b="1" dirty="0">
                <a:solidFill>
                  <a:srgbClr val="C00000"/>
                </a:solidFill>
              </a:rPr>
              <a:t>"Математика" </a:t>
            </a:r>
            <a:r>
              <a:rPr lang="ru-RU" sz="5200" b="1" dirty="0" smtClean="0">
                <a:solidFill>
                  <a:srgbClr val="C00000"/>
                </a:solidFill>
              </a:rPr>
              <a:t>должны </a:t>
            </a:r>
            <a:r>
              <a:rPr lang="ru-RU" sz="5200" b="1" dirty="0">
                <a:solidFill>
                  <a:srgbClr val="C00000"/>
                </a:solidFill>
              </a:rPr>
              <a:t>обеспечивать:</a:t>
            </a:r>
          </a:p>
          <a:p>
            <a:r>
              <a:rPr lang="ru-RU" sz="5200" dirty="0" err="1" smtClean="0"/>
              <a:t>сформированность</a:t>
            </a:r>
            <a:r>
              <a:rPr lang="ru-RU" sz="5200" dirty="0" smtClean="0"/>
              <a:t> </a:t>
            </a:r>
            <a:r>
              <a:rPr lang="ru-RU" sz="5200" dirty="0"/>
              <a:t>системы знаний о числе как результате счета и измерения, о десятичном принципе записи чисел;</a:t>
            </a:r>
          </a:p>
          <a:p>
            <a:r>
              <a:rPr lang="ru-RU" sz="5200" dirty="0" err="1" smtClean="0"/>
              <a:t>сформированность</a:t>
            </a:r>
            <a:r>
              <a:rPr lang="ru-RU" sz="5200" dirty="0" smtClean="0"/>
              <a:t> </a:t>
            </a:r>
            <a:r>
              <a:rPr lang="ru-RU" sz="5200" dirty="0"/>
              <a:t>вычислительных навыков, умений выполнять устно и письменно арифметические действия с числами, решать текстовые задачи, оценивать полученный результат по критериям: достоверность/реальность, соответствие правилу/алгоритму;</a:t>
            </a:r>
          </a:p>
          <a:p>
            <a:r>
              <a:rPr lang="ru-RU" sz="5200" dirty="0" smtClean="0"/>
              <a:t>развитие </a:t>
            </a:r>
            <a:r>
              <a:rPr lang="ru-RU" sz="5200" dirty="0"/>
              <a:t>пространственного мышления: умения распознавать, изображать (от руки) и выполнять построение геометрических фигур (с заданными измерениями) с помощью чертежных инструментов; развитие наглядного представления о симметрии; овладение простейшими способами измерения длин, площадей;</a:t>
            </a:r>
          </a:p>
          <a:p>
            <a:r>
              <a:rPr lang="ru-RU" sz="5200" dirty="0" smtClean="0"/>
              <a:t>развитие </a:t>
            </a:r>
            <a:r>
              <a:rPr lang="ru-RU" sz="5200" dirty="0"/>
              <a:t>логического и алгоритмического мышления: умения распознавать верные (истинные) и неверные (ложные) утверждения в простейших случаях в учебных и практических ситуациях, приводить пример и </a:t>
            </a:r>
            <a:r>
              <a:rPr lang="ru-RU" sz="5200" dirty="0" err="1"/>
              <a:t>контрпример</a:t>
            </a:r>
            <a:r>
              <a:rPr lang="ru-RU" sz="5200" dirty="0"/>
              <a:t>, строить простейшие алгоритмы и использовать изученные алгоритмы (вычислений, измерений) в учебных ситуациях;</a:t>
            </a:r>
          </a:p>
          <a:p>
            <a:r>
              <a:rPr lang="ru-RU" sz="5200" dirty="0" smtClean="0"/>
              <a:t>овладение </a:t>
            </a:r>
            <a:r>
              <a:rPr lang="ru-RU" sz="5200" dirty="0"/>
              <a:t>элементами математической речи: умения формулировать утверждение (вывод, правило), строить логические рассуждения (одно-</a:t>
            </a:r>
            <a:r>
              <a:rPr lang="ru-RU" sz="5200" dirty="0" err="1"/>
              <a:t>двухшаговые</a:t>
            </a:r>
            <a:r>
              <a:rPr lang="ru-RU" sz="5200" dirty="0"/>
              <a:t>) с использованием связок "если ..., то ...", "и", "все", "некоторые";</a:t>
            </a:r>
          </a:p>
          <a:p>
            <a:r>
              <a:rPr lang="ru-RU" sz="5200" dirty="0" smtClean="0"/>
              <a:t>приобретение </a:t>
            </a:r>
            <a:r>
              <a:rPr lang="ru-RU" sz="5200" dirty="0"/>
              <a:t>опыта работы с информацией, представленной в графической форме (простейшие таблицы, схемы, столбчатые диаграммы) и текстовой форме: умения извлекать, анализировать, использовать информацию и делать выводы, заполнять готовые формы данными;</a:t>
            </a:r>
          </a:p>
          <a:p>
            <a:r>
              <a:rPr lang="ru-RU" sz="5200" dirty="0" smtClean="0"/>
              <a:t>использование </a:t>
            </a:r>
            <a:r>
              <a:rPr lang="ru-RU" sz="5200" dirty="0"/>
              <a:t>начальных математических знаний при решении учебных и практических задач и в повседневных ситуациях для описания и объяснения окружающих предметов, процессов и явлений, оценки их количественных и пространственных отношений, в том числе в сфере личных и семейных финансов</a:t>
            </a:r>
            <a:r>
              <a:rPr lang="ru-RU" sz="5200" dirty="0" smtClean="0"/>
              <a:t>.</a:t>
            </a:r>
          </a:p>
          <a:p>
            <a:pPr marL="0" indent="0" algn="ctr">
              <a:buNone/>
            </a:pPr>
            <a:r>
              <a:rPr lang="ru-RU" sz="5200" b="1" dirty="0" smtClean="0">
                <a:solidFill>
                  <a:srgbClr val="C00000"/>
                </a:solidFill>
              </a:rPr>
              <a:t>Предметная область «Технология» учебный предмет «Технология»:</a:t>
            </a:r>
            <a:endParaRPr lang="ru-RU" sz="5200" b="1" dirty="0"/>
          </a:p>
          <a:p>
            <a:r>
              <a:rPr lang="ru-RU" sz="5200" dirty="0" err="1"/>
              <a:t>сформированность</a:t>
            </a:r>
            <a:r>
              <a:rPr lang="ru-RU" sz="5200" dirty="0"/>
              <a:t> общих представлений о мире профессий, значении труда в жизни человека и общества, многообразии предметов материальной культуры;</a:t>
            </a:r>
          </a:p>
          <a:p>
            <a:r>
              <a:rPr lang="ru-RU" sz="5200" dirty="0" err="1" smtClean="0"/>
              <a:t>сформированность</a:t>
            </a:r>
            <a:r>
              <a:rPr lang="ru-RU" sz="5200" dirty="0" smtClean="0"/>
              <a:t> </a:t>
            </a:r>
            <a:r>
              <a:rPr lang="ru-RU" sz="5200" dirty="0"/>
              <a:t>первоначальных представлений о материалах и их свойствах, о конструировании, моделировании;</a:t>
            </a:r>
          </a:p>
          <a:p>
            <a:r>
              <a:rPr lang="ru-RU" sz="5200" dirty="0" smtClean="0"/>
              <a:t>овладение </a:t>
            </a:r>
            <a:r>
              <a:rPr lang="ru-RU" sz="5200" dirty="0"/>
              <a:t>технологическими приемами ручной обработки материалов;</a:t>
            </a:r>
          </a:p>
          <a:p>
            <a:r>
              <a:rPr lang="ru-RU" sz="5200" dirty="0" smtClean="0"/>
              <a:t>приобретение </a:t>
            </a:r>
            <a:r>
              <a:rPr lang="ru-RU" sz="5200" dirty="0"/>
              <a:t>опыта практической преобразовательной деятельности при выполнении учебно-познавательных и художественно-конструкторских задач, в том числе с использованием информационной среды;</a:t>
            </a:r>
          </a:p>
          <a:p>
            <a:r>
              <a:rPr lang="ru-RU" sz="5200" dirty="0"/>
              <a:t>5) </a:t>
            </a:r>
            <a:r>
              <a:rPr lang="ru-RU" sz="5200" dirty="0" err="1"/>
              <a:t>сформированность</a:t>
            </a:r>
            <a:r>
              <a:rPr lang="ru-RU" sz="5200" dirty="0"/>
              <a:t> умения безопасного пользования необходимыми инструментами в предметно-преобразующей деятельности.</a:t>
            </a:r>
          </a:p>
          <a:p>
            <a:pPr marL="0" indent="0">
              <a:buNone/>
            </a:pPr>
            <a:endParaRPr lang="ru-RU" sz="4800" dirty="0"/>
          </a:p>
        </p:txBody>
      </p:sp>
      <p:sp>
        <p:nvSpPr>
          <p:cNvPr id="13" name="Текст 2"/>
          <p:cNvSpPr>
            <a:spLocks noGrp="1"/>
          </p:cNvSpPr>
          <p:nvPr>
            <p:ph type="body" idx="1"/>
          </p:nvPr>
        </p:nvSpPr>
        <p:spPr>
          <a:xfrm>
            <a:off x="339692" y="40623"/>
            <a:ext cx="4193829" cy="879198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pPr algn="ctr"/>
            <a:r>
              <a:rPr lang="ru-RU" sz="5100" dirty="0">
                <a:solidFill>
                  <a:srgbClr val="002060"/>
                </a:solidFill>
              </a:rPr>
              <a:t>Содержание </a:t>
            </a:r>
            <a:r>
              <a:rPr lang="ru-RU" sz="5100" dirty="0" smtClean="0">
                <a:solidFill>
                  <a:srgbClr val="002060"/>
                </a:solidFill>
              </a:rPr>
              <a:t>Программы</a:t>
            </a:r>
          </a:p>
          <a:p>
            <a:pPr algn="ctr"/>
            <a:r>
              <a:rPr lang="ru-RU" sz="5100" dirty="0" smtClean="0">
                <a:solidFill>
                  <a:srgbClr val="002060"/>
                </a:solidFill>
              </a:rPr>
              <a:t>ФГОС ДОО</a:t>
            </a:r>
          </a:p>
          <a:p>
            <a:endParaRPr lang="ru-RU" dirty="0"/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5965962" y="10806"/>
            <a:ext cx="6037953" cy="330613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Предметные результаты ФГОС НОО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781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9635" y="805069"/>
            <a:ext cx="3691506" cy="4967150"/>
          </a:xfrm>
        </p:spPr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область </a:t>
            </a:r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«Речевое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развитие" </a:t>
            </a:r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включает:</a:t>
            </a:r>
          </a:p>
          <a:p>
            <a:r>
              <a:rPr lang="ru-RU" sz="1400" dirty="0"/>
              <a:t>владение речью как средством коммуникации, познания и самовыражения;</a:t>
            </a:r>
          </a:p>
          <a:p>
            <a:r>
              <a:rPr lang="ru-RU" sz="1400" dirty="0"/>
              <a:t>формирование правильного звукопроизношения;</a:t>
            </a:r>
          </a:p>
          <a:p>
            <a:r>
              <a:rPr lang="ru-RU" sz="1400" dirty="0"/>
              <a:t>развитие звуковой и интонационной культуры речи;</a:t>
            </a:r>
          </a:p>
          <a:p>
            <a:r>
              <a:rPr lang="ru-RU" sz="1400" dirty="0"/>
              <a:t>развитие фонематического слуха; обогащение активного и пассивного словарного запаса;</a:t>
            </a:r>
          </a:p>
          <a:p>
            <a:r>
              <a:rPr lang="ru-RU" sz="1400" dirty="0"/>
              <a:t>развитие грамматически правильной и связной речи (диалогической и монологической);</a:t>
            </a:r>
          </a:p>
          <a:p>
            <a:r>
              <a:rPr lang="ru-RU" sz="1400" dirty="0"/>
              <a:t>ознакомление с литературными произведениями различных жанров (фольклор, художественная и познавательная литература), формирование их осмысленного восприятия;</a:t>
            </a:r>
          </a:p>
          <a:p>
            <a:r>
              <a:rPr lang="ru-RU" sz="1400" dirty="0"/>
              <a:t>развитие речевого творчества</a:t>
            </a:r>
            <a:r>
              <a:rPr lang="ru-RU" sz="1400" dirty="0" smtClean="0"/>
              <a:t>;</a:t>
            </a:r>
          </a:p>
          <a:p>
            <a:r>
              <a:rPr lang="ru-RU" sz="1400" dirty="0"/>
              <a:t>формирование предпосылок к обучению грамоте.</a:t>
            </a:r>
          </a:p>
          <a:p>
            <a:endParaRPr lang="ru-RU" sz="1400" dirty="0"/>
          </a:p>
          <a:p>
            <a:pPr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289131" y="445326"/>
            <a:ext cx="7757093" cy="641267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5600" b="1" dirty="0" smtClean="0">
                <a:solidFill>
                  <a:srgbClr val="C00000"/>
                </a:solidFill>
              </a:rPr>
              <a:t>Предметная область  «Русский язык и литературное чтение»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по учебному предмету "Русский язык":</a:t>
            </a:r>
          </a:p>
          <a:p>
            <a:r>
              <a:rPr lang="ru-RU" sz="4800" dirty="0" smtClean="0"/>
              <a:t>1</a:t>
            </a:r>
            <a:r>
              <a:rPr lang="ru-RU" sz="4800" dirty="0"/>
              <a:t>) первоначальное представление о многообразии языков и культур на территории Российской Федерации, о языке как одной из главных духовно-нравственных ценностей народа;</a:t>
            </a:r>
          </a:p>
          <a:p>
            <a:r>
              <a:rPr lang="ru-RU" sz="4800" dirty="0"/>
              <a:t>2) понимание роли языка как основного средства общения; осознание значения русского языка как государственного языка Российской Федерации; понимание роли русского языка как языка межнационального общения;</a:t>
            </a:r>
          </a:p>
          <a:p>
            <a:r>
              <a:rPr lang="ru-RU" sz="4800" dirty="0"/>
              <a:t>3) осознание правильной устной и письменной речи как показателя общей культуры человека;</a:t>
            </a:r>
          </a:p>
          <a:p>
            <a:r>
              <a:rPr lang="ru-RU" sz="4800" dirty="0"/>
              <a:t>4) овладение основными видами речевой деятельности на основе первоначальных представлений о нормах современного русского литературного языка:</a:t>
            </a:r>
          </a:p>
          <a:p>
            <a:r>
              <a:rPr lang="ru-RU" sz="4800" dirty="0" err="1"/>
              <a:t>аудирование</a:t>
            </a:r>
            <a:r>
              <a:rPr lang="ru-RU" sz="4800" dirty="0"/>
              <a:t> (слушание): адекватно воспринимать звучащую речь; понимать воспринимаемую информацию, содержащуюся в предложенном тексте; определять основную мысль воспринимаемого текста; передавать содержание воспринимаемого текста путем ответа на предложенные вопросы; задавать вопросы по услышанному тексту;</a:t>
            </a:r>
          </a:p>
          <a:p>
            <a:r>
              <a:rPr lang="ru-RU" sz="4800" dirty="0"/>
              <a:t>говорение: осознавать цели и ситуации (с кем и где происходит общение) устного общения; выбирать языковые средства в соответствии с целями и условиями общения для эффективного решения коммуникативной задачи; использовать диалогическую форму речи; уметь начать, поддержать, закончить разговор, привлечь внимание собеседника; отвечать на вопросы и задавать их; строить устные монологические высказывания в соответствии с учебной задачей; соблюдать нормы речевого этикета в ситуациях учебного и бытового общения (приветствие, прощание, извинение, благодарность, просьба); соблюдать орфоэпические нормы и правильную интонацию;</a:t>
            </a:r>
          </a:p>
          <a:p>
            <a:r>
              <a:rPr lang="ru-RU" sz="4800" dirty="0"/>
              <a:t>чтение: соблюдать орфоэпические нормы при чтении вслух; понимать содержание предлагаемого текста; использовать выборочное чтение с целью нахождения необходимого материала; находить информацию, заданную в тексте в явном виде; формулировать простые выводы, интерпретировать и обобщать содержащуюся в тексте информацию; </a:t>
            </a:r>
            <a:r>
              <a:rPr lang="ru-RU" sz="4800" dirty="0" smtClean="0"/>
              <a:t>анализировать содержание</a:t>
            </a:r>
            <a:r>
              <a:rPr lang="ru-RU" sz="4800" dirty="0"/>
              <a:t>, языковые особенности и структуру текста;</a:t>
            </a:r>
          </a:p>
          <a:p>
            <a:r>
              <a:rPr lang="ru-RU" sz="4800" dirty="0"/>
              <a:t>письмо: осознавать цели и ситуации (с кем и где происходит общение) письменного общения; списывать текст с представленного образца, писать под диктовку в соответствии с изученными правилами; писать подробное изложение; создавать небольшие тексты (сочинения) по соответствующей возрасту тематике (на основе впечатлений, литературных произведений, сюжетных картинок, просмотра фрагмента видеозаписи); использовать словари и различные справочные материалы, включая ресурсы сети Интернет;</a:t>
            </a:r>
          </a:p>
          <a:p>
            <a:r>
              <a:rPr lang="ru-RU" sz="4800" dirty="0"/>
              <a:t>5) </a:t>
            </a:r>
            <a:r>
              <a:rPr lang="ru-RU" sz="4800" dirty="0" err="1"/>
              <a:t>сформированность</a:t>
            </a:r>
            <a:r>
              <a:rPr lang="ru-RU" sz="4800" dirty="0"/>
              <a:t> первоначальных научных представлений о системе русского языка: фонетике, графике, лексике, </a:t>
            </a:r>
            <a:r>
              <a:rPr lang="ru-RU" sz="4800" dirty="0" err="1"/>
              <a:t>морфемике</a:t>
            </a:r>
            <a:r>
              <a:rPr lang="ru-RU" sz="4800" dirty="0"/>
              <a:t>, морфологии и синтаксисе; об основных единицах языка, их признаках и особенностях употребления в речи;</a:t>
            </a:r>
          </a:p>
          <a:p>
            <a:r>
              <a:rPr lang="ru-RU" sz="4800" dirty="0"/>
              <a:t>6) использование в речевой деятельности норм современного русского литературного языка (орфоэпических, лексических, грамматических, орфографических, пунктуационных) и речевого этикета.</a:t>
            </a:r>
          </a:p>
          <a:p>
            <a:endParaRPr lang="ru-RU" sz="1400" dirty="0"/>
          </a:p>
        </p:txBody>
      </p:sp>
      <p:sp>
        <p:nvSpPr>
          <p:cNvPr id="16" name="Текст 2"/>
          <p:cNvSpPr>
            <a:spLocks noGrp="1"/>
          </p:cNvSpPr>
          <p:nvPr>
            <p:ph type="body" idx="1"/>
          </p:nvPr>
        </p:nvSpPr>
        <p:spPr>
          <a:xfrm>
            <a:off x="95303" y="103571"/>
            <a:ext cx="4193829" cy="879198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pPr algn="ctr"/>
            <a:r>
              <a:rPr lang="ru-RU" sz="5100" dirty="0">
                <a:solidFill>
                  <a:srgbClr val="002060"/>
                </a:solidFill>
              </a:rPr>
              <a:t>Содержание </a:t>
            </a:r>
            <a:r>
              <a:rPr lang="ru-RU" sz="5100" dirty="0" smtClean="0">
                <a:solidFill>
                  <a:srgbClr val="002060"/>
                </a:solidFill>
              </a:rPr>
              <a:t>Программы</a:t>
            </a:r>
          </a:p>
          <a:p>
            <a:pPr algn="ctr"/>
            <a:r>
              <a:rPr lang="ru-RU" sz="5100" dirty="0" smtClean="0">
                <a:solidFill>
                  <a:srgbClr val="002060"/>
                </a:solidFill>
              </a:rPr>
              <a:t>ФГОС ДОО</a:t>
            </a:r>
          </a:p>
          <a:p>
            <a:endParaRPr lang="ru-RU" dirty="0"/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4512365" y="114714"/>
            <a:ext cx="6813205" cy="33061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Предметные результаты ФГОС НОО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3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8904" y="1037053"/>
            <a:ext cx="4362794" cy="4967150"/>
          </a:xfrm>
        </p:spPr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область </a:t>
            </a:r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«Речевое 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развитие" </a:t>
            </a:r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включает:</a:t>
            </a:r>
          </a:p>
          <a:p>
            <a:r>
              <a:rPr lang="ru-RU" sz="1400" dirty="0"/>
              <a:t>владение речью как средством коммуникации, познания и самовыражения;</a:t>
            </a:r>
          </a:p>
          <a:p>
            <a:r>
              <a:rPr lang="ru-RU" sz="1400" dirty="0"/>
              <a:t>формирование правильного звукопроизношения;</a:t>
            </a:r>
          </a:p>
          <a:p>
            <a:r>
              <a:rPr lang="ru-RU" sz="1400" dirty="0"/>
              <a:t>развитие звуковой и интонационной культуры речи;</a:t>
            </a:r>
          </a:p>
          <a:p>
            <a:r>
              <a:rPr lang="ru-RU" sz="1400" dirty="0"/>
              <a:t>развитие фонематического слуха; обогащение </a:t>
            </a:r>
            <a:r>
              <a:rPr lang="ru-RU" sz="1400" dirty="0" smtClean="0"/>
              <a:t>активного</a:t>
            </a:r>
          </a:p>
          <a:p>
            <a:pPr marL="0" indent="0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</a:t>
            </a:r>
            <a:r>
              <a:rPr lang="ru-RU" sz="1400" dirty="0"/>
              <a:t>и пассивного словарного запаса;</a:t>
            </a:r>
          </a:p>
          <a:p>
            <a:r>
              <a:rPr lang="ru-RU" sz="1400" dirty="0"/>
              <a:t>развитие грамматически правильной и связной речи (диалогической и монологической);</a:t>
            </a:r>
          </a:p>
          <a:p>
            <a:r>
              <a:rPr lang="ru-RU" sz="1400" dirty="0"/>
              <a:t>ознакомление с литературными произведениями различных жанров (фольклор, художественная и познавательная литература), формирование их осмысленного восприятия;</a:t>
            </a:r>
          </a:p>
          <a:p>
            <a:r>
              <a:rPr lang="ru-RU" sz="1400" dirty="0"/>
              <a:t>развитие речевого творчества</a:t>
            </a:r>
            <a:r>
              <a:rPr lang="ru-RU" sz="1400" dirty="0" smtClean="0"/>
              <a:t>;</a:t>
            </a:r>
          </a:p>
          <a:p>
            <a:r>
              <a:rPr lang="ru-RU" sz="1400" dirty="0"/>
              <a:t>формирование предпосылок к обучению грамоте.</a:t>
            </a:r>
          </a:p>
          <a:p>
            <a:endParaRPr lang="ru-RU" sz="1400" dirty="0"/>
          </a:p>
          <a:p>
            <a:pPr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81330" y="597454"/>
            <a:ext cx="7235688" cy="5856425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2900" b="1" dirty="0" smtClean="0">
                <a:solidFill>
                  <a:srgbClr val="C00000"/>
                </a:solidFill>
              </a:rPr>
              <a:t>Предметная область  «Русский язык и литературное чтение»</a:t>
            </a:r>
          </a:p>
          <a:p>
            <a:pPr marL="0" indent="0" algn="ctr">
              <a:buNone/>
            </a:pPr>
            <a:r>
              <a:rPr lang="ru-RU" sz="2500" b="1" dirty="0">
                <a:solidFill>
                  <a:srgbClr val="C00000"/>
                </a:solidFill>
              </a:rPr>
              <a:t>п</a:t>
            </a:r>
            <a:r>
              <a:rPr lang="ru-RU" sz="2500" b="1" dirty="0" smtClean="0">
                <a:solidFill>
                  <a:srgbClr val="C00000"/>
                </a:solidFill>
              </a:rPr>
              <a:t>о учебному предмету «Литературное чтение":</a:t>
            </a:r>
          </a:p>
          <a:p>
            <a:r>
              <a:rPr lang="ru-RU" dirty="0" err="1" smtClean="0"/>
              <a:t>сформированность</a:t>
            </a:r>
            <a:r>
              <a:rPr lang="ru-RU" dirty="0" smtClean="0"/>
              <a:t> </a:t>
            </a:r>
            <a:r>
              <a:rPr lang="ru-RU" dirty="0"/>
              <a:t>положительной мотивации к систематическому чтению и слушанию художественной литературы и произведений устного народного творчества;</a:t>
            </a:r>
          </a:p>
          <a:p>
            <a:r>
              <a:rPr lang="ru-RU" dirty="0" smtClean="0"/>
              <a:t>достижение </a:t>
            </a:r>
            <a:r>
              <a:rPr lang="ru-RU" dirty="0"/>
              <a:t>необходимого для продолжения образования уровня общего речевого развития;</a:t>
            </a:r>
          </a:p>
          <a:p>
            <a:r>
              <a:rPr lang="ru-RU" dirty="0" smtClean="0"/>
              <a:t>осознание </a:t>
            </a:r>
            <a:r>
              <a:rPr lang="ru-RU" dirty="0"/>
              <a:t>значимости художественной литературы и произведений устного народного творчества для всестороннего развития личности человека;</a:t>
            </a:r>
          </a:p>
          <a:p>
            <a:r>
              <a:rPr lang="ru-RU" dirty="0" smtClean="0"/>
              <a:t>первоначальное </a:t>
            </a:r>
            <a:r>
              <a:rPr lang="ru-RU" dirty="0"/>
              <a:t>представление о многообразии жанров художественных произведений и произведений устного народного творчества;</a:t>
            </a:r>
          </a:p>
          <a:p>
            <a:r>
              <a:rPr lang="ru-RU" dirty="0" smtClean="0"/>
              <a:t>овладение </a:t>
            </a:r>
            <a:r>
              <a:rPr lang="ru-RU" dirty="0"/>
              <a:t>элементарными умениями анализа и интерпретации текста, осознанного использования при анализе текста изученных литературных понятий: прозаическая и стихотворная речь; жанровое разнообразие произведений (общее представление о жанрах); устное народное творчество, малые жанры фольклора (считалки, пословицы, поговорки, загадки, фольклорная сказка); басня (мораль, идея, персонажи); литературная сказка, рассказ; автор; литературный герой; образ; характер; тема; идея; заголовок и содержание; композиция; сюжет; эпизод, смысловые части; стихотворение (ритм, рифма); средства художественной выразительности (сравнение, эпитет, олицетворение);</a:t>
            </a:r>
          </a:p>
          <a:p>
            <a:r>
              <a:rPr lang="ru-RU" dirty="0" smtClean="0"/>
              <a:t>овладение </a:t>
            </a:r>
            <a:r>
              <a:rPr lang="ru-RU" dirty="0"/>
              <a:t>техникой смыслового чтения вслух (правильным плавным чтением, позволяющим воспринимать, понимать и интерпретировать смысл текстов разных типов, жанров, назначений в целях решения различных учебных задач и удовлетворения эмоциональных потребностей общения с книгой, адекватно воспринимать чтение слушателями).</a:t>
            </a:r>
          </a:p>
          <a:p>
            <a:endParaRPr lang="ru-RU" sz="4800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"/>
          </p:nvPr>
        </p:nvSpPr>
        <p:spPr>
          <a:xfrm>
            <a:off x="347869" y="312051"/>
            <a:ext cx="4193829" cy="879198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pPr algn="ctr"/>
            <a:r>
              <a:rPr lang="ru-RU" sz="5100" dirty="0">
                <a:solidFill>
                  <a:srgbClr val="002060"/>
                </a:solidFill>
              </a:rPr>
              <a:t>Содержание </a:t>
            </a:r>
            <a:r>
              <a:rPr lang="ru-RU" sz="5100" dirty="0" smtClean="0">
                <a:solidFill>
                  <a:srgbClr val="002060"/>
                </a:solidFill>
              </a:rPr>
              <a:t>Программы</a:t>
            </a:r>
          </a:p>
          <a:p>
            <a:pPr algn="ctr"/>
            <a:r>
              <a:rPr lang="ru-RU" sz="5100" dirty="0" smtClean="0">
                <a:solidFill>
                  <a:srgbClr val="002060"/>
                </a:solidFill>
              </a:rPr>
              <a:t>ФГОС ДОО</a:t>
            </a:r>
          </a:p>
          <a:p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681330" y="157855"/>
            <a:ext cx="6813205" cy="33061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Предметные результаты ФГОС НОО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855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026" y="866706"/>
            <a:ext cx="4954588" cy="4967150"/>
          </a:xfrm>
        </p:spPr>
        <p:txBody>
          <a:bodyPr>
            <a:noAutofit/>
          </a:bodyPr>
          <a:lstStyle/>
          <a:p>
            <a:pPr indent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область </a:t>
            </a:r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«Художественно-эстетическое 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развитие" </a:t>
            </a:r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включает:</a:t>
            </a:r>
          </a:p>
          <a:p>
            <a:r>
              <a:rPr lang="ru-RU" sz="1400" dirty="0"/>
              <a:t>развитие предпосылок ценностно-смыслового восприятия и понимания мира природы и произведений искусства (словесного, музыкального, изобразительного);</a:t>
            </a:r>
          </a:p>
          <a:p>
            <a:r>
              <a:rPr lang="ru-RU" sz="1400" dirty="0"/>
              <a:t>становление эстетического и эмоционально-нравственного отношения к окружающему миру, воспитание эстетического вкуса;</a:t>
            </a:r>
          </a:p>
          <a:p>
            <a:r>
              <a:rPr lang="ru-RU" sz="1400" dirty="0"/>
              <a:t>формирование элементарных представлений о видах искусства (музыка, живопись, театр, народное искусство и другое);</a:t>
            </a:r>
          </a:p>
          <a:p>
            <a:r>
              <a:rPr lang="ru-RU" sz="1400" dirty="0"/>
              <a:t>формирование художественных умений и навыков в разных видах деятельности (рисовании, лепке, аппликации, художественном конструировании, пении, игре на детских музыкальных инструментах, музыкально-ритмических движениях, словесном творчестве и другое);</a:t>
            </a:r>
          </a:p>
          <a:p>
            <a:r>
              <a:rPr lang="ru-RU" sz="1400" dirty="0"/>
              <a:t>освоение разнообразных средств художественной выразительности в различных видах искусства;</a:t>
            </a:r>
          </a:p>
          <a:p>
            <a:r>
              <a:rPr lang="ru-RU" sz="1400" dirty="0"/>
              <a:t>реализацию художественно-творческих способностей ребенка в повседневной жизни и различных видах досуговой деятельности (праздники, развлечения и другое);</a:t>
            </a:r>
          </a:p>
          <a:p>
            <a:r>
              <a:rPr lang="ru-RU" sz="1400" dirty="0"/>
              <a:t>развитие и поддержку самостоятельной творческой деятельности детей (изобразительной, конструктивной, музыкальной, художественно-речевой, театрализованной и другое).</a:t>
            </a:r>
          </a:p>
          <a:p>
            <a:endParaRPr lang="ru-RU" sz="1400" dirty="0"/>
          </a:p>
          <a:p>
            <a:pPr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23522" y="674139"/>
            <a:ext cx="6503436" cy="54292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dirty="0" smtClean="0">
                <a:solidFill>
                  <a:srgbClr val="C00000"/>
                </a:solidFill>
              </a:rPr>
              <a:t>Предметная область «Искусство» по </a:t>
            </a:r>
            <a:r>
              <a:rPr lang="ru-RU" sz="1400" dirty="0">
                <a:solidFill>
                  <a:srgbClr val="C00000"/>
                </a:solidFill>
              </a:rPr>
              <a:t>учебному предмету </a:t>
            </a:r>
            <a:endParaRPr lang="ru-RU" sz="14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1400" dirty="0" smtClean="0">
                <a:solidFill>
                  <a:srgbClr val="C00000"/>
                </a:solidFill>
              </a:rPr>
              <a:t>"</a:t>
            </a:r>
            <a:r>
              <a:rPr lang="ru-RU" sz="1400" dirty="0">
                <a:solidFill>
                  <a:srgbClr val="C00000"/>
                </a:solidFill>
              </a:rPr>
              <a:t>Изобразительное </a:t>
            </a:r>
            <a:r>
              <a:rPr lang="ru-RU" sz="1400" dirty="0" smtClean="0">
                <a:solidFill>
                  <a:srgbClr val="C00000"/>
                </a:solidFill>
              </a:rPr>
              <a:t>искусство» должны </a:t>
            </a:r>
            <a:r>
              <a:rPr lang="ru-RU" sz="1400" dirty="0">
                <a:solidFill>
                  <a:srgbClr val="C00000"/>
                </a:solidFill>
              </a:rPr>
              <a:t>обеспечивать:</a:t>
            </a:r>
          </a:p>
          <a:p>
            <a:r>
              <a:rPr lang="ru-RU" sz="1400" dirty="0" smtClean="0"/>
              <a:t>выполнение </a:t>
            </a:r>
            <a:r>
              <a:rPr lang="ru-RU" sz="1400" dirty="0"/>
              <a:t>творческих работ с использованием различных художественных материалов и средств художественной выразительности изобразительного искусства;</a:t>
            </a:r>
          </a:p>
          <a:p>
            <a:r>
              <a:rPr lang="ru-RU" sz="1400" dirty="0" smtClean="0"/>
              <a:t>умение </a:t>
            </a:r>
            <a:r>
              <a:rPr lang="ru-RU" sz="1400" dirty="0"/>
              <a:t>характеризовать виды и жанры изобразительного искусства;</a:t>
            </a:r>
          </a:p>
          <a:p>
            <a:r>
              <a:rPr lang="ru-RU" sz="1400" dirty="0" smtClean="0"/>
              <a:t>овладение </a:t>
            </a:r>
            <a:r>
              <a:rPr lang="ru-RU" sz="1400" dirty="0"/>
              <a:t>умением рисовать с натуры, по памяти, по представлению;</a:t>
            </a:r>
          </a:p>
          <a:p>
            <a:r>
              <a:rPr lang="ru-RU" sz="1400" dirty="0" smtClean="0"/>
              <a:t>умение </a:t>
            </a:r>
            <a:r>
              <a:rPr lang="ru-RU" sz="1400" dirty="0"/>
              <a:t>применять принципы перспективных и композиционных построений;</a:t>
            </a:r>
          </a:p>
          <a:p>
            <a:r>
              <a:rPr lang="ru-RU" sz="1400" dirty="0" smtClean="0"/>
              <a:t>умение </a:t>
            </a:r>
            <a:r>
              <a:rPr lang="ru-RU" sz="1400" dirty="0"/>
              <a:t>характеризовать отличительные особенности художественных промыслов России;</a:t>
            </a:r>
          </a:p>
          <a:p>
            <a:r>
              <a:rPr lang="ru-RU" sz="1400" dirty="0" smtClean="0"/>
              <a:t>умение </a:t>
            </a:r>
            <a:r>
              <a:rPr lang="ru-RU" sz="1400" dirty="0"/>
              <a:t>использовать простейшие инструменты графических редакторов для обработки фотографических изображений и анимации.</a:t>
            </a:r>
          </a:p>
          <a:p>
            <a:pPr marL="0" indent="0" algn="ctr">
              <a:buNone/>
            </a:pPr>
            <a:r>
              <a:rPr lang="ru-RU" sz="1400" dirty="0" smtClean="0">
                <a:solidFill>
                  <a:srgbClr val="C00000"/>
                </a:solidFill>
              </a:rPr>
              <a:t>По </a:t>
            </a:r>
            <a:r>
              <a:rPr lang="ru-RU" sz="1400" dirty="0">
                <a:solidFill>
                  <a:srgbClr val="C00000"/>
                </a:solidFill>
              </a:rPr>
              <a:t>учебному предмету "Музыка":</a:t>
            </a:r>
          </a:p>
          <a:p>
            <a:r>
              <a:rPr lang="ru-RU" sz="1400" dirty="0"/>
              <a:t>1) знание основных жанров народной и профессиональной музыки;</a:t>
            </a:r>
          </a:p>
          <a:p>
            <a:r>
              <a:rPr lang="ru-RU" sz="1400" dirty="0"/>
              <a:t>2) знание видов оркестров, названий наиболее известных инструментов; умение различать звучание отдельных музыкальных инструментов, виды хора и оркестра;</a:t>
            </a:r>
          </a:p>
          <a:p>
            <a:r>
              <a:rPr lang="ru-RU" sz="1400" dirty="0"/>
              <a:t>3) умение узнавать на слух и называть изученные произведения русской и зарубежной классики, образцы народного музыкального творчества, произведения современных композиторов;</a:t>
            </a:r>
          </a:p>
          <a:p>
            <a:r>
              <a:rPr lang="ru-RU" sz="1400" dirty="0"/>
              <a:t>4) умение исполнять свою партию в хоре с </a:t>
            </a:r>
            <a:r>
              <a:rPr lang="ru-RU" sz="1400" dirty="0" smtClean="0"/>
              <a:t>сопровождением и без сопровождения.</a:t>
            </a:r>
          </a:p>
        </p:txBody>
      </p:sp>
      <p:sp>
        <p:nvSpPr>
          <p:cNvPr id="10" name="Текст 2"/>
          <p:cNvSpPr>
            <a:spLocks noGrp="1"/>
          </p:cNvSpPr>
          <p:nvPr>
            <p:ph type="body" idx="1"/>
          </p:nvPr>
        </p:nvSpPr>
        <p:spPr>
          <a:xfrm>
            <a:off x="539405" y="212660"/>
            <a:ext cx="4193829" cy="879198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pPr algn="ctr"/>
            <a:r>
              <a:rPr lang="ru-RU" sz="5100" dirty="0">
                <a:solidFill>
                  <a:srgbClr val="002060"/>
                </a:solidFill>
              </a:rPr>
              <a:t>Содержание </a:t>
            </a:r>
            <a:r>
              <a:rPr lang="ru-RU" sz="5100" dirty="0" smtClean="0">
                <a:solidFill>
                  <a:srgbClr val="002060"/>
                </a:solidFill>
              </a:rPr>
              <a:t>Программы</a:t>
            </a:r>
          </a:p>
          <a:p>
            <a:pPr algn="ctr"/>
            <a:r>
              <a:rPr lang="ru-RU" sz="5100" dirty="0" smtClean="0">
                <a:solidFill>
                  <a:srgbClr val="002060"/>
                </a:solidFill>
              </a:rPr>
              <a:t>ФГОС ДОО</a:t>
            </a:r>
          </a:p>
          <a:p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019260" y="181810"/>
            <a:ext cx="6813205" cy="33061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Предметные результаты ФГОС НОО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408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78296" y="844826"/>
            <a:ext cx="5466521" cy="5438085"/>
          </a:xfrm>
        </p:spPr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область </a:t>
            </a: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«Физическое развитие" предусматривает:</a:t>
            </a:r>
          </a:p>
          <a:p>
            <a:r>
              <a:rPr lang="ru-RU" sz="1400" dirty="0" smtClean="0"/>
              <a:t>приобретение ребенком двигательного опыта в различных видах деятельности детей, развитие психофизических качеств (быстрота, сила, ловкость, выносливость, гибкость), координационных способностей, крупных групп мышц и мелкой моторики;</a:t>
            </a:r>
          </a:p>
          <a:p>
            <a:r>
              <a:rPr lang="ru-RU" sz="1400" dirty="0" smtClean="0"/>
              <a:t>формирование </a:t>
            </a:r>
            <a:r>
              <a:rPr lang="ru-RU" sz="1400" dirty="0"/>
              <a:t>опорно-двигательного аппарата, развитие равновесия, глазомера, ориентировки в пространстве;</a:t>
            </a:r>
          </a:p>
          <a:p>
            <a:r>
              <a:rPr lang="ru-RU" sz="1400" dirty="0"/>
              <a:t>овладение основными движениями (метание, ползание, лазанье, ходьба, бег, прыжки);</a:t>
            </a:r>
          </a:p>
          <a:p>
            <a:r>
              <a:rPr lang="ru-RU" sz="1400" dirty="0"/>
              <a:t>обучение общеразвивающим упражнениям, музыкально-ритмическим движениям, подвижным играм, спортивным упражнениям и элементам спортивных игр (баскетбол, футбол, хоккей, бадминтон, настольный теннис, городки, кегли и другое);</a:t>
            </a:r>
          </a:p>
          <a:p>
            <a:r>
              <a:rPr lang="ru-RU" sz="1400" dirty="0"/>
              <a:t>воспитание нравственно-волевых качеств (воля, смелость, выдержка и другое);</a:t>
            </a:r>
          </a:p>
          <a:p>
            <a:r>
              <a:rPr lang="ru-RU" sz="1400" dirty="0"/>
              <a:t>воспитание интереса к различным видам спорта и чувства гордости за выдающиеся достижения российских спортсменов;</a:t>
            </a:r>
          </a:p>
          <a:p>
            <a:r>
              <a:rPr lang="ru-RU" sz="1400" dirty="0"/>
              <a:t>приобщение к здоровому образу жизни и активному отдыху, формирование представлений о здоровье, способах его сохранения и укрепления, правилах безопасного поведения в разных видах двигательной деятельности, воспитание бережного отношения к своему здоровью и </a:t>
            </a:r>
            <a:r>
              <a:rPr lang="ru-RU" sz="1400" dirty="0" smtClean="0"/>
              <a:t>здоровью окружающих</a:t>
            </a:r>
            <a:endParaRPr lang="ru-RU" sz="1400" dirty="0"/>
          </a:p>
          <a:p>
            <a:pPr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033052" y="705893"/>
            <a:ext cx="5943600" cy="5804237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2500" dirty="0" smtClean="0">
                <a:solidFill>
                  <a:srgbClr val="C00000"/>
                </a:solidFill>
              </a:rPr>
              <a:t>Предметная область «Физическая культура» </a:t>
            </a:r>
          </a:p>
          <a:p>
            <a:pPr marL="0" indent="0" algn="ctr">
              <a:buNone/>
            </a:pPr>
            <a:r>
              <a:rPr lang="ru-RU" sz="2500" dirty="0" smtClean="0">
                <a:solidFill>
                  <a:srgbClr val="C00000"/>
                </a:solidFill>
              </a:rPr>
              <a:t> учебный предмет «Физическая культура»</a:t>
            </a:r>
          </a:p>
          <a:p>
            <a:r>
              <a:rPr lang="ru-RU" dirty="0" err="1" smtClean="0"/>
              <a:t>сформированность</a:t>
            </a:r>
            <a:r>
              <a:rPr lang="ru-RU" dirty="0" smtClean="0"/>
              <a:t> </a:t>
            </a:r>
            <a:r>
              <a:rPr lang="ru-RU" dirty="0"/>
              <a:t>общих представлений о физической культуре и спорте, физической активности человека, физических качествах, жизненно важных прикладных умениях и навыках, основных физических упражнениях (гимнастических, игровых, туристических и спортивных);</a:t>
            </a:r>
          </a:p>
          <a:p>
            <a:r>
              <a:rPr lang="ru-RU" dirty="0" smtClean="0"/>
              <a:t>умение </a:t>
            </a:r>
            <a:r>
              <a:rPr lang="ru-RU" dirty="0"/>
              <a:t>использовать основные гимнастические упражнения для формирования и укрепления здоровья, физического развития и физического совершенствования, повышения физической и умственной работоспособности, в том числе для подготовки к выполнению нормативов Всероссийского физкультурно-спортивного комплекса "Готов к труду и обороне" (ГТО);</a:t>
            </a:r>
          </a:p>
          <a:p>
            <a:r>
              <a:rPr lang="ru-RU" dirty="0" smtClean="0"/>
              <a:t>умение </a:t>
            </a:r>
            <a:r>
              <a:rPr lang="ru-RU" dirty="0"/>
              <a:t>взаимодействовать со сверстниками в игровых заданиях и игровой деятельности, соблюдая правила честной игры;</a:t>
            </a:r>
          </a:p>
          <a:p>
            <a:r>
              <a:rPr lang="ru-RU" dirty="0" smtClean="0"/>
              <a:t>овладение </a:t>
            </a:r>
            <a:r>
              <a:rPr lang="ru-RU" dirty="0"/>
              <a:t>жизненно важными навыками плавания (при наличии в Организации материально-технической базы - бассейна) и гимнастики;</a:t>
            </a:r>
          </a:p>
          <a:p>
            <a:r>
              <a:rPr lang="ru-RU" dirty="0" smtClean="0"/>
              <a:t>умение </a:t>
            </a:r>
            <a:r>
              <a:rPr lang="ru-RU" dirty="0"/>
              <a:t>вести наблюдение за своим физическим состоянием, величиной физических нагрузок, показателями основных физических качеств;</a:t>
            </a:r>
          </a:p>
          <a:p>
            <a:r>
              <a:rPr lang="ru-RU" dirty="0" smtClean="0"/>
              <a:t>умение </a:t>
            </a:r>
            <a:r>
              <a:rPr lang="ru-RU" dirty="0"/>
              <a:t>применять правила безопасности при выполнении физических упражнений и различных форм двигательной активности.</a:t>
            </a:r>
          </a:p>
          <a:p>
            <a:pPr algn="ctr"/>
            <a:endParaRPr lang="ru-RU" dirty="0" smtClean="0"/>
          </a:p>
        </p:txBody>
      </p:sp>
      <p:sp>
        <p:nvSpPr>
          <p:cNvPr id="10" name="Текст 2"/>
          <p:cNvSpPr>
            <a:spLocks noGrp="1"/>
          </p:cNvSpPr>
          <p:nvPr>
            <p:ph type="body" idx="1"/>
          </p:nvPr>
        </p:nvSpPr>
        <p:spPr>
          <a:xfrm>
            <a:off x="768005" y="172903"/>
            <a:ext cx="4193829" cy="879198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pPr algn="ctr"/>
            <a:r>
              <a:rPr lang="ru-RU" sz="5100" dirty="0">
                <a:solidFill>
                  <a:srgbClr val="002060"/>
                </a:solidFill>
              </a:rPr>
              <a:t>Содержание </a:t>
            </a:r>
            <a:r>
              <a:rPr lang="ru-RU" sz="5100" dirty="0" smtClean="0">
                <a:solidFill>
                  <a:srgbClr val="002060"/>
                </a:solidFill>
              </a:rPr>
              <a:t>Программы</a:t>
            </a:r>
          </a:p>
          <a:p>
            <a:pPr algn="ctr"/>
            <a:r>
              <a:rPr lang="ru-RU" sz="5100" dirty="0" smtClean="0">
                <a:solidFill>
                  <a:srgbClr val="002060"/>
                </a:solidFill>
              </a:rPr>
              <a:t>ФГОС ДОО</a:t>
            </a:r>
          </a:p>
          <a:p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476460" y="375280"/>
            <a:ext cx="6813205" cy="33061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Предметные результаты ФГОС НОО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68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950615"/>
            <a:ext cx="3307080" cy="1628796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sz="quarter" idx="2"/>
          </p:nvPr>
        </p:nvSpPr>
        <p:spPr>
          <a:xfrm>
            <a:off x="853440" y="1188767"/>
            <a:ext cx="5135880" cy="121444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sz="9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стандарт начального общего образования</a:t>
            </a:r>
          </a:p>
          <a:p>
            <a:pPr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Утвержден приказом Министерства </a:t>
            </a: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просвещения </a:t>
            </a:r>
            <a:r>
              <a:rPr lang="ru-RU" sz="9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31.05.2021 </a:t>
            </a:r>
            <a:r>
              <a:rPr lang="ru-RU" sz="9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№286  </a:t>
            </a:r>
            <a:r>
              <a:rPr lang="ru-RU" sz="9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«Об утверждении </a:t>
            </a: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федерального </a:t>
            </a:r>
            <a:r>
              <a:rPr lang="ru-RU" sz="9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государственного образовательного стандарта начального общего образования</a:t>
            </a: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(ред.08.11.2022)</a:t>
            </a:r>
            <a:endParaRPr lang="ru-RU" sz="9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1" name="Содержимое 1"/>
          <p:cNvSpPr>
            <a:spLocks noGrp="1"/>
          </p:cNvSpPr>
          <p:nvPr>
            <p:ph sz="quarter" idx="4"/>
          </p:nvPr>
        </p:nvSpPr>
        <p:spPr>
          <a:xfrm>
            <a:off x="6932875" y="864371"/>
            <a:ext cx="4953000" cy="378621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u="sng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</a:t>
            </a:r>
          </a:p>
          <a:p>
            <a:pPr algn="ctr">
              <a:buNone/>
            </a:pPr>
            <a:endParaRPr lang="ru-RU" sz="2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Утвержден приказом Министерства образования и науки РФ от 17.10.2013 № 1155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(редакция от 08.11.2022г.)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5768" y="4950615"/>
            <a:ext cx="2747032" cy="1628796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1797" y="151479"/>
            <a:ext cx="10972800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606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571918"/>
              </p:ext>
            </p:extLst>
          </p:nvPr>
        </p:nvGraphicFramePr>
        <p:xfrm>
          <a:off x="243840" y="535531"/>
          <a:ext cx="11811000" cy="6093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5500">
                  <a:extLst>
                    <a:ext uri="{9D8B030D-6E8A-4147-A177-3AD203B41FA5}">
                      <a16:colId xmlns:a16="http://schemas.microsoft.com/office/drawing/2014/main" val="1172179716"/>
                    </a:ext>
                  </a:extLst>
                </a:gridCol>
                <a:gridCol w="5905500">
                  <a:extLst>
                    <a:ext uri="{9D8B030D-6E8A-4147-A177-3AD203B41FA5}">
                      <a16:colId xmlns:a16="http://schemas.microsoft.com/office/drawing/2014/main" val="3460057612"/>
                    </a:ext>
                  </a:extLst>
                </a:gridCol>
              </a:tblGrid>
              <a:tr h="39655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ФГОС ДО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004" marR="250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ФГОС НОО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004" marR="25004" marT="0" marB="0"/>
                </a:tc>
                <a:extLst>
                  <a:ext uri="{0D108BD9-81ED-4DB2-BD59-A6C34878D82A}">
                    <a16:rowId xmlns:a16="http://schemas.microsoft.com/office/drawing/2014/main" val="419464588"/>
                  </a:ext>
                </a:extLst>
              </a:tr>
              <a:tr h="119943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Разграничены на подразделы: 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1.5. – цели, 1.6. – задачи 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1.5. Стандарт направлен на достижение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следующих </a:t>
                      </a:r>
                      <a:r>
                        <a:rPr lang="ru-RU" sz="1600" b="1" u="sng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целей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004" marR="25004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1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Написаны </a:t>
                      </a: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 общем виде: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Стандарт направлен на обеспечение: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004" marR="25004" marT="0" marB="0"/>
                </a:tc>
                <a:extLst>
                  <a:ext uri="{0D108BD9-81ED-4DB2-BD59-A6C34878D82A}">
                    <a16:rowId xmlns:a16="http://schemas.microsoft.com/office/drawing/2014/main" val="2440687900"/>
                  </a:ext>
                </a:extLst>
              </a:tr>
              <a:tr h="3598306">
                <a:tc>
                  <a:txBody>
                    <a:bodyPr/>
                    <a:lstStyle/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 smtClean="0">
                          <a:solidFill>
                            <a:srgbClr val="0033CC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Повышение социального статуса дошкольного образования;</a:t>
                      </a:r>
                    </a:p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 smtClean="0">
                          <a:solidFill>
                            <a:srgbClr val="0033CC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Обеспечение государством равенства возможностей для каждого ребенка в получении качественного дошкольного образования;</a:t>
                      </a:r>
                    </a:p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 smtClean="0">
                          <a:solidFill>
                            <a:srgbClr val="0033CC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Обеспечение государственных гарантий уровня и качества дошкольного образования на основе единства</a:t>
                      </a:r>
                      <a:r>
                        <a:rPr lang="ru-RU" sz="1600" baseline="0" dirty="0" smtClean="0">
                          <a:solidFill>
                            <a:srgbClr val="0033CC"/>
                          </a:solidFill>
                          <a:latin typeface="+mn-lt"/>
                          <a:ea typeface="Calibri"/>
                          <a:cs typeface="Times New Roman"/>
                        </a:rPr>
                        <a:t> обязательных требований к условиям реализации образовательных программ дошкольного образования, их структуре и результатам освоения 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004" marR="25004" marT="0" marB="0"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66675" algn="l"/>
                        </a:tabLst>
                      </a:pPr>
                      <a:r>
                        <a:rPr lang="ru-RU" sz="1800" dirty="0" smtClean="0">
                          <a:solidFill>
                            <a:srgbClr val="0033CC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равных </a:t>
                      </a:r>
                      <a:r>
                        <a:rPr lang="ru-RU" sz="1800" dirty="0">
                          <a:solidFill>
                            <a:srgbClr val="0033CC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возможностей получения качественного </a:t>
                      </a:r>
                      <a:r>
                        <a:rPr lang="ru-RU" sz="1800" dirty="0" smtClean="0">
                          <a:solidFill>
                            <a:srgbClr val="0033CC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начального</a:t>
                      </a:r>
                      <a:r>
                        <a:rPr lang="ru-RU" sz="1800" baseline="0" dirty="0" smtClean="0">
                          <a:solidFill>
                            <a:srgbClr val="0033CC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33CC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общего образования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004" marR="25004" marT="0" marB="0"/>
                </a:tc>
                <a:extLst>
                  <a:ext uri="{0D108BD9-81ED-4DB2-BD59-A6C34878D82A}">
                    <a16:rowId xmlns:a16="http://schemas.microsoft.com/office/drawing/2014/main" val="221591207"/>
                  </a:ext>
                </a:extLst>
              </a:tr>
              <a:tr h="899576">
                <a:tc>
                  <a:txBody>
                    <a:bodyPr/>
                    <a:lstStyle/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solidFill>
                            <a:srgbClr val="0096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Сохранение единства образовательного пространства Российской Федерации относительно уровня дошкольного образования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004" marR="25004" marT="0" marB="0"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66675" algn="l"/>
                        </a:tabLst>
                      </a:pPr>
                      <a:r>
                        <a:rPr lang="ru-RU" sz="1600" dirty="0" smtClean="0">
                          <a:solidFill>
                            <a:srgbClr val="0096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Единство </a:t>
                      </a:r>
                      <a:r>
                        <a:rPr lang="ru-RU" sz="1600" dirty="0">
                          <a:solidFill>
                            <a:srgbClr val="0096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образовательного пространства Российской </a:t>
                      </a:r>
                      <a:r>
                        <a:rPr lang="ru-RU" sz="1600" dirty="0" smtClean="0">
                          <a:solidFill>
                            <a:srgbClr val="0096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Федерации, в </a:t>
                      </a:r>
                      <a:r>
                        <a:rPr lang="ru-RU" sz="1600" dirty="0" err="1" smtClean="0">
                          <a:solidFill>
                            <a:srgbClr val="0096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т.ч</a:t>
                      </a:r>
                      <a:r>
                        <a:rPr lang="ru-RU" sz="1600" dirty="0" smtClean="0">
                          <a:solidFill>
                            <a:srgbClr val="0096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 единство учебной и воспитательной деятельности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004" marR="25004" marT="0" marB="0"/>
                </a:tc>
                <a:extLst>
                  <a:ext uri="{0D108BD9-81ED-4DB2-BD59-A6C34878D82A}">
                    <a16:rowId xmlns:a16="http://schemas.microsoft.com/office/drawing/2014/main" val="1032890217"/>
                  </a:ext>
                </a:extLst>
              </a:tr>
            </a:tbl>
          </a:graphicData>
        </a:graphic>
      </p:graphicFrame>
      <p:sp>
        <p:nvSpPr>
          <p:cNvPr id="8" name="Заголовок 5"/>
          <p:cNvSpPr>
            <a:spLocks noGrp="1"/>
          </p:cNvSpPr>
          <p:nvPr>
            <p:ph type="title"/>
          </p:nvPr>
        </p:nvSpPr>
        <p:spPr>
          <a:xfrm>
            <a:off x="3657393" y="0"/>
            <a:ext cx="5124223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 и задачи Стандартов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867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170353"/>
              </p:ext>
            </p:extLst>
          </p:nvPr>
        </p:nvGraphicFramePr>
        <p:xfrm>
          <a:off x="0" y="0"/>
          <a:ext cx="12192000" cy="6833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1680">
                  <a:extLst>
                    <a:ext uri="{9D8B030D-6E8A-4147-A177-3AD203B41FA5}">
                      <a16:colId xmlns:a16="http://schemas.microsoft.com/office/drawing/2014/main" val="274014269"/>
                    </a:ext>
                  </a:extLst>
                </a:gridCol>
                <a:gridCol w="6370320">
                  <a:extLst>
                    <a:ext uri="{9D8B030D-6E8A-4147-A177-3AD203B41FA5}">
                      <a16:colId xmlns:a16="http://schemas.microsoft.com/office/drawing/2014/main" val="366418379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1.6. Стандарт направлен на решение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следующих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u="sng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задач: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254760"/>
                  </a:ext>
                </a:extLst>
              </a:tr>
              <a:tr h="91773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1) Охраны и укрепления физического и психического здоровья детей, в том числе их эмоционального благополучия 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Физическое воспитание, формирование здорового образа жизни и обеспечение условий сохранения и укрепления здоровья обучающихся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22046"/>
                  </a:ext>
                </a:extLst>
              </a:tr>
              <a:tr h="917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2) обеспечение равных возможностей для полноценного развития каждого ребёнка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ОВЗ);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675" algn="l"/>
                          <a:tab pos="156845" algn="l"/>
                        </a:tabLs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возможность формирования программ начального общего образования различного уровня сложности и направленности с учетом образовательных потребностей и способностей обучающихся; </a:t>
                      </a:r>
                    </a:p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675" algn="l"/>
                          <a:tab pos="156845" algn="l"/>
                        </a:tabLst>
                      </a:pPr>
                      <a:r>
                        <a:rPr lang="ru-RU" sz="1800" i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При обучении лиц с ОВЗ применяется ФГОС НОО обучающихся с ОВЗ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272940"/>
                  </a:ext>
                </a:extLst>
              </a:tr>
              <a:tr h="917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33CC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обеспечение преемственности целей, задач и содержания образования, реализуемых в рамках образовательных программ различных уровней (дошкольного и начального общего образования;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33CC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преемственности основных образовательных программ дошкольного, начального общего и основного общего образования;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568332"/>
                  </a:ext>
                </a:extLst>
              </a:tr>
              <a:tr h="917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объединения обучения и воспитания в целостный образовательный процесс на основе </a:t>
                      </a: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духовно-нравственных </a:t>
                      </a:r>
                      <a:r>
                        <a:rPr lang="ru-RU" sz="1800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и социокультурных ценностей и принятых в обществе правил и норм поведения в интересах человека, семьи, общества;</a:t>
                      </a:r>
                    </a:p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  <a:latin typeface="+mn-lt"/>
                        </a:rPr>
                        <a:t>личностное развитие обучающихся, в том числе духовно-нравственное и социокультурное, включая становление их российской гражданской идентичности как составляющей их социальной идентичности, представляющей собой осознание индивидом принадлежности к общности граждан РФ, способности, готовности и ответственности выполнения им своих   гражданских обязанностей, пользования прав и активного участия в жизни государства</a:t>
                      </a:r>
                      <a:endParaRPr lang="ru-RU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596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566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795776"/>
              </p:ext>
            </p:extLst>
          </p:nvPr>
        </p:nvGraphicFramePr>
        <p:xfrm>
          <a:off x="0" y="1"/>
          <a:ext cx="12222480" cy="6880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1240">
                  <a:extLst>
                    <a:ext uri="{9D8B030D-6E8A-4147-A177-3AD203B41FA5}">
                      <a16:colId xmlns:a16="http://schemas.microsoft.com/office/drawing/2014/main" val="274014269"/>
                    </a:ext>
                  </a:extLst>
                </a:gridCol>
                <a:gridCol w="6111240">
                  <a:extLst>
                    <a:ext uri="{9D8B030D-6E8A-4147-A177-3AD203B41FA5}">
                      <a16:colId xmlns:a16="http://schemas.microsoft.com/office/drawing/2014/main" val="3664183795"/>
                    </a:ext>
                  </a:extLst>
                </a:gridCol>
              </a:tblGrid>
              <a:tr h="4174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1.6. Стандарт направлен на решение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следующих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u="sng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задач: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254760"/>
                  </a:ext>
                </a:extLst>
              </a:tr>
              <a:tr h="1908295">
                <a:tc>
                  <a:txBody>
                    <a:bodyPr/>
                    <a:lstStyle/>
                    <a:p>
                      <a:pPr marL="0" marR="0" indent="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Times New Roman" panose="02020603050405020304" pitchFamily="18" charset="0"/>
                        </a:rPr>
                        <a:t>Создание благоприятных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+mn-lt"/>
                          <a:ea typeface="Times New Roman" panose="02020603050405020304" pitchFamily="18" charset="0"/>
                        </a:rPr>
                        <a:t>условий развития детей в соответствии с их возрастными и индивидуальными особенностями и склонностями</a:t>
                      </a:r>
                      <a:r>
                        <a:rPr lang="ru-RU" sz="1800" dirty="0" smtClean="0">
                          <a:latin typeface="+mn-lt"/>
                          <a:ea typeface="Times New Roman" panose="02020603050405020304" pitchFamily="18" charset="0"/>
                        </a:rPr>
                        <a:t>, развития способностей и творческого потенциала каждого ребенка как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+mn-lt"/>
                          <a:ea typeface="Times New Roman" panose="02020603050405020304" pitchFamily="18" charset="0"/>
                        </a:rPr>
                        <a:t>субъекта отношений с самим собой, другими детьми, взрослыми и миром</a:t>
                      </a:r>
                      <a:endParaRPr lang="ru-RU" sz="1800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</a:rPr>
                        <a:t>Освоение обучающимися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технологий командной работы на основе их личного вклада в решение общих задач, </a:t>
                      </a:r>
                      <a:r>
                        <a:rPr lang="ru-RU" sz="1800" dirty="0" smtClean="0">
                          <a:latin typeface="+mn-lt"/>
                        </a:rPr>
                        <a:t>осознание ими личной ответственности, объективной оценки своих и командных возможностей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22046"/>
                  </a:ext>
                </a:extLst>
              </a:tr>
              <a:tr h="18405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</a:rPr>
                        <a:t>Формирование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формирования предпосылок учебной деятельности</a:t>
                      </a:r>
                      <a:endParaRPr lang="ru-RU" sz="18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</a:rPr>
                        <a:t>Развитие представлений обучающихся о высоком уровне научно-технологического развития страны, овладение ими современными технологическими средствами в ходе обучения и в повседневной жизни, формирование у обучающихся культуры пользования информационно-коммуникационными технологиями (далее - ИКТ),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расширение возможностей индивидуального развития обучающихся посредством реализации индивидуальных учебных планов</a:t>
                      </a:r>
                    </a:p>
                  </a:txBody>
                  <a:tcPr marL="55217" marR="55217" marT="0" marB="0"/>
                </a:tc>
                <a:extLst>
                  <a:ext uri="{0D108BD9-81ED-4DB2-BD59-A6C34878D82A}">
                    <a16:rowId xmlns:a16="http://schemas.microsoft.com/office/drawing/2014/main" val="2592272940"/>
                  </a:ext>
                </a:extLst>
              </a:tr>
              <a:tr h="2085709"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</a:rPr>
                        <a:t>Формирование у обучающихся системных знаний о месте Российской Федерации в мире, ее исторической роли, территориальной целостности, культурном и технологическом развитии, вкладе страны в мировое научное наследие и формирование представлений о современной России, устремленной в будущее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568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675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594255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/>
              <a:tblGrid>
                <a:gridCol w="6335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6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49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структуре Программы и её объёму</a:t>
                      </a:r>
                      <a:endParaRPr lang="ru-RU" sz="1600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ru-RU" sz="16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условиям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реализации Программы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результатам освоения Программы</a:t>
                      </a:r>
                      <a:endParaRPr lang="ru-RU" sz="16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56845" algn="l"/>
                        </a:tabLst>
                      </a:pPr>
                      <a:r>
                        <a:rPr lang="ru-RU" sz="1600" dirty="0" smtClean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структуре Программы НОО и е объему</a:t>
                      </a:r>
                      <a:endParaRPr lang="ru-RU" sz="1600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56845" algn="l"/>
                        </a:tabLs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условиям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реализации Программы НОО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"/>
                        <a:tabLst>
                          <a:tab pos="156845" algn="l"/>
                        </a:tabLst>
                        <a:defRPr/>
                      </a:pPr>
                      <a:r>
                        <a:rPr lang="ru-RU" sz="1600" u="sng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результатам</a:t>
                      </a: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освоения Программы НОО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0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9540" algn="l"/>
                          <a:tab pos="156845" algn="l"/>
                          <a:tab pos="3149600" algn="ctr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                  Требования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 структуре ООП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объём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обязательной части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Программы ДО не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менее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60%;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части, формируемой участниками образовательных отношений – не более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13030" algn="l"/>
                          <a:tab pos="66675" algn="l"/>
                        </a:tabLs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Обязательная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часть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Программы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НОО </a:t>
                      </a:r>
                      <a:r>
                        <a:rPr lang="ru-RU" sz="1600" b="1" u="sng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составляет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80%;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13030" algn="l"/>
                          <a:tab pos="66675" algn="l"/>
                        </a:tabLs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часть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формируемая участниками образовательных отношений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более –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23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13030" algn="l"/>
                          <a:tab pos="66675" algn="l"/>
                          <a:tab pos="129540" algn="l"/>
                          <a:tab pos="3149600" algn="ctr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           Требования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 условиям реализации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ООП к: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15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ru-RU" sz="1600" u="sng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психолого-педагогическим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кадровым</a:t>
                      </a:r>
                      <a:endParaRPr lang="ru-RU" sz="16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материально-техническим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финансовым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развивающей предметно-пространственной </a:t>
                      </a:r>
                      <a:r>
                        <a:rPr lang="ru-RU" sz="1600" dirty="0" smtClean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</a:t>
                      </a:r>
                      <a:r>
                        <a:rPr lang="ru-RU" sz="16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-113030" algn="l"/>
                          <a:tab pos="66675" algn="l"/>
                          <a:tab pos="111760" algn="l"/>
                        </a:tabLst>
                      </a:pPr>
                      <a:r>
                        <a:rPr lang="ru-RU" sz="1600" u="sng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общесистемные требования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"/>
                        <a:tabLst>
                          <a:tab pos="-113030" algn="l"/>
                          <a:tab pos="66675" algn="l"/>
                          <a:tab pos="111760" algn="l"/>
                        </a:tabLst>
                        <a:defRPr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материально-техническому и учебно-методическому обеспечению программы</a:t>
                      </a:r>
                      <a:endParaRPr lang="ru-RU" sz="16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-113030" algn="l"/>
                          <a:tab pos="66675" algn="l"/>
                          <a:tab pos="111760" algn="l"/>
                        </a:tabLst>
                      </a:pPr>
                      <a:r>
                        <a:rPr lang="ru-RU" sz="1600" u="sng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требования к психолого-педагогическим, кадровым и финансовым условиям</a:t>
                      </a:r>
                      <a:endParaRPr lang="ru-RU" sz="16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23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13030" algn="l"/>
                          <a:tab pos="66675" algn="l"/>
                          <a:tab pos="3149600" algn="ctr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                Требования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 результатам освоения ООП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47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180340" algn="l"/>
                        </a:tabLs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целевые 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ориентиры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дошкольного образования (социально-нормативные возрастные характеристики возможных достижений ребёнка на этапе завершения уровня дошкольного образования) (п. 4.1);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180340" algn="l"/>
                        </a:tabLs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развитие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образование детей по пяти 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образовательным областям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(социально-коммуникативное, познавательное, речевое, художественно-эстетическое, физическое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13030" algn="l"/>
                          <a:tab pos="66675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требования к результатам обучающихся: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-113030" algn="l"/>
                          <a:tab pos="66675" algn="l"/>
                          <a:tab pos="111760" algn="l"/>
                        </a:tabLs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личностным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включающим готовность и способность обучающихся к саморазвитию (п.10);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-113030" algn="l"/>
                          <a:tab pos="66675" algn="l"/>
                          <a:tab pos="111760" algn="l"/>
                        </a:tabLs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600" i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метапредметным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включающим универсальные учебные действия (познавательные, регулятивные и коммуникативные) (п.11);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-113030" algn="l"/>
                          <a:tab pos="66675" algn="l"/>
                          <a:tab pos="111760" algn="l"/>
                        </a:tabLst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предметным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включающим освоенный обучающимися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ходе изучения учебного предмета опыт специфической для данной предметной области деятельности (п.12);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659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11981" y="803937"/>
            <a:ext cx="7650480" cy="5807005"/>
          </a:xfrm>
          <a:prstGeom prst="homePlate">
            <a:avLst>
              <a:gd name="adj" fmla="val 34880"/>
            </a:avLst>
          </a:prstGeom>
          <a:solidFill>
            <a:srgbClr val="FFFFFF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Целевые ориентиры ДО: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у </a:t>
            </a:r>
            <a:r>
              <a:rPr lang="ru-RU" sz="1600" dirty="0"/>
              <a:t>ребенка сформированы основные физические и </a:t>
            </a:r>
            <a:endParaRPr lang="ru-RU" sz="16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нравственно-волевые </a:t>
            </a:r>
            <a:r>
              <a:rPr lang="ru-RU" sz="1600" dirty="0"/>
              <a:t>качества; ребенок владеет </a:t>
            </a:r>
            <a:endParaRPr lang="ru-RU" sz="16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основными </a:t>
            </a:r>
            <a:r>
              <a:rPr lang="ru-RU" sz="1600" dirty="0"/>
              <a:t>движениями и элементами спортивных игр, </a:t>
            </a:r>
            <a:endParaRPr lang="ru-RU" sz="16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может </a:t>
            </a:r>
            <a:r>
              <a:rPr lang="ru-RU" sz="1600" dirty="0"/>
              <a:t>контролировать свои движения и управлять ими; </a:t>
            </a:r>
            <a:endParaRPr lang="ru-RU" sz="16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соблюдает </a:t>
            </a:r>
            <a:r>
              <a:rPr lang="ru-RU" sz="1600" dirty="0"/>
              <a:t>элементарные правила здорового образа жизни и личной гигиены</a:t>
            </a:r>
            <a:r>
              <a:rPr lang="ru-RU" sz="1600" dirty="0" smtClean="0"/>
              <a:t>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ребенок соблюдает элементарные социальные нормы и правила поведения в различных видах деятельности, взаимоотношениях со взрослыми и сверстниками</a:t>
            </a:r>
            <a:r>
              <a:rPr lang="ru-RU" sz="1600" dirty="0" smtClean="0"/>
              <a:t>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ребенок способен к осуществлению социальной навигации и соблюдению правил безопасности в реальном и цифровом взаимодействии</a:t>
            </a:r>
            <a:r>
              <a:rPr lang="ru-RU" sz="1600" dirty="0" smtClean="0"/>
              <a:t>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у ребенка выражено стремление заниматься социально значимой деятельностью</a:t>
            </a:r>
            <a:r>
              <a:rPr lang="ru-RU" sz="1600" dirty="0" smtClean="0"/>
              <a:t>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ребенок владеет средствами общения и способами взаимодействия со взрослыми и сверстниками; способен понимать и учитывать интересы и чувства других; договариваться и дружить со сверстниками; старается разрешать возникающие конфликты</a:t>
            </a:r>
            <a:r>
              <a:rPr lang="ru-RU" sz="1600" dirty="0" smtClean="0"/>
              <a:t>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ребенок способен понимать свои переживания и причины </a:t>
            </a:r>
            <a:endParaRPr lang="ru-RU" sz="16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их </a:t>
            </a:r>
            <a:r>
              <a:rPr lang="ru-RU" sz="1600" dirty="0"/>
              <a:t>возникновения, регулировать свое поведение и осуществлять </a:t>
            </a:r>
            <a:endParaRPr lang="ru-RU" sz="16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выбор </a:t>
            </a:r>
            <a:r>
              <a:rPr lang="ru-RU" sz="1600" dirty="0"/>
              <a:t>социально одобряемых действий в конкретных </a:t>
            </a:r>
            <a:endParaRPr lang="ru-RU" sz="16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ситуациях</a:t>
            </a:r>
            <a:r>
              <a:rPr lang="ru-RU" sz="1600" dirty="0"/>
              <a:t>, обосновывать свои ценностные ориентации;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738192" y="803938"/>
            <a:ext cx="6888480" cy="5807005"/>
          </a:xfrm>
          <a:prstGeom prst="chevron">
            <a:avLst>
              <a:gd name="adj" fmla="val 35465"/>
            </a:avLst>
          </a:prstGeom>
          <a:solidFill>
            <a:srgbClr val="FFFFFF"/>
          </a:solidFill>
          <a:ln w="1905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 НОО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    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Arial" pitchFamily="34" charset="0"/>
              </a:rPr>
              <a:t>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ичностные результаты: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формирование </a:t>
            </a:r>
            <a:r>
              <a:rPr lang="ru-RU" dirty="0"/>
              <a:t>у обучающихся основ российской </a:t>
            </a:r>
            <a:r>
              <a:rPr lang="ru-RU" dirty="0" smtClean="0"/>
              <a:t>гражданской </a:t>
            </a:r>
            <a:r>
              <a:rPr lang="ru-RU" dirty="0"/>
              <a:t>идентичности</a:t>
            </a:r>
            <a:r>
              <a:rPr lang="ru-RU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готовность </a:t>
            </a:r>
            <a:r>
              <a:rPr lang="ru-RU" dirty="0"/>
              <a:t>обучающихся к саморазвитию;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мотивацию </a:t>
            </a:r>
            <a:r>
              <a:rPr lang="ru-RU" dirty="0"/>
              <a:t>к познанию и обучению</a:t>
            </a:r>
            <a:r>
              <a:rPr lang="ru-RU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ценностные </a:t>
            </a:r>
            <a:r>
              <a:rPr lang="ru-RU" dirty="0"/>
              <a:t>установки и социально значимые качества личности</a:t>
            </a:r>
            <a:r>
              <a:rPr lang="ru-RU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активное </a:t>
            </a:r>
            <a:r>
              <a:rPr lang="ru-RU" dirty="0"/>
              <a:t>участие в социально значимой </a:t>
            </a:r>
            <a:r>
              <a:rPr lang="ru-RU" dirty="0" smtClean="0"/>
              <a:t>деятельности</a:t>
            </a:r>
            <a:endParaRPr lang="ru-RU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C00000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5360" y="213360"/>
            <a:ext cx="4623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Результаты освоения Программ: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014840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367748" y="1033670"/>
            <a:ext cx="6589642" cy="4830417"/>
          </a:xfrm>
          <a:prstGeom prst="homePlate">
            <a:avLst>
              <a:gd name="adj" fmla="val 34880"/>
            </a:avLst>
          </a:prstGeom>
          <a:solidFill>
            <a:srgbClr val="FFFFFF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Целевые ориентиры ДО: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u="sng" dirty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ребенок </a:t>
            </a:r>
            <a:r>
              <a:rPr lang="ru-RU" sz="1600" dirty="0"/>
              <a:t>проявляет положительное отношение </a:t>
            </a:r>
            <a:endParaRPr lang="ru-RU" sz="16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к </a:t>
            </a:r>
            <a:r>
              <a:rPr lang="ru-RU" sz="1600" dirty="0"/>
              <a:t>миру, разным видам труда, другим людям и самому </a:t>
            </a:r>
            <a:endParaRPr lang="ru-RU" sz="16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себе</a:t>
            </a:r>
            <a:r>
              <a:rPr lang="ru-RU" sz="1600" dirty="0"/>
              <a:t>; стремится сохранять позитивную самооценку; </a:t>
            </a:r>
            <a:endParaRPr lang="ru-RU" sz="16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способен </a:t>
            </a:r>
            <a:r>
              <a:rPr lang="ru-RU" sz="1600" dirty="0"/>
              <a:t>откликаться на эмоции близких людей, проявлять </a:t>
            </a:r>
            <a:r>
              <a:rPr lang="ru-RU" sz="1600" dirty="0" err="1"/>
              <a:t>эмпатию</a:t>
            </a:r>
            <a:r>
              <a:rPr lang="ru-RU" sz="1600" dirty="0"/>
              <a:t> (сочувствие, сопереживание, содействие);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ребенок проявляет любознательность, активно задает вопросы взрослым и сверстникам; интересуется субъективно новым и неизвестным в окружающем мире; способен самостоятельно придумывать объяснения явлениям природы и поступкам людей; склонен наблюдать, экспериментировать</a:t>
            </a:r>
            <a:r>
              <a:rPr lang="ru-RU" sz="1600" dirty="0" smtClean="0"/>
              <a:t>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ребенок способен предложить собственный замысел и воплотить его в различных деятельностях; владеет </a:t>
            </a:r>
            <a:r>
              <a:rPr lang="ru-RU" sz="1600" dirty="0" smtClean="0"/>
              <a:t>разными формами </a:t>
            </a:r>
            <a:r>
              <a:rPr lang="ru-RU" sz="1600" dirty="0"/>
              <a:t>и видами игры, различает условную </a:t>
            </a:r>
            <a:r>
              <a:rPr lang="ru-RU" sz="1600" dirty="0" smtClean="0"/>
              <a:t>и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      реальную </a:t>
            </a:r>
            <a:r>
              <a:rPr lang="ru-RU" sz="1600" dirty="0"/>
              <a:t>ситуации;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267739" y="1033670"/>
            <a:ext cx="6775174" cy="4830417"/>
          </a:xfrm>
          <a:prstGeom prst="chevron">
            <a:avLst>
              <a:gd name="adj" fmla="val 35465"/>
            </a:avLst>
          </a:prstGeom>
          <a:solidFill>
            <a:srgbClr val="FFFFFF"/>
          </a:solidFill>
          <a:ln w="1905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 НОО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Метапредметные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  результаты: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универсальные </a:t>
            </a:r>
            <a:r>
              <a:rPr lang="ru-RU" b="1" dirty="0">
                <a:solidFill>
                  <a:srgbClr val="C00000"/>
                </a:solidFill>
              </a:rPr>
              <a:t>познавательные учебные действия </a:t>
            </a:r>
            <a:r>
              <a:rPr lang="ru-RU" dirty="0"/>
              <a:t>(базовые логические и начальные исследовательские действия, а также работу с информацией</a:t>
            </a:r>
            <a:r>
              <a:rPr lang="ru-RU" dirty="0" smtClean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универсальные </a:t>
            </a:r>
            <a:r>
              <a:rPr lang="ru-RU" b="1" dirty="0">
                <a:solidFill>
                  <a:srgbClr val="C00000"/>
                </a:solidFill>
              </a:rPr>
              <a:t>коммуникативные действия </a:t>
            </a:r>
            <a:r>
              <a:rPr lang="ru-RU" dirty="0"/>
              <a:t>(общение, совместная деятельность, презентация</a:t>
            </a:r>
            <a:r>
              <a:rPr lang="ru-RU" dirty="0" smtClean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универсальные </a:t>
            </a:r>
            <a:r>
              <a:rPr lang="ru-RU" b="1" dirty="0">
                <a:solidFill>
                  <a:srgbClr val="C00000"/>
                </a:solidFill>
              </a:rPr>
              <a:t>регулятивные действия </a:t>
            </a:r>
            <a:r>
              <a:rPr lang="ru-RU" dirty="0"/>
              <a:t>(</a:t>
            </a:r>
            <a:r>
              <a:rPr lang="ru-RU" dirty="0" err="1"/>
              <a:t>саморегуляция</a:t>
            </a:r>
            <a:r>
              <a:rPr lang="ru-RU" dirty="0"/>
              <a:t>, </a:t>
            </a:r>
            <a:r>
              <a:rPr lang="ru-RU" dirty="0" smtClean="0"/>
              <a:t>самоконтроль)</a:t>
            </a:r>
            <a:endParaRPr lang="ru-RU" dirty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Arial" pitchFamily="34" charset="0"/>
              </a:rPr>
              <a:t> </a:t>
            </a:r>
            <a:endParaRPr lang="ru-RU" sz="1400" dirty="0">
              <a:solidFill>
                <a:srgbClr val="C00000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505" y="142675"/>
            <a:ext cx="4761389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086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69573" y="457201"/>
            <a:ext cx="8358810" cy="6112564"/>
          </a:xfrm>
          <a:prstGeom prst="homePlate">
            <a:avLst>
              <a:gd name="adj" fmla="val 34880"/>
            </a:avLst>
          </a:prstGeom>
          <a:solidFill>
            <a:srgbClr val="FFFFFF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Целевые ориентиры ДО: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Arial" pitchFamily="34" charset="0"/>
              </a:rPr>
              <a:t>*</a:t>
            </a:r>
            <a:r>
              <a:rPr lang="ru-RU" sz="1600" dirty="0" smtClean="0"/>
              <a:t>ребенок </a:t>
            </a:r>
            <a:r>
              <a:rPr lang="ru-RU" sz="1600" dirty="0"/>
              <a:t>обладает начальными знаниями о </a:t>
            </a:r>
            <a:r>
              <a:rPr lang="ru-RU" sz="1600" dirty="0" smtClean="0"/>
              <a:t>природном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и </a:t>
            </a:r>
            <a:r>
              <a:rPr lang="ru-RU" sz="1600" dirty="0"/>
              <a:t>социальном мире, в котором он живет: </a:t>
            </a:r>
            <a:endParaRPr lang="ru-RU" sz="16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элементарными </a:t>
            </a:r>
            <a:r>
              <a:rPr lang="ru-RU" sz="1600" dirty="0"/>
              <a:t>представлениями из области естествознания, </a:t>
            </a:r>
            <a:endParaRPr lang="ru-RU" sz="16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математики</a:t>
            </a:r>
            <a:r>
              <a:rPr lang="ru-RU" sz="1600" dirty="0"/>
              <a:t>, истории, искусства и спорта, информатики и инженерии </a:t>
            </a:r>
            <a:endParaRPr lang="ru-RU" sz="16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и </a:t>
            </a:r>
            <a:r>
              <a:rPr lang="ru-RU" sz="1600" dirty="0"/>
              <a:t>тому подобное; о себе, собственной принадлежности и принадлежности других людей к определенному полу; составе семьи, родственных отношениях и взаимосвязях, семейных традициях; об обществе, его национально-культурных ценностях; государстве и принадлежности к нему</a:t>
            </a:r>
            <a:r>
              <a:rPr lang="ru-RU" sz="1600" dirty="0" smtClean="0"/>
              <a:t>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*</a:t>
            </a:r>
            <a:r>
              <a:rPr lang="ru-RU" sz="1600" dirty="0"/>
              <a:t>ребенок владеет речью как средством коммуникации, познания и творческого самовыражения; знает и осмысленно воспринимает литературные произведения различных жанров; демонстрирует готовность к обучению грамоте</a:t>
            </a:r>
            <a:r>
              <a:rPr lang="ru-RU" sz="1600" dirty="0" smtClean="0"/>
              <a:t>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*ребенок </a:t>
            </a:r>
            <a:r>
              <a:rPr lang="ru-RU" sz="1600" dirty="0"/>
              <a:t>способен воспринимать и понимать произведения различных видов искусства, проявлять эстетическое и эмоционально-нравственное отношение к окружающему миру</a:t>
            </a:r>
            <a:r>
              <a:rPr lang="ru-RU" sz="1600" dirty="0" smtClean="0"/>
              <a:t>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*владеет </a:t>
            </a:r>
            <a:r>
              <a:rPr lang="ru-RU" sz="1600" dirty="0"/>
              <a:t>художественными умениями, навыками и средствами художественной выразительности в различных видах деятельности и искусства</a:t>
            </a:r>
            <a:r>
              <a:rPr lang="ru-RU" sz="1600" dirty="0" smtClean="0"/>
              <a:t>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*</a:t>
            </a:r>
            <a:r>
              <a:rPr lang="ru-RU" sz="1600" dirty="0"/>
              <a:t>ребенок способен решать адекватные возрасту интеллектуальные, творческие и личностные задачи; применять накопленный опыт для осуществления различных видов детской деятельности, принимать собственные решения и проявлять инициативу;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*</a:t>
            </a:r>
            <a:r>
              <a:rPr lang="ru-RU" sz="1600" dirty="0"/>
              <a:t>ребенок способен планировать свои действия, направленные на </a:t>
            </a:r>
            <a:endParaRPr lang="ru-RU" sz="16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достижение </a:t>
            </a:r>
            <a:r>
              <a:rPr lang="ru-RU" sz="1600" dirty="0"/>
              <a:t>конкретной цели; </a:t>
            </a:r>
            <a:r>
              <a:rPr lang="ru-RU" sz="1600" dirty="0">
                <a:solidFill>
                  <a:srgbClr val="C00000"/>
                </a:solidFill>
              </a:rPr>
              <a:t>демонстрирует сформированные </a:t>
            </a:r>
            <a:endParaRPr lang="ru-RU" sz="1600" dirty="0" smtClean="0">
              <a:solidFill>
                <a:srgbClr val="C00000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C00000"/>
                </a:solidFill>
              </a:rPr>
              <a:t>предпосылки </a:t>
            </a:r>
            <a:r>
              <a:rPr lang="ru-RU" sz="1600" dirty="0">
                <a:solidFill>
                  <a:srgbClr val="C00000"/>
                </a:solidFill>
              </a:rPr>
              <a:t>к учебной деятельности и элементы готовности </a:t>
            </a:r>
            <a:endParaRPr lang="ru-RU" sz="1600" dirty="0" smtClean="0">
              <a:solidFill>
                <a:srgbClr val="C00000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C00000"/>
                </a:solidFill>
              </a:rPr>
              <a:t>к </a:t>
            </a:r>
            <a:r>
              <a:rPr lang="ru-RU" sz="1600" dirty="0">
                <a:solidFill>
                  <a:srgbClr val="C00000"/>
                </a:solidFill>
              </a:rPr>
              <a:t>школьному обучению.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/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1600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u="sng" dirty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818243" y="1192696"/>
            <a:ext cx="5373757" cy="4671391"/>
          </a:xfrm>
          <a:prstGeom prst="chevron">
            <a:avLst>
              <a:gd name="adj" fmla="val 35465"/>
            </a:avLst>
          </a:prstGeom>
          <a:solidFill>
            <a:srgbClr val="FFFFFF"/>
          </a:solidFill>
          <a:ln w="1905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 НОО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Arial" pitchFamily="34" charset="0"/>
              </a:rPr>
              <a:t>Предметные  результаты сформулированы с учетом специфики содержания предметных областей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solidFill>
                <a:srgbClr val="C00000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Arial" pitchFamily="34" charset="0"/>
              </a:rPr>
              <a:t>Предметные результаты ориентированы на применение ЗУН в учебных ситуациях и жизненных условиях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C00000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357" y="73101"/>
            <a:ext cx="4761389" cy="57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858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5803</Words>
  <Application>Microsoft Office PowerPoint</Application>
  <PresentationFormat>Широкоэкранный</PresentationFormat>
  <Paragraphs>454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Monotype Corsiva</vt:lpstr>
      <vt:lpstr>Symbol</vt:lpstr>
      <vt:lpstr>Times New Roman</vt:lpstr>
      <vt:lpstr>Wingdings</vt:lpstr>
      <vt:lpstr>Тема Office</vt:lpstr>
      <vt:lpstr>Преемственность ФГОС дошкольного образования  и ФГОС начального общего образования   </vt:lpstr>
      <vt:lpstr>Презентация PowerPoint</vt:lpstr>
      <vt:lpstr>Цели и задачи Стандартов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Предметные результаты ФГОС НОО</vt:lpstr>
      <vt:lpstr>Предметные результаты ФГОС НОО</vt:lpstr>
      <vt:lpstr>Предметные результаты ФГОС НОО</vt:lpstr>
      <vt:lpstr>Предметные результаты ФГОС НОО</vt:lpstr>
      <vt:lpstr>Предметные результаты ФГОС НОО</vt:lpstr>
      <vt:lpstr>Предметные результаты ФГОС НОО</vt:lpstr>
      <vt:lpstr>Предметные результаты ФГОС НОО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Пономарева ЛД</dc:creator>
  <cp:lastModifiedBy>Пономарева ЛД</cp:lastModifiedBy>
  <cp:revision>167</cp:revision>
  <cp:lastPrinted>2023-10-19T04:15:39Z</cp:lastPrinted>
  <dcterms:created xsi:type="dcterms:W3CDTF">2023-10-13T04:14:59Z</dcterms:created>
  <dcterms:modified xsi:type="dcterms:W3CDTF">2024-06-03T09:24:50Z</dcterms:modified>
</cp:coreProperties>
</file>