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9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9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7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9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7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1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0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95DE-9F03-4D9F-87A0-0DCAD2114FD6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F3BC-623A-4E72-8780-7D1139194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800100" y="1690715"/>
            <a:ext cx="8503920" cy="33384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Урок важен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936999" y="341747"/>
            <a:ext cx="4318001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на урок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F686F0-35D5-4988-89A4-837764DB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567" y="2805544"/>
            <a:ext cx="2788565" cy="39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E0D11F-099D-4D01-8D5A-24C07963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0505" cy="21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: двойная изогнутая линия 5">
            <a:extLst>
              <a:ext uri="{FF2B5EF4-FFF2-40B4-BE49-F238E27FC236}">
                <a16:creationId xmlns:a16="http://schemas.microsoft.com/office/drawing/2014/main" id="{0599EBDA-FEF5-4E07-8C41-C771CF7D47D3}"/>
              </a:ext>
            </a:extLst>
          </p:cNvPr>
          <p:cNvSpPr/>
          <p:nvPr/>
        </p:nvSpPr>
        <p:spPr>
          <a:xfrm>
            <a:off x="4230256" y="2562092"/>
            <a:ext cx="4701308" cy="2056090"/>
          </a:xfrm>
          <a:prstGeom prst="borderCallout3">
            <a:avLst>
              <a:gd name="adj1" fmla="val 42109"/>
              <a:gd name="adj2" fmla="val -474"/>
              <a:gd name="adj3" fmla="val 66817"/>
              <a:gd name="adj4" fmla="val -4290"/>
              <a:gd name="adj5" fmla="val 100000"/>
              <a:gd name="adj6" fmla="val -16667"/>
              <a:gd name="adj7" fmla="val -72916"/>
              <a:gd name="adj8" fmla="val -54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Что делает произведение смешным?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C290A92-2321-410C-954A-2AE71A63D45F}"/>
              </a:ext>
            </a:extLst>
          </p:cNvPr>
          <p:cNvSpPr/>
          <p:nvPr/>
        </p:nvSpPr>
        <p:spPr>
          <a:xfrm>
            <a:off x="8515928" y="719857"/>
            <a:ext cx="3408218" cy="11850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Комические ситуации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33DD02-0964-4AB8-BCDD-5E9264712DF9}"/>
              </a:ext>
            </a:extLst>
          </p:cNvPr>
          <p:cNvSpPr/>
          <p:nvPr/>
        </p:nvSpPr>
        <p:spPr>
          <a:xfrm>
            <a:off x="490681" y="3027539"/>
            <a:ext cx="2908300" cy="11251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Весёлые герои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98B588-C633-4107-9790-B995034D3EB6}"/>
              </a:ext>
            </a:extLst>
          </p:cNvPr>
          <p:cNvSpPr/>
          <p:nvPr/>
        </p:nvSpPr>
        <p:spPr>
          <a:xfrm>
            <a:off x="972126" y="5041744"/>
            <a:ext cx="2103584" cy="7824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юмор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A3C21D-D2BF-461E-93C1-9174EDE2498B}"/>
              </a:ext>
            </a:extLst>
          </p:cNvPr>
          <p:cNvSpPr/>
          <p:nvPr/>
        </p:nvSpPr>
        <p:spPr>
          <a:xfrm>
            <a:off x="3906982" y="5041743"/>
            <a:ext cx="2927927" cy="12389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Смешные слова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033EB36-F8A1-484C-A7B7-CCFAF85FAB0B}"/>
              </a:ext>
            </a:extLst>
          </p:cNvPr>
          <p:cNvSpPr/>
          <p:nvPr/>
        </p:nvSpPr>
        <p:spPr>
          <a:xfrm>
            <a:off x="7501081" y="5055033"/>
            <a:ext cx="3970483" cy="13262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Небылицы и перевёртыши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F21F5A2-8EA5-4374-8B21-11316849FECC}"/>
              </a:ext>
            </a:extLst>
          </p:cNvPr>
          <p:cNvSpPr/>
          <p:nvPr/>
        </p:nvSpPr>
        <p:spPr>
          <a:xfrm>
            <a:off x="5070763" y="274481"/>
            <a:ext cx="3232727" cy="20758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Слова в переносном значении</a:t>
            </a:r>
          </a:p>
        </p:txBody>
      </p:sp>
    </p:spTree>
    <p:extLst>
      <p:ext uri="{BB962C8B-B14F-4D97-AF65-F5344CB8AC3E}">
        <p14:creationId xmlns:p14="http://schemas.microsoft.com/office/powerpoint/2010/main" val="27963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849745" y="2603964"/>
            <a:ext cx="979055" cy="9520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D44C12-EC1A-4692-A4BB-1A278215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6" y="-846"/>
            <a:ext cx="4960505" cy="21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1D35F7-E172-40E7-A382-6C9136BDE9A7}"/>
              </a:ext>
            </a:extLst>
          </p:cNvPr>
          <p:cNvSpPr/>
          <p:nvPr/>
        </p:nvSpPr>
        <p:spPr>
          <a:xfrm>
            <a:off x="1962727" y="2603964"/>
            <a:ext cx="979055" cy="9520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3C247B-4784-4478-A79D-07738B1286A3}"/>
              </a:ext>
            </a:extLst>
          </p:cNvPr>
          <p:cNvSpPr/>
          <p:nvPr/>
        </p:nvSpPr>
        <p:spPr>
          <a:xfrm>
            <a:off x="3075709" y="2476964"/>
            <a:ext cx="979055" cy="9520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EFAE45-ABBF-4A53-A62D-D97480CA2F72}"/>
              </a:ext>
            </a:extLst>
          </p:cNvPr>
          <p:cNvSpPr/>
          <p:nvPr/>
        </p:nvSpPr>
        <p:spPr>
          <a:xfrm>
            <a:off x="4188691" y="2000946"/>
            <a:ext cx="979055" cy="9520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AD24E1A-FA10-42F4-8633-0C10BBB3D852}"/>
              </a:ext>
            </a:extLst>
          </p:cNvPr>
          <p:cNvSpPr/>
          <p:nvPr/>
        </p:nvSpPr>
        <p:spPr>
          <a:xfrm>
            <a:off x="5283778" y="1524928"/>
            <a:ext cx="979055" cy="9520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B5D0327-5E7D-472F-8B89-D9C0E22632AB}"/>
              </a:ext>
            </a:extLst>
          </p:cNvPr>
          <p:cNvSpPr/>
          <p:nvPr/>
        </p:nvSpPr>
        <p:spPr>
          <a:xfrm>
            <a:off x="6424180" y="1068418"/>
            <a:ext cx="979055" cy="9520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20AA871-2EC2-42D2-8C41-F183AEF32B7F}"/>
              </a:ext>
            </a:extLst>
          </p:cNvPr>
          <p:cNvSpPr/>
          <p:nvPr/>
        </p:nvSpPr>
        <p:spPr>
          <a:xfrm>
            <a:off x="7509742" y="711437"/>
            <a:ext cx="979055" cy="9520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90D5B83-C38D-4CF3-84FA-7393FE03171A}"/>
              </a:ext>
            </a:extLst>
          </p:cNvPr>
          <p:cNvSpPr/>
          <p:nvPr/>
        </p:nvSpPr>
        <p:spPr>
          <a:xfrm>
            <a:off x="8650144" y="369692"/>
            <a:ext cx="979055" cy="9520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1FC2A7D-29BC-4509-96A3-47F5A9DA8B4D}"/>
              </a:ext>
            </a:extLst>
          </p:cNvPr>
          <p:cNvSpPr/>
          <p:nvPr/>
        </p:nvSpPr>
        <p:spPr>
          <a:xfrm>
            <a:off x="9735706" y="235419"/>
            <a:ext cx="979055" cy="9520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5316557-112C-47E2-A760-5CA7741B4E45}"/>
              </a:ext>
            </a:extLst>
          </p:cNvPr>
          <p:cNvSpPr/>
          <p:nvPr/>
        </p:nvSpPr>
        <p:spPr>
          <a:xfrm>
            <a:off x="10852727" y="703128"/>
            <a:ext cx="979055" cy="9520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AA66C3-BE32-4DD9-8F46-0F3CA2B582E4}"/>
              </a:ext>
            </a:extLst>
          </p:cNvPr>
          <p:cNvSpPr/>
          <p:nvPr/>
        </p:nvSpPr>
        <p:spPr>
          <a:xfrm>
            <a:off x="10852727" y="1883528"/>
            <a:ext cx="979055" cy="9520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2A070C9-4A3D-42BB-B896-2DAAC81B8EC6}"/>
              </a:ext>
            </a:extLst>
          </p:cNvPr>
          <p:cNvSpPr/>
          <p:nvPr/>
        </p:nvSpPr>
        <p:spPr>
          <a:xfrm>
            <a:off x="10852726" y="2952982"/>
            <a:ext cx="979055" cy="9520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6A1E097-BE56-4C23-AB26-6220BDD90769}"/>
              </a:ext>
            </a:extLst>
          </p:cNvPr>
          <p:cNvSpPr/>
          <p:nvPr/>
        </p:nvSpPr>
        <p:spPr>
          <a:xfrm>
            <a:off x="331859" y="4022281"/>
            <a:ext cx="979055" cy="9520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520BC06-89C0-438E-9DA2-EA8590B90033}"/>
              </a:ext>
            </a:extLst>
          </p:cNvPr>
          <p:cNvSpPr/>
          <p:nvPr/>
        </p:nvSpPr>
        <p:spPr>
          <a:xfrm>
            <a:off x="1415184" y="4361529"/>
            <a:ext cx="979055" cy="9520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B7D3D95-80E4-488B-84E8-82F70C476927}"/>
              </a:ext>
            </a:extLst>
          </p:cNvPr>
          <p:cNvSpPr/>
          <p:nvPr/>
        </p:nvSpPr>
        <p:spPr>
          <a:xfrm>
            <a:off x="2498509" y="4672363"/>
            <a:ext cx="979055" cy="9520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7EC4B00-AD01-4B44-B710-63B2B92300C3}"/>
              </a:ext>
            </a:extLst>
          </p:cNvPr>
          <p:cNvSpPr/>
          <p:nvPr/>
        </p:nvSpPr>
        <p:spPr>
          <a:xfrm>
            <a:off x="3608171" y="5060101"/>
            <a:ext cx="979055" cy="952036"/>
          </a:xfrm>
          <a:prstGeom prst="roundRect">
            <a:avLst/>
          </a:prstGeom>
          <a:solidFill>
            <a:srgbClr val="B715BB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71896C1-A1DC-45BA-B084-B5E4D93C580A}"/>
              </a:ext>
            </a:extLst>
          </p:cNvPr>
          <p:cNvSpPr/>
          <p:nvPr/>
        </p:nvSpPr>
        <p:spPr>
          <a:xfrm>
            <a:off x="4717834" y="4837547"/>
            <a:ext cx="979055" cy="9520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184764E-AADE-4778-9D73-15C13F3A7C35}"/>
              </a:ext>
            </a:extLst>
          </p:cNvPr>
          <p:cNvSpPr/>
          <p:nvPr/>
        </p:nvSpPr>
        <p:spPr>
          <a:xfrm>
            <a:off x="5803036" y="5148381"/>
            <a:ext cx="979055" cy="9520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2C7CCAB-0DFF-4A23-8C32-90B4AE1782B5}"/>
              </a:ext>
            </a:extLst>
          </p:cNvPr>
          <p:cNvSpPr/>
          <p:nvPr/>
        </p:nvSpPr>
        <p:spPr>
          <a:xfrm>
            <a:off x="6937159" y="5536119"/>
            <a:ext cx="979055" cy="9520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FDCA560-AAFB-4FBD-BB56-451F34A7769A}"/>
              </a:ext>
            </a:extLst>
          </p:cNvPr>
          <p:cNvSpPr/>
          <p:nvPr/>
        </p:nvSpPr>
        <p:spPr>
          <a:xfrm>
            <a:off x="8133196" y="5624399"/>
            <a:ext cx="979055" cy="9520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10100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011055" y="271612"/>
            <a:ext cx="5867399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пана </a:t>
            </a:r>
            <a:r>
              <a:rPr lang="ru-RU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Трулялинского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D5B8A57-9E32-4C45-8288-CF3B0F950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1859"/>
          <a:stretch/>
        </p:blipFill>
        <p:spPr bwMode="auto">
          <a:xfrm>
            <a:off x="282748" y="1521772"/>
            <a:ext cx="2802200" cy="2133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8DCF4E7-D607-4453-B90E-A5E5ABC81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2180"/>
          <a:stretch/>
        </p:blipFill>
        <p:spPr bwMode="auto">
          <a:xfrm>
            <a:off x="3241143" y="1535028"/>
            <a:ext cx="2751609" cy="212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219B983F-EDC8-4EEC-99AA-C423BEDF0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1383"/>
          <a:stretch/>
        </p:blipFill>
        <p:spPr bwMode="auto">
          <a:xfrm>
            <a:off x="6136492" y="1535027"/>
            <a:ext cx="2751609" cy="212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797843E3-8A86-48D4-A8D8-6DA7AD1B7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288"/>
          <a:stretch/>
        </p:blipFill>
        <p:spPr bwMode="auto">
          <a:xfrm>
            <a:off x="3241143" y="3965732"/>
            <a:ext cx="2697018" cy="216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539BB21E-B33B-497B-AC9A-BA10441F0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648"/>
          <a:stretch/>
        </p:blipFill>
        <p:spPr bwMode="auto">
          <a:xfrm>
            <a:off x="6094356" y="3965732"/>
            <a:ext cx="2877410" cy="2167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DC8BFE8A-7236-4A7D-8E48-FF99833BA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2976"/>
          <a:stretch/>
        </p:blipFill>
        <p:spPr bwMode="auto">
          <a:xfrm>
            <a:off x="292811" y="3965732"/>
            <a:ext cx="2792137" cy="2167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31DB955C-AB7E-4297-B07E-84718F8AF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1067"/>
          <a:stretch/>
        </p:blipFill>
        <p:spPr bwMode="auto">
          <a:xfrm>
            <a:off x="9031841" y="1535027"/>
            <a:ext cx="2877411" cy="2133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178222EF-1319-4909-A5CC-0F99045A3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984"/>
          <a:stretch/>
        </p:blipFill>
        <p:spPr bwMode="auto">
          <a:xfrm>
            <a:off x="9100029" y="3965732"/>
            <a:ext cx="2741033" cy="2167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1005841" y="617220"/>
            <a:ext cx="7619190" cy="23314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Александр Введенский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7B9A23-2D2E-49CB-91DD-70D94F0154DD}"/>
              </a:ext>
            </a:extLst>
          </p:cNvPr>
          <p:cNvSpPr/>
          <p:nvPr/>
        </p:nvSpPr>
        <p:spPr>
          <a:xfrm>
            <a:off x="1531621" y="3643194"/>
            <a:ext cx="5911156" cy="21804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Учёный Петя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36E45F2-9B39-4A06-8254-CF75B00B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31" y="2034310"/>
            <a:ext cx="2707786" cy="37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995219" y="5681017"/>
            <a:ext cx="2710872" cy="7169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1904-1941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6419273" y="365940"/>
            <a:ext cx="3422072" cy="812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26A519-A90E-4A6F-9B61-9A09BC0C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6" y="679977"/>
            <a:ext cx="3591358" cy="4663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B9D059-3E66-4EFA-98BE-3648795B0ECD}"/>
              </a:ext>
            </a:extLst>
          </p:cNvPr>
          <p:cNvSpPr/>
          <p:nvPr/>
        </p:nvSpPr>
        <p:spPr>
          <a:xfrm>
            <a:off x="4461164" y="1339274"/>
            <a:ext cx="7389091" cy="4765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Александр Иванович Введенский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автор более 40 стихотворных и прозаических книг для детей. Родился и жил в Петербурге. Получил филологическое образование, прекрасно знал немецкий и французский языки. Это позволило ему стать одним из лучших пересказчиков сказок братьев Гримм и Шарля Перро. Он дружил с Д. Хармсом, Ю. Владимировым.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1120140" y="2588491"/>
            <a:ext cx="6331873" cy="28862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Учёный Петя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125980" y="625880"/>
            <a:ext cx="7204017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Прогнозирование по названию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59" y="185199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502920" y="1482334"/>
            <a:ext cx="8604133" cy="3912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Облетает лист зеленый,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Объясни нам, почему?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655128" y="332510"/>
            <a:ext cx="2249053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CB970C9-BBAF-4F00-9268-E6C15CF2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5016">
            <a:off x="7660131" y="3012646"/>
            <a:ext cx="3171681" cy="24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1699492" y="1728351"/>
            <a:ext cx="7486072" cy="27639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поймём — зачем зимою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Снег на улице валит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над белою землею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Больше зяблик не летит?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655128" y="332510"/>
            <a:ext cx="2249053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BD626E0D-96F8-45E9-8A29-E0B3CAAD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67" y="198480"/>
            <a:ext cx="3890085" cy="32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2401455" y="1440871"/>
            <a:ext cx="6913417" cy="1616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Видишь, стали дни короче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длиннее стали ночи?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655128" y="332510"/>
            <a:ext cx="2249053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37F055-B1AA-4A86-9DD2-655F73FC40DD}"/>
              </a:ext>
            </a:extLst>
          </p:cNvPr>
          <p:cNvSpPr/>
          <p:nvPr/>
        </p:nvSpPr>
        <p:spPr>
          <a:xfrm>
            <a:off x="2401455" y="3429000"/>
            <a:ext cx="6913418" cy="1616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Почему, ответь потом,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Вся река покрылась льдом?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4140F08-35F1-4204-944F-514C91A3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" y="4418351"/>
            <a:ext cx="1967346" cy="1997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EC488D0-950E-4E67-A27A-7C1DCDB8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19" y="231196"/>
            <a:ext cx="2419350" cy="2419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: двойная изогнутая линия 1">
            <a:extLst>
              <a:ext uri="{FF2B5EF4-FFF2-40B4-BE49-F238E27FC236}">
                <a16:creationId xmlns:a16="http://schemas.microsoft.com/office/drawing/2014/main" id="{7813D361-145A-48DC-8324-E7A23172CDC7}"/>
              </a:ext>
            </a:extLst>
          </p:cNvPr>
          <p:cNvSpPr/>
          <p:nvPr/>
        </p:nvSpPr>
        <p:spPr>
          <a:xfrm flipH="1">
            <a:off x="571500" y="1706315"/>
            <a:ext cx="6097155" cy="394010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3355"/>
              <a:gd name="adj8" fmla="val -8123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</a:rPr>
              <a:t>Где же можно было получить ответы на все эти 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29360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914400"/>
            <a:ext cx="11059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  <a:r>
              <a:rPr lang="ru-RU" sz="8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сон, внимание, лень, активность, капризы, хорошее настроение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549236" y="369455"/>
            <a:ext cx="5409343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лист зелёный?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87ED1BDE-DE62-4B87-898A-DC5B15A1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4" y="1619208"/>
            <a:ext cx="3493222" cy="469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69DAE33-475C-4368-A3ED-9C76503C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44" y="1619207"/>
            <a:ext cx="3535598" cy="4693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770909" y="369455"/>
            <a:ext cx="4553527" cy="72967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и ночь, снег?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410BE97F-519E-4197-B469-DEF4F0E9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1" y="1662473"/>
            <a:ext cx="3512308" cy="4826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60C56BE-BE04-4D2F-A9C0-395CF575C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3" y="1662473"/>
            <a:ext cx="3603914" cy="4826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373746" y="332510"/>
            <a:ext cx="6373090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зяблик не летит?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B91C540D-007C-433E-9D41-AA9E9E44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441112"/>
            <a:ext cx="3801774" cy="5065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C65F2A87-66C1-4EE2-B9E6-F6ED237D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64" y="1441112"/>
            <a:ext cx="3746659" cy="5065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4285675" y="2135909"/>
            <a:ext cx="2872508" cy="1038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Петя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1256147" y="646547"/>
            <a:ext cx="2503054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учёный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29497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D25ED4-608B-4403-BE84-B40BDA62E1D6}"/>
              </a:ext>
            </a:extLst>
          </p:cNvPr>
          <p:cNvSpPr/>
          <p:nvPr/>
        </p:nvSpPr>
        <p:spPr>
          <a:xfrm>
            <a:off x="4590474" y="314038"/>
            <a:ext cx="2567709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фантазёр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232E166-C212-4999-97EC-7BA387A326B7}"/>
              </a:ext>
            </a:extLst>
          </p:cNvPr>
          <p:cNvSpPr/>
          <p:nvPr/>
        </p:nvSpPr>
        <p:spPr>
          <a:xfrm>
            <a:off x="8608291" y="2359870"/>
            <a:ext cx="1620988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FD28C43-7F35-4454-A44D-70BA4D451A91}"/>
              </a:ext>
            </a:extLst>
          </p:cNvPr>
          <p:cNvSpPr/>
          <p:nvPr/>
        </p:nvSpPr>
        <p:spPr>
          <a:xfrm>
            <a:off x="1089892" y="2458878"/>
            <a:ext cx="1653308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лгун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C3F1858-43F3-4D3C-8B3A-3E2C13620602}"/>
              </a:ext>
            </a:extLst>
          </p:cNvPr>
          <p:cNvSpPr/>
          <p:nvPr/>
        </p:nvSpPr>
        <p:spPr>
          <a:xfrm>
            <a:off x="8864599" y="4539470"/>
            <a:ext cx="2937163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выдумщик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3586247-A068-4664-B653-64508FB274FC}"/>
              </a:ext>
            </a:extLst>
          </p:cNvPr>
          <p:cNvCxnSpPr>
            <a:stCxn id="3" idx="1"/>
            <a:endCxn id="5" idx="2"/>
          </p:cNvCxnSpPr>
          <p:nvPr/>
        </p:nvCxnSpPr>
        <p:spPr>
          <a:xfrm flipH="1" flipV="1">
            <a:off x="2507674" y="1311564"/>
            <a:ext cx="1778001" cy="13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97F206A-AF91-43F7-98CD-5EDFE49315A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706419" y="2655404"/>
            <a:ext cx="2579256" cy="1778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AC20880-D19D-4D8A-8E68-695E814C9B01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703457" y="949013"/>
            <a:ext cx="18472" cy="1186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7940DA1-298C-4F6D-9779-38BCD574C42F}"/>
              </a:ext>
            </a:extLst>
          </p:cNvPr>
          <p:cNvCxnSpPr>
            <a:cxnSpLocks/>
          </p:cNvCxnSpPr>
          <p:nvPr/>
        </p:nvCxnSpPr>
        <p:spPr>
          <a:xfrm flipV="1">
            <a:off x="7158183" y="1339273"/>
            <a:ext cx="2299853" cy="1263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458E4FE-064B-4EAF-BF79-43DFA969A05C}"/>
              </a:ext>
            </a:extLst>
          </p:cNvPr>
          <p:cNvCxnSpPr>
            <a:cxnSpLocks/>
          </p:cNvCxnSpPr>
          <p:nvPr/>
        </p:nvCxnSpPr>
        <p:spPr>
          <a:xfrm>
            <a:off x="7162803" y="2655403"/>
            <a:ext cx="2202870" cy="1778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0BF793E-1B31-4AD5-8F9F-B0782BDD4A32}"/>
              </a:ext>
            </a:extLst>
          </p:cNvPr>
          <p:cNvCxnSpPr>
            <a:cxnSpLocks/>
          </p:cNvCxnSpPr>
          <p:nvPr/>
        </p:nvCxnSpPr>
        <p:spPr>
          <a:xfrm flipH="1">
            <a:off x="3131125" y="2673927"/>
            <a:ext cx="1145180" cy="3069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B2A55AA-433F-4AB4-99F8-0E87AD2EAA71}"/>
              </a:ext>
            </a:extLst>
          </p:cNvPr>
          <p:cNvCxnSpPr>
            <a:cxnSpLocks/>
          </p:cNvCxnSpPr>
          <p:nvPr/>
        </p:nvCxnSpPr>
        <p:spPr>
          <a:xfrm flipH="1">
            <a:off x="2687783" y="2636880"/>
            <a:ext cx="1510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D82D556-214D-48C7-A25E-8512C4CE84C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158183" y="2655404"/>
            <a:ext cx="1450108" cy="18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4F64EE0-FF69-47F2-8149-B150D2106DBB}"/>
              </a:ext>
            </a:extLst>
          </p:cNvPr>
          <p:cNvCxnSpPr>
            <a:cxnSpLocks/>
          </p:cNvCxnSpPr>
          <p:nvPr/>
        </p:nvCxnSpPr>
        <p:spPr>
          <a:xfrm>
            <a:off x="7148812" y="2636880"/>
            <a:ext cx="1224086" cy="3176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DF6075D-97F9-4ACD-943F-4477011A494C}"/>
              </a:ext>
            </a:extLst>
          </p:cNvPr>
          <p:cNvSpPr/>
          <p:nvPr/>
        </p:nvSpPr>
        <p:spPr>
          <a:xfrm>
            <a:off x="295497" y="4398236"/>
            <a:ext cx="2826257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FF6F671-C28A-4D4E-BCB5-A2D7061EA13D}"/>
              </a:ext>
            </a:extLst>
          </p:cNvPr>
          <p:cNvSpPr/>
          <p:nvPr/>
        </p:nvSpPr>
        <p:spPr>
          <a:xfrm>
            <a:off x="1551644" y="5743904"/>
            <a:ext cx="2503054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знающий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A8697A3-B564-4BE3-96B6-3AF0D6A98321}"/>
              </a:ext>
            </a:extLst>
          </p:cNvPr>
          <p:cNvSpPr/>
          <p:nvPr/>
        </p:nvSpPr>
        <p:spPr>
          <a:xfrm>
            <a:off x="7989456" y="494147"/>
            <a:ext cx="3694547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образованный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CF35069A-77F4-4063-9555-938A02C03628}"/>
              </a:ext>
            </a:extLst>
          </p:cNvPr>
          <p:cNvSpPr/>
          <p:nvPr/>
        </p:nvSpPr>
        <p:spPr>
          <a:xfrm>
            <a:off x="7728459" y="5813407"/>
            <a:ext cx="3382885" cy="66501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начитанный</a:t>
            </a:r>
          </a:p>
        </p:txBody>
      </p:sp>
    </p:spTree>
    <p:extLst>
      <p:ext uri="{BB962C8B-B14F-4D97-AF65-F5344CB8AC3E}">
        <p14:creationId xmlns:p14="http://schemas.microsoft.com/office/powerpoint/2010/main" val="18709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963C49-A41E-4493-9A63-48DF8E39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: двойная изогнутая линия 1">
            <a:extLst>
              <a:ext uri="{FF2B5EF4-FFF2-40B4-BE49-F238E27FC236}">
                <a16:creationId xmlns:a16="http://schemas.microsoft.com/office/drawing/2014/main" id="{7813D361-145A-48DC-8324-E7A23172CDC7}"/>
              </a:ext>
            </a:extLst>
          </p:cNvPr>
          <p:cNvSpPr/>
          <p:nvPr/>
        </p:nvSpPr>
        <p:spPr>
          <a:xfrm flipH="1">
            <a:off x="0" y="1387200"/>
            <a:ext cx="7086600" cy="448056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3355"/>
              <a:gd name="adj8" fmla="val -8123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</a:rPr>
              <a:t>Придумайте ещё вопросы для Пети!</a:t>
            </a:r>
          </a:p>
        </p:txBody>
      </p:sp>
    </p:spTree>
    <p:extLst>
      <p:ext uri="{BB962C8B-B14F-4D97-AF65-F5344CB8AC3E}">
        <p14:creationId xmlns:p14="http://schemas.microsoft.com/office/powerpoint/2010/main" val="7177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2826327" y="1716809"/>
            <a:ext cx="5629564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Мы познакомились…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341090" y="424873"/>
            <a:ext cx="3006436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E46398-8C31-4E44-81DC-2E5DEEB0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1623EAD-AC07-48E0-B3FB-D2663566523A}"/>
              </a:ext>
            </a:extLst>
          </p:cNvPr>
          <p:cNvSpPr/>
          <p:nvPr/>
        </p:nvSpPr>
        <p:spPr>
          <a:xfrm>
            <a:off x="2235200" y="3008745"/>
            <a:ext cx="6811818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 бы посоветовал (а) Пете 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927FEC-172B-4140-AE5E-E1F4E2677349}"/>
              </a:ext>
            </a:extLst>
          </p:cNvPr>
          <p:cNvSpPr/>
          <p:nvPr/>
        </p:nvSpPr>
        <p:spPr>
          <a:xfrm>
            <a:off x="1936461" y="4501572"/>
            <a:ext cx="7398327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 бы стал(а) дружить с ним….</a:t>
            </a:r>
          </a:p>
        </p:txBody>
      </p:sp>
    </p:spTree>
    <p:extLst>
      <p:ext uri="{BB962C8B-B14F-4D97-AF65-F5344CB8AC3E}">
        <p14:creationId xmlns:p14="http://schemas.microsoft.com/office/powerpoint/2010/main" val="27775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&quot;Рефлексия на уроках в начальной школ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4" y="0"/>
            <a:ext cx="8668385" cy="65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914400"/>
            <a:ext cx="11059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  <a:r>
              <a:rPr lang="ru-RU" sz="8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8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активность, </a:t>
            </a:r>
            <a:r>
              <a:rPr lang="ru-RU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хорошее настроение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753559"/>
            <a:ext cx="10469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буфете вздыхает конфетина,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Страдает конфетина Федина: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нравится Федя конфете —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Конфета мечтает о Пете.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Петя Петров проникает в буфет...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больше у Феди конфетины нет,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Лишь фантик остался в буфете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память о бедной конфете.</a:t>
            </a:r>
          </a:p>
          <a:p>
            <a:pPr>
              <a:spcAft>
                <a:spcPts val="0"/>
              </a:spcAft>
            </a:pP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Синявский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480060" y="1965036"/>
            <a:ext cx="9142499" cy="30184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 в шутку, и всерьёз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664364" y="314038"/>
            <a:ext cx="2380672" cy="8405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907CAE-0A74-4A94-A929-47204416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9" y="3627480"/>
            <a:ext cx="225381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" y="891540"/>
            <a:ext cx="11635740" cy="5285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Шутка - смех, забава, развлечение.</a:t>
            </a:r>
          </a:p>
          <a:p>
            <a:pPr marL="0" indent="0">
              <a:buNone/>
            </a:pP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Всерьёз – серьёзно, не в шутку.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766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E0D11F-099D-4D01-8D5A-24C07963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0505" cy="21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: двойная изогнутая линия 5">
            <a:extLst>
              <a:ext uri="{FF2B5EF4-FFF2-40B4-BE49-F238E27FC236}">
                <a16:creationId xmlns:a16="http://schemas.microsoft.com/office/drawing/2014/main" id="{0599EBDA-FEF5-4E07-8C41-C771CF7D47D3}"/>
              </a:ext>
            </a:extLst>
          </p:cNvPr>
          <p:cNvSpPr/>
          <p:nvPr/>
        </p:nvSpPr>
        <p:spPr>
          <a:xfrm>
            <a:off x="3451860" y="1371600"/>
            <a:ext cx="7818120" cy="5097780"/>
          </a:xfrm>
          <a:prstGeom prst="borderCallout3">
            <a:avLst>
              <a:gd name="adj1" fmla="val 42109"/>
              <a:gd name="adj2" fmla="val -474"/>
              <a:gd name="adj3" fmla="val 53364"/>
              <a:gd name="adj4" fmla="val -44933"/>
              <a:gd name="adj5" fmla="val 34529"/>
              <a:gd name="adj6" fmla="val -20468"/>
              <a:gd name="adj7" fmla="val -112448"/>
              <a:gd name="adj8" fmla="val -11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Я думаю, в этом разделе мы будем изучать…</a:t>
            </a:r>
          </a:p>
        </p:txBody>
      </p:sp>
    </p:spTree>
    <p:extLst>
      <p:ext uri="{BB962C8B-B14F-4D97-AF65-F5344CB8AC3E}">
        <p14:creationId xmlns:p14="http://schemas.microsoft.com/office/powerpoint/2010/main" val="24072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4094017" y="1779662"/>
            <a:ext cx="6444674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Понимать особенности …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6253017" y="451868"/>
            <a:ext cx="4675909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будем учиться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D44C12-EC1A-4692-A4BB-1A278215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8" y="-86261"/>
            <a:ext cx="4960505" cy="21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647C6D-1629-4B65-A1AA-88CA9014D390}"/>
              </a:ext>
            </a:extLst>
          </p:cNvPr>
          <p:cNvSpPr/>
          <p:nvPr/>
        </p:nvSpPr>
        <p:spPr>
          <a:xfrm>
            <a:off x="1450109" y="3040537"/>
            <a:ext cx="5329382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Находить в тексте 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C0DE5A6-D7C1-4AE7-AAB9-D4CC2DC28769}"/>
              </a:ext>
            </a:extLst>
          </p:cNvPr>
          <p:cNvSpPr/>
          <p:nvPr/>
        </p:nvSpPr>
        <p:spPr>
          <a:xfrm>
            <a:off x="4094017" y="4213488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Пересказывать …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6180C47-0AA2-4301-804A-6D96E7F4DD40}"/>
              </a:ext>
            </a:extLst>
          </p:cNvPr>
          <p:cNvSpPr/>
          <p:nvPr/>
        </p:nvSpPr>
        <p:spPr>
          <a:xfrm>
            <a:off x="1235364" y="5474363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Придумывать …</a:t>
            </a:r>
          </a:p>
        </p:txBody>
      </p:sp>
    </p:spTree>
    <p:extLst>
      <p:ext uri="{BB962C8B-B14F-4D97-AF65-F5344CB8AC3E}">
        <p14:creationId xmlns:p14="http://schemas.microsoft.com/office/powerpoint/2010/main" val="15788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E0D11F-099D-4D01-8D5A-24C07963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0505" cy="21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: двойная изогнутая линия 5">
            <a:extLst>
              <a:ext uri="{FF2B5EF4-FFF2-40B4-BE49-F238E27FC236}">
                <a16:creationId xmlns:a16="http://schemas.microsoft.com/office/drawing/2014/main" id="{0599EBDA-FEF5-4E07-8C41-C771CF7D47D3}"/>
              </a:ext>
            </a:extLst>
          </p:cNvPr>
          <p:cNvSpPr/>
          <p:nvPr/>
        </p:nvSpPr>
        <p:spPr>
          <a:xfrm>
            <a:off x="1944256" y="1828800"/>
            <a:ext cx="8982824" cy="3978102"/>
          </a:xfrm>
          <a:prstGeom prst="borderCallout3">
            <a:avLst>
              <a:gd name="adj1" fmla="val 42109"/>
              <a:gd name="adj2" fmla="val -474"/>
              <a:gd name="adj3" fmla="val 66817"/>
              <a:gd name="adj4" fmla="val -4290"/>
              <a:gd name="adj5" fmla="val 100000"/>
              <a:gd name="adj6" fmla="val -16667"/>
              <a:gd name="adj7" fmla="val -68424"/>
              <a:gd name="adj8" fmla="val -7601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Что уже знаем и умеем!</a:t>
            </a:r>
          </a:p>
        </p:txBody>
      </p:sp>
    </p:spTree>
    <p:extLst>
      <p:ext uri="{BB962C8B-B14F-4D97-AF65-F5344CB8AC3E}">
        <p14:creationId xmlns:p14="http://schemas.microsoft.com/office/powerpoint/2010/main" val="12276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318</Words>
  <Application>Microsoft Office PowerPoint</Application>
  <PresentationFormat>Широкоэкранный</PresentationFormat>
  <Paragraphs>86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Пономарева ЛД</cp:lastModifiedBy>
  <cp:revision>9</cp:revision>
  <dcterms:created xsi:type="dcterms:W3CDTF">2021-04-13T16:19:10Z</dcterms:created>
  <dcterms:modified xsi:type="dcterms:W3CDTF">2023-06-08T10:28:31Z</dcterms:modified>
</cp:coreProperties>
</file>