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350" r:id="rId5"/>
    <p:sldId id="355" r:id="rId6"/>
    <p:sldId id="364" r:id="rId7"/>
    <p:sldId id="354" r:id="rId8"/>
    <p:sldId id="365" r:id="rId9"/>
    <p:sldId id="3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FB4D0-3CD7-4415-A2FE-D8F368F1BD2E}" v="60" dt="2023-10-19T00:47:06.982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689" autoAdjust="0"/>
    <p:restoredTop sz="96327" autoAdjust="0"/>
  </p:normalViewPr>
  <p:slideViewPr>
    <p:cSldViewPr snapToGrid="0">
      <p:cViewPr>
        <p:scale>
          <a:sx n="66" d="100"/>
          <a:sy n="66" d="100"/>
        </p:scale>
        <p:origin x="-252" y="-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082" y="3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pPr/>
              <a:t>10/19/2023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810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805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76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805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67054" y="758752"/>
            <a:ext cx="5491571" cy="287144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6C18C3-ED25-DD4B-BA72-24932D54D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69706A2-3726-FE4E-B923-E75D48597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67055" y="4549553"/>
            <a:ext cx="5491570" cy="160618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BDEF3328-825B-3946-8472-DB93D6A328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141475"/>
            <a:ext cx="10163506" cy="134845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A6147D10-E7D7-8F40-AF69-7263987293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64023" y="2185427"/>
            <a:ext cx="4827178" cy="58466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E81957B7-CEA6-A446-A203-471CF9A57FF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D51C063-0222-064B-8A2E-485FE9EAC1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3A0EE708-F36B-444B-9A8B-D48D69535E4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62700" y="2185427"/>
            <a:ext cx="4764829" cy="58466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xmlns="" id="{E40D4044-0F7B-0647-BAB5-16B23EBD9EC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0FEE6CB-7A68-C30C-38DD-5D9B336CEAD4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868B08E5-2F7C-7749-8BDF-386EAF974B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119553"/>
            <a:ext cx="10259471" cy="137037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A6147D10-E7D7-8F40-AF69-7263987293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52500" y="2143615"/>
            <a:ext cx="3036477" cy="57868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E81957B7-CEA6-A446-A203-471CF9A57FF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9F0C4CE5-5F02-B143-8FD1-1B235D270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057DFE0A-61D9-1B48-8196-EA94D04685D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569372" y="2143615"/>
            <a:ext cx="3036477" cy="57868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C946754A-F105-644E-99A4-DC80B994424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89A8C14-DB28-F34E-8098-168D4C75AF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xmlns="" id="{368648FC-FC9A-5645-8F0C-390FFFAE180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187017" y="2143615"/>
            <a:ext cx="3036477" cy="57868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xmlns="" id="{BBB849DC-B114-D145-9879-4FE0688BF57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1E69DAA-34F6-FC8E-3187-DACC516CCFB9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47A1EE0-4011-3749-B01C-FC489EEDF8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160385"/>
            <a:ext cx="10274324" cy="132954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85D552-3AFC-4D21-A944-9D41E128A9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2500" y="2303930"/>
            <a:ext cx="4838700" cy="315915"/>
          </a:xfrm>
        </p:spPr>
        <p:txBody>
          <a:bodyPr anchor="ctr" anchorCtr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A8C895-11B9-EA40-B0F8-0F4FE98815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2500" y="2656903"/>
            <a:ext cx="4838700" cy="705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xmlns="" id="{EE50320A-D017-45C6-9986-94BC43911E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3655" y="3488872"/>
            <a:ext cx="4838700" cy="315915"/>
          </a:xfrm>
        </p:spPr>
        <p:txBody>
          <a:bodyPr anchor="ctr" anchorCtr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BE8C2EDB-9C70-49A2-865C-E5CD77D3E7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3655" y="3841846"/>
            <a:ext cx="4838700" cy="77007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xmlns="" id="{1F528150-326B-4BB3-AC38-7FC805DB6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500" y="4664927"/>
            <a:ext cx="4838700" cy="315915"/>
          </a:xfrm>
        </p:spPr>
        <p:txBody>
          <a:bodyPr anchor="ctr" anchorCtr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673EB498-F5D2-4E15-990A-2AFA4A377C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52500" y="5017901"/>
            <a:ext cx="4838700" cy="9083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xmlns="" id="{29E4D063-8666-4D7A-B8C8-2B9383F798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9647" y="2303930"/>
            <a:ext cx="4838700" cy="315915"/>
          </a:xfrm>
        </p:spPr>
        <p:txBody>
          <a:bodyPr anchor="ctr" anchorCtr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20EBEFF7-AECA-409B-9ACC-A63A168283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9647" y="2656903"/>
            <a:ext cx="4838700" cy="705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xmlns="" id="{2CF285B7-A950-4326-A4D5-F5D542D2D6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99647" y="3488872"/>
            <a:ext cx="4838700" cy="315915"/>
          </a:xfrm>
        </p:spPr>
        <p:txBody>
          <a:bodyPr anchor="ctr" anchorCtr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xmlns="" id="{4717B7CD-A4F9-444E-82B9-8914CB5748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99647" y="3841846"/>
            <a:ext cx="4838700" cy="9083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51AB775-D834-FE78-61E7-1D421831F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FEF81ED-50DF-3946-87D9-407C13C3C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E29321F6-59C5-6E4C-A846-6AD00848A4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6100" y="398440"/>
            <a:ext cx="4903377" cy="238608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32916F3A-28FA-9A4B-A780-0D687D9328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96100" y="3591098"/>
            <a:ext cx="4903377" cy="150697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F8C225AD-C009-894E-8AFA-C94EAA0650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AB5C3BF3-A164-DD48-BD02-4587489DA1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29">
            <a:extLst>
              <a:ext uri="{FF2B5EF4-FFF2-40B4-BE49-F238E27FC236}">
                <a16:creationId xmlns:a16="http://schemas.microsoft.com/office/drawing/2014/main" xmlns="" id="{BB778BC5-5409-574B-96E2-B45CDD940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96100" y="5155853"/>
            <a:ext cx="4914900" cy="806659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06C6F65-35CD-D64B-992A-0C1C1E003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xmlns="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142455"/>
            <a:ext cx="7532276" cy="134747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F0FD074-81E2-0D4E-8446-C5B415B2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Placeholder 29">
            <a:extLst>
              <a:ext uri="{FF2B5EF4-FFF2-40B4-BE49-F238E27FC236}">
                <a16:creationId xmlns:a16="http://schemas.microsoft.com/office/drawing/2014/main" xmlns="" id="{18ABDA74-C3EC-274D-BE87-AC5B825A2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2500" y="2046306"/>
            <a:ext cx="2133600" cy="537098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xmlns="" id="{58AAB058-5FFC-9E4E-AD2E-FB1B4EE510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2500" y="2639004"/>
            <a:ext cx="2133600" cy="7899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3DDE02E-BC75-2645-8725-CA2CFD327A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0E9E9D03-0186-5B4C-A73F-95ADCD08A4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63042" y="2046306"/>
            <a:ext cx="2128157" cy="537098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xmlns="" id="{3ABA9FD1-9B74-F14F-81EF-7B3407196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042" y="2639004"/>
            <a:ext cx="2128157" cy="7899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E01EE6FD-FABB-AD48-92DA-19805B5029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 Placeholder 29">
            <a:extLst>
              <a:ext uri="{FF2B5EF4-FFF2-40B4-BE49-F238E27FC236}">
                <a16:creationId xmlns:a16="http://schemas.microsoft.com/office/drawing/2014/main" xmlns="" id="{97DCC038-CDD3-1D48-B8BA-2617616935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2500" y="4359309"/>
            <a:ext cx="2133600" cy="492558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xmlns="" id="{F953BCFF-5CB8-784F-ACC1-A14670E621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2500" y="4925112"/>
            <a:ext cx="2133600" cy="7899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93BB36CC-7349-334D-A028-58D01025E7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29">
            <a:extLst>
              <a:ext uri="{FF2B5EF4-FFF2-40B4-BE49-F238E27FC236}">
                <a16:creationId xmlns:a16="http://schemas.microsoft.com/office/drawing/2014/main" xmlns="" id="{773FBF72-A3D8-2F4E-BAD2-2755F0BE4A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663042" y="4359309"/>
            <a:ext cx="2128157" cy="492558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xmlns="" id="{C20DFC6E-CE65-E94B-921D-38F386E173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3042" y="4925112"/>
            <a:ext cx="2128157" cy="7899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402C0D4-D9C4-F547-B996-38177302A3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 Placeholder 29">
            <a:extLst>
              <a:ext uri="{FF2B5EF4-FFF2-40B4-BE49-F238E27FC236}">
                <a16:creationId xmlns:a16="http://schemas.microsoft.com/office/drawing/2014/main" xmlns="" id="{DD138509-2AA1-D540-90D6-2884749566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67054" y="4359309"/>
            <a:ext cx="2129245" cy="492558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xmlns="" id="{9B18A1DC-4A61-514B-9F70-1DCC893EBB1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67054" y="4925112"/>
            <a:ext cx="2129245" cy="7899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xmlns="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42F3846-3FA1-A704-DD1C-4F4EDD8FE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82066DD-D313-D148-89C7-338EB873A7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C37098-CEB2-1E45-989B-3DD92F3B1A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2713"/>
            <a:ext cx="4572001" cy="2286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E66F2BC9-2F8A-1543-9AFD-9BAB0E75B3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52499" y="2810201"/>
            <a:ext cx="4572001" cy="256032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10A569B5-C0E0-B13D-812D-D5FA97791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F0C4E8C2-3240-594A-9D5E-1BCD1AF44C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80543"/>
          </a:xfrm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029D7C82-45D3-B736-77A1-FE479F1AD0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1998" cy="6858000"/>
          </a:xfrm>
          <a:custGeom>
            <a:avLst/>
            <a:gdLst>
              <a:gd name="connsiteX0" fmla="*/ 7154721 w 12191998"/>
              <a:gd name="connsiteY0" fmla="*/ 3951843 h 6858000"/>
              <a:gd name="connsiteX1" fmla="*/ 7154721 w 12191998"/>
              <a:gd name="connsiteY1" fmla="*/ 4052427 h 6858000"/>
              <a:gd name="connsiteX2" fmla="*/ 9288321 w 12191998"/>
              <a:gd name="connsiteY2" fmla="*/ 4052427 h 6858000"/>
              <a:gd name="connsiteX3" fmla="*/ 9288321 w 12191998"/>
              <a:gd name="connsiteY3" fmla="*/ 3951843 h 6858000"/>
              <a:gd name="connsiteX4" fmla="*/ 0 w 12191998"/>
              <a:gd name="connsiteY4" fmla="*/ 0 h 6858000"/>
              <a:gd name="connsiteX5" fmla="*/ 12191998 w 12191998"/>
              <a:gd name="connsiteY5" fmla="*/ 0 h 6858000"/>
              <a:gd name="connsiteX6" fmla="*/ 12191998 w 12191998"/>
              <a:gd name="connsiteY6" fmla="*/ 6858000 h 6858000"/>
              <a:gd name="connsiteX7" fmla="*/ 0 w 1219199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8" h="6858000">
                <a:moveTo>
                  <a:pt x="7154721" y="3951843"/>
                </a:moveTo>
                <a:lnTo>
                  <a:pt x="7154721" y="4052427"/>
                </a:lnTo>
                <a:lnTo>
                  <a:pt x="9288321" y="4052427"/>
                </a:lnTo>
                <a:lnTo>
                  <a:pt x="9288321" y="3951843"/>
                </a:lnTo>
                <a:close/>
                <a:moveTo>
                  <a:pt x="0" y="0"/>
                </a:moveTo>
                <a:lnTo>
                  <a:pt x="12191998" y="0"/>
                </a:lnTo>
                <a:lnTo>
                  <a:pt x="1219199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tIns="27432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4CB38BE-0FF2-694C-AA3C-D73DBF7C33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943" y="2092817"/>
            <a:ext cx="4941477" cy="156348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1ED476-3924-7E52-1A9D-0E0424695B24}"/>
              </a:ext>
            </a:extLst>
          </p:cNvPr>
          <p:cNvSpPr/>
          <p:nvPr userDrawn="1"/>
        </p:nvSpPr>
        <p:spPr>
          <a:xfrm>
            <a:off x="7154721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xmlns="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201169"/>
            <a:ext cx="10352810" cy="128875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xmlns="" id="{75992517-0394-6B43-B15D-2A86A34512F3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F404C10-744B-3A30-6A97-DEF88914A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xmlns="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210313"/>
            <a:ext cx="10287000" cy="127961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xmlns="" id="{1506B022-475A-6647-98FF-D5C319A0C7C4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952500" y="2209800"/>
            <a:ext cx="10287000" cy="259310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table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7A8E389-98BB-3534-2651-FEF1E37EB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ACB4ADD-D9F4-984E-B29D-A2CF6D19E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xmlns="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69A90A7-BF26-684E-8C8B-638053DA12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C37098-CEB2-1E45-989B-3DD92F3B1A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00165"/>
          </a:xfrm>
          <a:prstGeom prst="rect">
            <a:avLst/>
          </a:prstGeom>
          <a:noFill/>
        </p:spPr>
        <p:txBody>
          <a:bodyPr wrap="square" tIns="457200" bIns="0" rtlCol="0" anchor="b" anchorCtr="0">
            <a:no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xmlns="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A7D9F21A-75CF-6045-8FA1-C4F4E21B69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FD0B2D5-B3C2-D847-A220-86CB6A37E4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xmlns="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1" name="Title 1">
            <a:extLst>
              <a:ext uri="{FF2B5EF4-FFF2-40B4-BE49-F238E27FC236}">
                <a16:creationId xmlns:a16="http://schemas.microsoft.com/office/drawing/2014/main" xmlns="" id="{E2F20AFE-B282-5146-B0D6-F2FC1B6D3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2" y="151023"/>
            <a:ext cx="10275477" cy="133890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F777D2F0-DE3F-8343-B97A-E7FA4405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xmlns="" id="{2274C164-503B-E746-A155-849A9BC2406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xmlns="" id="{2F3D441E-DFB1-084B-8192-C6CBECCA40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52500" y="4823250"/>
            <a:ext cx="2133600" cy="456961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xmlns="" id="{0D824BDD-2D23-C943-8FE9-60B7B23B5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2500" y="5339379"/>
            <a:ext cx="2133600" cy="7655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xmlns="" id="{AF1B5ED8-33F6-FB44-AA92-F0D227BB310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xmlns="" id="{63C1927C-E23B-204E-9F3A-2A67D2BF702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042" y="4823250"/>
            <a:ext cx="2128157" cy="456961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xmlns="" id="{25797825-E7AE-2C41-A965-E6F0D70D97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3042" y="5339379"/>
            <a:ext cx="2128157" cy="7655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xmlns="" id="{2D21D633-C51E-E94E-BAE3-96F52F76E49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xmlns="" id="{C9FEF82E-4E9C-8343-9D36-C4A00D7137C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67054" y="4823250"/>
            <a:ext cx="2129245" cy="456961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xmlns="" id="{EC81F0F5-C204-7248-A336-A655814A8A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7054" y="5339379"/>
            <a:ext cx="2129245" cy="7655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xmlns="" id="{639EFA5A-9C69-DF4D-81B7-FA1F8CCCF93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xmlns="" id="{5F6C1E52-E2B6-5F45-A863-5BB35ABAFC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10254" y="4823250"/>
            <a:ext cx="2129245" cy="456961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xmlns="" id="{F8AF6664-A005-7A42-9AEF-C5AA5603E4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10254" y="5339379"/>
            <a:ext cx="2129245" cy="7655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BEE3F78-D640-47E6-F461-2CF028EAD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xmlns="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205247"/>
            <a:ext cx="10169152" cy="128467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40046AF-E5BF-854D-9986-7C3019770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6CA14A6-0144-BC49-A8D4-C979D1325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A582FC2-A135-5743-B9C0-6AC7225B42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77C43222-5868-0247-838F-58F4F6C8EE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Placeholder 29">
            <a:extLst>
              <a:ext uri="{FF2B5EF4-FFF2-40B4-BE49-F238E27FC236}">
                <a16:creationId xmlns:a16="http://schemas.microsoft.com/office/drawing/2014/main" xmlns="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340167"/>
            <a:ext cx="2133600" cy="546841"/>
          </a:xfrm>
          <a:ln>
            <a:noFill/>
          </a:ln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xmlns="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646184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xmlns="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473389"/>
            <a:ext cx="2133600" cy="546841"/>
          </a:xfrm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xmlns="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60433"/>
            <a:ext cx="2133600" cy="646184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xmlns="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340167"/>
            <a:ext cx="2133600" cy="546841"/>
          </a:xfrm>
          <a:ln>
            <a:noFill/>
          </a:ln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xmlns="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646184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xmlns="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473389"/>
            <a:ext cx="2133600" cy="546841"/>
          </a:xfrm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xmlns="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60433"/>
            <a:ext cx="2133600" cy="646184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CE2724A-BCA1-604F-9D18-BF05746408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923D7D1-A9CC-C34C-86FF-43B5C89787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6119FF13-13AB-3448-B24E-58E18B3CE2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2F8F982-870E-AE44-B0D3-B3313BC48D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C549A137-DB5E-9C40-8C0A-ED6072120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3C5F14A-2BEC-E1E4-FD6D-B181CD598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xmlns="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xmlns="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September 3, 20XX</a:t>
            </a:r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xmlns="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xmlns="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1772" y="758752"/>
            <a:ext cx="8026854" cy="2871449"/>
          </a:xfrm>
        </p:spPr>
        <p:txBody>
          <a:bodyPr/>
          <a:lstStyle/>
          <a:p>
            <a:pPr algn="ctr"/>
            <a:r>
              <a:rPr lang="en-US" sz="4800" dirty="0" err="1">
                <a:latin typeface="Times New Roman"/>
                <a:cs typeface="Times New Roman"/>
              </a:rPr>
              <a:t>Психологические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err="1">
                <a:latin typeface="Times New Roman"/>
                <a:cs typeface="Times New Roman"/>
              </a:rPr>
              <a:t>аспекты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err="1">
                <a:latin typeface="Times New Roman"/>
                <a:cs typeface="Times New Roman"/>
              </a:rPr>
              <a:t>преемственности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ru-RU" sz="4800" dirty="0" smtClean="0">
                <a:latin typeface="Times New Roman"/>
                <a:cs typeface="Times New Roman"/>
              </a:rPr>
              <a:t/>
            </a:r>
            <a:br>
              <a:rPr lang="ru-RU" sz="4800" dirty="0" smtClean="0">
                <a:latin typeface="Times New Roman"/>
                <a:cs typeface="Times New Roman"/>
              </a:rPr>
            </a:br>
            <a:r>
              <a:rPr lang="en-US" sz="4800" dirty="0" err="1" smtClean="0">
                <a:latin typeface="Times New Roman"/>
                <a:cs typeface="Times New Roman"/>
              </a:rPr>
              <a:t>детского</a:t>
            </a:r>
            <a:r>
              <a:rPr lang="en-US" sz="4800" dirty="0" smtClean="0">
                <a:latin typeface="Times New Roman"/>
                <a:cs typeface="Times New Roman"/>
              </a:rPr>
              <a:t> </a:t>
            </a:r>
            <a:r>
              <a:rPr lang="en-US" sz="4800" dirty="0" err="1">
                <a:latin typeface="Times New Roman"/>
                <a:cs typeface="Times New Roman"/>
              </a:rPr>
              <a:t>сада</a:t>
            </a:r>
            <a:r>
              <a:rPr lang="en-US" sz="4800" dirty="0">
                <a:latin typeface="Times New Roman"/>
                <a:cs typeface="Times New Roman"/>
              </a:rPr>
              <a:t> и </a:t>
            </a:r>
            <a:r>
              <a:rPr lang="en-US" sz="4800" dirty="0" err="1">
                <a:latin typeface="Times New Roman"/>
                <a:cs typeface="Times New Roman"/>
              </a:rPr>
              <a:t>школы</a:t>
            </a:r>
            <a:endParaRPr lang="ru-RU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1606189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400" b="1" dirty="0"/>
              <a:t>Русакова </a:t>
            </a:r>
            <a:r>
              <a:rPr lang="en-US" sz="2400" b="1" dirty="0" err="1"/>
              <a:t>ю.М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Педагог-психолог</a:t>
            </a:r>
            <a:r>
              <a:rPr lang="en-US" sz="2400" b="1" dirty="0"/>
              <a:t> МАОУ "</a:t>
            </a:r>
            <a:r>
              <a:rPr lang="en-US" sz="2400" b="1" dirty="0" err="1"/>
              <a:t>Голышмановская</a:t>
            </a:r>
            <a:r>
              <a:rPr lang="en-US" sz="2400" b="1" dirty="0"/>
              <a:t> СОШ №2"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728DC-195E-4A4E-AEBA-5E0D1DB0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06" y="2496456"/>
            <a:ext cx="9268549" cy="371995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Психологическая готовность к школе</a:t>
            </a:r>
            <a:r>
              <a:rPr lang="ru-RU" dirty="0" smtClean="0"/>
              <a:t> — это системная характеристика психического развития ребёнка старшего дошкольного возраста, которая включает в себя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способностей и свойств, обеспечивающих возможность выполнения им учебной деятельности, а также принятие социальной позиции школьника.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03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363585"/>
            <a:ext cx="10274324" cy="1329541"/>
          </a:xfrm>
        </p:spPr>
        <p:txBody>
          <a:bodyPr/>
          <a:lstStyle/>
          <a:p>
            <a:r>
              <a:rPr lang="ru-RU" sz="3200" dirty="0" smtClean="0"/>
              <a:t>Диагностический комплекс, разработанный </a:t>
            </a:r>
            <a:br>
              <a:rPr lang="ru-RU" sz="3200" dirty="0" smtClean="0"/>
            </a:br>
            <a:r>
              <a:rPr lang="ru-RU" sz="3200" dirty="0" smtClean="0"/>
              <a:t>С.Г. </a:t>
            </a:r>
            <a:r>
              <a:rPr lang="ru-RU" sz="3200" dirty="0" err="1" smtClean="0"/>
              <a:t>Гайдаржи</a:t>
            </a:r>
            <a:r>
              <a:rPr lang="ru-RU" sz="3200" dirty="0" smtClean="0"/>
              <a:t>, Е.А. Окуневой, в рамках реализации регионального проекта «Точка опоры»</a:t>
            </a:r>
            <a:endParaRPr lang="en-US" sz="3200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303930"/>
            <a:ext cx="4838700" cy="315915"/>
          </a:xfrm>
        </p:spPr>
        <p:txBody>
          <a:bodyPr/>
          <a:lstStyle/>
          <a:p>
            <a:r>
              <a:rPr lang="ru-RU" i="1" dirty="0" smtClean="0"/>
              <a:t>Особенности мышления.</a:t>
            </a:r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xmlns="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6319157" cy="705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Тест "Прогрессивные матрицы </a:t>
            </a:r>
            <a:r>
              <a:rPr lang="ru-RU" sz="2400" dirty="0" err="1" smtClean="0"/>
              <a:t>Равена</a:t>
            </a:r>
            <a:r>
              <a:rPr lang="ru-RU" sz="2400" dirty="0" smtClean="0"/>
              <a:t>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Методика "Классификация  и  обобщение"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Методика "Аналогии"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Методика "Общая осведомленность"</a:t>
            </a:r>
            <a:endParaRPr lang="ru-RU" sz="240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DDA232CE-EB44-41DD-920C-AEDD5C33D2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1084" y="4330700"/>
            <a:ext cx="4838700" cy="315915"/>
          </a:xfrm>
        </p:spPr>
        <p:txBody>
          <a:bodyPr/>
          <a:lstStyle/>
          <a:p>
            <a:r>
              <a:rPr lang="ru-RU" i="1" dirty="0" smtClean="0"/>
              <a:t>Память</a:t>
            </a:r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xmlns="" id="{A09D80D2-95FB-43C6-96F8-7EF7737C2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4654646"/>
            <a:ext cx="4838700" cy="7700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Методика  "Предъявление и устное фиксирование по памяти  ряда простых фигур"</a:t>
            </a:r>
            <a:endParaRPr lang="en-US" sz="2400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xmlns="" id="{ED796758-F31D-4250-A439-D6DE9523C8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3357" y="4447212"/>
            <a:ext cx="4838700" cy="315915"/>
          </a:xfrm>
        </p:spPr>
        <p:txBody>
          <a:bodyPr/>
          <a:lstStyle/>
          <a:p>
            <a:r>
              <a:rPr lang="ru-RU" i="1" dirty="0" smtClean="0"/>
              <a:t>Личностные особенности.</a:t>
            </a:r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xmlns="" id="{CEBFC0C0-C506-47F0-AE21-8A46DB8664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61413" y="4872758"/>
            <a:ext cx="4838700" cy="9083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Методика  "Понятливость"</a:t>
            </a:r>
          </a:p>
          <a:p>
            <a:r>
              <a:rPr lang="ru-RU" sz="2400" dirty="0" smtClean="0"/>
              <a:t>Тест "Цветовых выборов </a:t>
            </a:r>
            <a:r>
              <a:rPr lang="ru-RU" sz="2400" dirty="0" err="1" smtClean="0"/>
              <a:t>Люшера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xmlns="" id="{D582AC9C-B267-4C04-9E50-051DE43353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64104" y="2303930"/>
            <a:ext cx="4838700" cy="315915"/>
          </a:xfrm>
        </p:spPr>
        <p:txBody>
          <a:bodyPr/>
          <a:lstStyle/>
          <a:p>
            <a:r>
              <a:rPr lang="ru-RU" i="1" dirty="0" smtClean="0"/>
              <a:t>Внимание.</a:t>
            </a:r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xmlns="" id="{C60A09F8-DA84-487F-81AC-337BE4A9F3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36675" y="2642389"/>
            <a:ext cx="4838700" cy="7053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Методика "Шифровка"</a:t>
            </a:r>
            <a:endParaRPr lang="en-US" sz="2400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xmlns="" id="{A1B673DD-4FEC-4191-8446-77B89805FF2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22162" y="3300186"/>
            <a:ext cx="4838700" cy="315915"/>
          </a:xfrm>
        </p:spPr>
        <p:txBody>
          <a:bodyPr/>
          <a:lstStyle/>
          <a:p>
            <a:r>
              <a:rPr lang="ru-RU" i="1" dirty="0" smtClean="0"/>
              <a:t>Мелкая моторика руки, двигательные навыки.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xmlns="" id="{1E84004F-53E7-47E5-A493-1980475C42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65704" y="3783789"/>
            <a:ext cx="4838700" cy="9083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Методика "Узоры"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438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CFF5F-6DFB-0D49-B8B1-661F7E78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Сравнительные данные готовности первоклассников  к  школьному  обучению в МАОУ «Голышмановская СОШ №2»</a:t>
            </a:r>
            <a:endParaRPr lang="ru-RU" sz="32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31951" y="1575498"/>
          <a:ext cx="10287591" cy="4509515"/>
        </p:xfrm>
        <a:graphic>
          <a:graphicData uri="http://schemas.openxmlformats.org/drawingml/2006/table">
            <a:tbl>
              <a:tblPr/>
              <a:tblGrid>
                <a:gridCol w="1775890"/>
                <a:gridCol w="1665879"/>
                <a:gridCol w="1667975"/>
                <a:gridCol w="1769604"/>
                <a:gridCol w="1942301"/>
                <a:gridCol w="1465942"/>
              </a:tblGrid>
              <a:tr h="8128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 готовности детей  к  школьному  обучению/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человек в классе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Выше  среднего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Сниженный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(12%)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(28%)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(47%)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(5%)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(8%)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1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(12%)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(28%)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 (44%)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(11%)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(5%)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2022-2023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(1%)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(3%)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 (63%)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(24%)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(9%)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1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2023/2024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(0%)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(10%)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 (61%)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 (23%)</a:t>
                      </a:r>
                      <a:endParaRPr lang="ru-RU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(6%)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631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728DC-195E-4A4E-AEBA-5E0D1DB0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06" y="2496456"/>
            <a:ext cx="9268549" cy="37199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Чтобы дети были интеллектуально подготовлены к школе, необходимо развить у них познавательную потребность, обеспечить достаточный уровень мыслительной деятельности, дать необходимую систему знаний об окружающем мире на уровне дошкольного возраста.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03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ometric annual presentation_Win32_EF_V6" id="{C39D9A21-4858-4087-9FF0-28F21031D048}" vid="{7480821C-154D-4ED6-BEAB-DBC9D20F13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B334C4-64A2-4673-803C-35178659DD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93354B-8927-46EE-B294-4D51952A09C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81AF751-E016-414F-92E5-F2DC739E0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248</Words>
  <Application>Microsoft Office PowerPoint</Application>
  <PresentationFormat>Произвольный</PresentationFormat>
  <Paragraphs>58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Custom</vt:lpstr>
      <vt:lpstr>Психологические аспекты преемственности  детского сада и школы</vt:lpstr>
      <vt:lpstr>Психологическая готовность к школе — это системная характеристика психического развития ребёнка старшего дошкольного возраста, которая включает в себя сформированность способностей и свойств, обеспечивающих возможность выполнения им учебной деятельности, а также принятие социальной позиции школьника. </vt:lpstr>
      <vt:lpstr>Диагностический комплекс, разработанный  С.Г. Гайдаржи, Е.А. Окуневой, в рамках реализации регионального проекта «Точка опоры»</vt:lpstr>
      <vt:lpstr>Сравнительные данные готовности первоклассников  к  школьному  обучению в МАОУ «Голышмановская СОШ №2»</vt:lpstr>
      <vt:lpstr>Чтобы дети были интеллектуально подготовлены к школе, необходимо развить у них познавательную потребность, обеспечить достаточный уровень мыслительной деятельности, дать необходимую систему знаний об окружающем мире на уровне дошкольного возраста.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User</dc:creator>
  <cp:lastModifiedBy>User</cp:lastModifiedBy>
  <cp:revision>16</cp:revision>
  <dcterms:created xsi:type="dcterms:W3CDTF">2023-10-19T00:44:39Z</dcterms:created>
  <dcterms:modified xsi:type="dcterms:W3CDTF">2023-10-19T01:08:26Z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