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0" r:id="rId5"/>
    <p:sldId id="257" r:id="rId6"/>
    <p:sldId id="263" r:id="rId7"/>
    <p:sldId id="264" r:id="rId8"/>
    <p:sldId id="265" r:id="rId9"/>
    <p:sldId id="266" r:id="rId10"/>
    <p:sldId id="269" r:id="rId11"/>
    <p:sldId id="272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2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68952" cy="6426714"/>
          </a:xfrm>
          <a:prstGeom prst="flowChartDocumen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9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1135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rmAutofit/>
          </a:bodyPr>
          <a:lstStyle>
            <a:lvl1pPr>
              <a:defRPr sz="4800"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8529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290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588224" y="4553744"/>
            <a:ext cx="2304256" cy="23042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0" y="5705872"/>
            <a:ext cx="1152128" cy="11521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179512" y="0"/>
            <a:ext cx="1124744" cy="11247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926C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8244408" y="6093296"/>
            <a:ext cx="764704" cy="7647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568952" cy="6480720"/>
          </a:xfrm>
          <a:prstGeom prst="flowChartDocumen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8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1135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42088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372200" y="4337720"/>
            <a:ext cx="2520280" cy="252028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68952" cy="6426714"/>
          </a:xfrm>
          <a:prstGeom prst="flowChartDocumen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7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1135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948264" y="4913784"/>
            <a:ext cx="1944216" cy="194421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7740352" y="5705872"/>
            <a:ext cx="1152128" cy="11521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FB7D7-C30C-4949-BEA3-0B7CDC7BEA9A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50">
          <a:ln w="135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rgbClr val="926C00"/>
          </a:solidFill>
          <a:effectLst>
            <a:innerShdw blurRad="50900" dist="38500" dir="13500000">
              <a:srgbClr val="000000">
                <a:alpha val="60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>
            <a:noAutofit/>
          </a:bodyPr>
          <a:lstStyle/>
          <a:p>
            <a:r>
              <a:rPr lang="ru-RU" altLang="ru-RU" sz="5400" dirty="0" smtClean="0">
                <a:solidFill>
                  <a:srgbClr val="000000"/>
                </a:solidFill>
              </a:rPr>
              <a:t>Работа над выразительностью </a:t>
            </a:r>
            <a:r>
              <a:rPr lang="ru-RU" altLang="ru-RU" sz="5400" dirty="0" smtClean="0">
                <a:solidFill>
                  <a:srgbClr val="000000"/>
                </a:solidFill>
              </a:rPr>
              <a:t>речи на уроках чтения в начальных классах.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000000"/>
                </a:solidFill>
              </a:rPr>
              <a:t>Виды и приемы работы по развитию выразительного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Отчетливое произнесение звуков, слогов, слов, скороговорок, четверостиший во время артикуляционной гимнастики в 1-м классе - для выработки четкой артикуляции каждого звука, хорошей дикции и правильного дыхания</a:t>
            </a:r>
            <a:r>
              <a:rPr lang="ru-RU" alt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Интонационные средства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1313" indent="-341313">
              <a:buClr>
                <a:srgbClr val="006666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b="1" i="1" dirty="0" smtClean="0"/>
              <a:t>Сила голоса</a:t>
            </a:r>
            <a:r>
              <a:rPr lang="ru-RU" altLang="ru-RU" dirty="0" smtClean="0"/>
              <a:t> - это степень его громкости, его усиления или ослабление.</a:t>
            </a:r>
          </a:p>
          <a:p>
            <a:pPr marL="341313" indent="-341313">
              <a:buClr>
                <a:srgbClr val="006666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dirty="0" smtClean="0"/>
              <a:t>    </a:t>
            </a:r>
            <a:r>
              <a:rPr lang="ru-RU" altLang="ru-RU" b="1" i="1" dirty="0" smtClean="0"/>
              <a:t>Логическое ударение</a:t>
            </a:r>
            <a:r>
              <a:rPr lang="ru-RU" altLang="ru-RU" dirty="0" smtClean="0"/>
              <a:t> - это выделение голосом главных по смысловой нагрузке слов.</a:t>
            </a:r>
          </a:p>
          <a:p>
            <a:pPr marL="341313" indent="-341313">
              <a:buClr>
                <a:srgbClr val="006666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b="1" dirty="0" smtClean="0"/>
              <a:t>   Пауза</a:t>
            </a:r>
            <a:r>
              <a:rPr lang="ru-RU" altLang="ru-RU" dirty="0" smtClean="0"/>
              <a:t> - остановки, перерывы в звучании</a:t>
            </a:r>
          </a:p>
          <a:p>
            <a:pPr marL="341313" indent="-341313">
              <a:buClr>
                <a:srgbClr val="006666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dirty="0" smtClean="0"/>
              <a:t>   </a:t>
            </a:r>
            <a:r>
              <a:rPr lang="ru-RU" altLang="ru-RU" b="1" i="1" dirty="0" smtClean="0"/>
              <a:t>Темп и ритм</a:t>
            </a:r>
            <a:r>
              <a:rPr lang="ru-RU" altLang="ru-RU" dirty="0" smtClean="0"/>
              <a:t> - обязательные компоненты, участвующие в создание определенной интонации.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0042"/>
            <a:ext cx="7772400" cy="1914769"/>
          </a:xfrm>
        </p:spPr>
        <p:txBody>
          <a:bodyPr>
            <a:normAutofit fontScale="90000"/>
          </a:bodyPr>
          <a:lstStyle/>
          <a:p>
            <a:pPr marL="341313" indent="-341313">
              <a:spcBef>
                <a:spcPts val="7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altLang="ru-RU" b="0" i="1" dirty="0" smtClean="0">
                <a:solidFill>
                  <a:srgbClr val="000000"/>
                </a:solidFill>
                <a:cs typeface="Segoe UI Semibold" pitchFamily="34" charset="0"/>
              </a:rPr>
              <a:t> </a:t>
            </a:r>
            <a:r>
              <a:rPr lang="ru-RU" altLang="ru-RU" sz="2700" dirty="0" smtClean="0">
                <a:solidFill>
                  <a:srgbClr val="000000"/>
                </a:solidFill>
                <a:cs typeface="Segoe UI Semibold" pitchFamily="34" charset="0"/>
              </a:rPr>
              <a:t>мелодика речи-  </a:t>
            </a:r>
            <a:r>
              <a:rPr lang="ru-RU" altLang="ru-RU" sz="2700" b="0" dirty="0" smtClean="0">
                <a:solidFill>
                  <a:srgbClr val="000000"/>
                </a:solidFill>
                <a:cs typeface="Segoe UI Semibold" pitchFamily="34" charset="0"/>
              </a:rPr>
              <a:t>движение голоса по звукам разной высоты.</a:t>
            </a:r>
            <a:br>
              <a:rPr lang="ru-RU" altLang="ru-RU" sz="2700" b="0" dirty="0" smtClean="0">
                <a:solidFill>
                  <a:srgbClr val="000000"/>
                </a:solidFill>
                <a:cs typeface="Segoe UI Semibold" pitchFamily="34" charset="0"/>
              </a:rPr>
            </a:br>
            <a:r>
              <a:rPr lang="ru-RU" altLang="ru-RU" i="1" dirty="0" smtClean="0">
                <a:solidFill>
                  <a:srgbClr val="000000"/>
                </a:solidFill>
                <a:cs typeface="Segoe UI Semibold" pitchFamily="34" charset="0"/>
              </a:rPr>
              <a:t/>
            </a:r>
            <a:br>
              <a:rPr lang="ru-RU" altLang="ru-RU" i="1" dirty="0" smtClean="0">
                <a:solidFill>
                  <a:srgbClr val="000000"/>
                </a:solidFill>
                <a:cs typeface="Segoe UI Semibold" pitchFamily="34" charset="0"/>
              </a:rPr>
            </a:br>
            <a:r>
              <a:rPr lang="ru-RU" altLang="ru-RU" sz="2700" dirty="0" smtClean="0">
                <a:solidFill>
                  <a:schemeClr val="tx1"/>
                </a:solidFill>
                <a:cs typeface="Segoe UI Semibold" pitchFamily="34" charset="0"/>
              </a:rPr>
              <a:t>Тон </a:t>
            </a:r>
            <a:r>
              <a:rPr lang="ru-RU" altLang="ru-RU" sz="2700" dirty="0" smtClean="0">
                <a:solidFill>
                  <a:schemeClr val="tx1"/>
                </a:solidFill>
                <a:cs typeface="Segoe UI Semibold" pitchFamily="34" charset="0"/>
              </a:rPr>
              <a:t>голоса </a:t>
            </a:r>
            <a:r>
              <a:rPr lang="ru-RU" altLang="ru-RU" sz="2700" b="0" dirty="0" smtClean="0">
                <a:solidFill>
                  <a:srgbClr val="000000"/>
                </a:solidFill>
                <a:cs typeface="Segoe UI Semibold" pitchFamily="34" charset="0"/>
              </a:rPr>
              <a:t>- это эмоциональная окраска речи, которая помогает лучше передать свои и авторские чувства, мысли, отношения к тому, о чем говоришь или читаешь</a:t>
            </a:r>
            <a:r>
              <a:rPr lang="ru-RU" altLang="ru-RU" sz="2700" b="0" dirty="0" smtClean="0">
                <a:solidFill>
                  <a:srgbClr val="000000"/>
                </a:solidFill>
                <a:cs typeface="Segoe UI Semibold" pitchFamily="34" charset="0"/>
              </a:rPr>
              <a:t>.</a:t>
            </a:r>
            <a:br>
              <a:rPr lang="ru-RU" altLang="ru-RU" sz="2700" b="0" dirty="0" smtClean="0">
                <a:solidFill>
                  <a:srgbClr val="000000"/>
                </a:solidFill>
                <a:cs typeface="Segoe UI Semibold" pitchFamily="34" charset="0"/>
              </a:rPr>
            </a:br>
            <a:r>
              <a:rPr lang="ru-RU" altLang="ru-RU" sz="2700" b="0" dirty="0" smtClean="0">
                <a:solidFill>
                  <a:srgbClr val="000000"/>
                </a:solidFill>
                <a:cs typeface="Segoe UI Semibold" pitchFamily="34" charset="0"/>
              </a:rPr>
              <a:t/>
            </a:r>
            <a:br>
              <a:rPr lang="ru-RU" altLang="ru-RU" sz="2700" b="0" dirty="0" smtClean="0">
                <a:solidFill>
                  <a:srgbClr val="000000"/>
                </a:solidFill>
                <a:cs typeface="Segoe UI Semibold" pitchFamily="34" charset="0"/>
              </a:rPr>
            </a:br>
            <a:r>
              <a:rPr lang="ru-RU" altLang="ru-RU" sz="2700" b="0" i="1" dirty="0" smtClean="0">
                <a:solidFill>
                  <a:srgbClr val="000000"/>
                </a:solidFill>
                <a:cs typeface="Segoe UI Semibold" pitchFamily="34" charset="0"/>
              </a:rPr>
              <a:t>    </a:t>
            </a:r>
            <a:r>
              <a:rPr lang="ru-RU" altLang="ru-RU" sz="2700" i="1" dirty="0" smtClean="0">
                <a:solidFill>
                  <a:srgbClr val="000000"/>
                </a:solidFill>
                <a:cs typeface="Segoe UI Semibold" pitchFamily="34" charset="0"/>
              </a:rPr>
              <a:t>Тембр</a:t>
            </a:r>
            <a:r>
              <a:rPr lang="ru-RU" altLang="ru-RU" sz="2700" b="0" i="1" dirty="0" smtClean="0">
                <a:solidFill>
                  <a:srgbClr val="000000"/>
                </a:solidFill>
                <a:cs typeface="Segoe UI Semibold" pitchFamily="34" charset="0"/>
              </a:rPr>
              <a:t> </a:t>
            </a:r>
            <a:r>
              <a:rPr lang="ru-RU" altLang="ru-RU" sz="2700" b="0" dirty="0" smtClean="0">
                <a:solidFill>
                  <a:srgbClr val="000000"/>
                </a:solidFill>
                <a:cs typeface="Segoe UI Semibold" pitchFamily="34" charset="0"/>
              </a:rPr>
              <a:t>- это природная окраска голоса, которая в той или в иной степени остается постоянной, выражает ли говорящий радость или печаль, спокойствие или тревогу</a:t>
            </a:r>
            <a:r>
              <a:rPr lang="ru-RU" altLang="ru-RU" sz="2700" b="0" dirty="0" smtClean="0">
                <a:solidFill>
                  <a:srgbClr val="000000"/>
                </a:solidFill>
                <a:cs typeface="Segoe UI Semibold" pitchFamily="34" charset="0"/>
              </a:rPr>
              <a:t>.</a:t>
            </a:r>
            <a:br>
              <a:rPr lang="ru-RU" altLang="ru-RU" sz="2700" b="0" dirty="0" smtClean="0">
                <a:solidFill>
                  <a:srgbClr val="000000"/>
                </a:solidFill>
                <a:cs typeface="Segoe UI Semibold" pitchFamily="34" charset="0"/>
              </a:rPr>
            </a:br>
            <a:r>
              <a:rPr lang="ru-RU" altLang="ru-RU" sz="2700" b="0" dirty="0" smtClean="0">
                <a:solidFill>
                  <a:srgbClr val="000000"/>
                </a:solidFill>
                <a:cs typeface="Segoe UI Semibold" pitchFamily="34" charset="0"/>
              </a:rPr>
              <a:t/>
            </a:r>
            <a:br>
              <a:rPr lang="ru-RU" altLang="ru-RU" sz="2700" b="0" dirty="0" smtClean="0">
                <a:solidFill>
                  <a:srgbClr val="000000"/>
                </a:solidFill>
                <a:cs typeface="Segoe UI Semibold" pitchFamily="34" charset="0"/>
              </a:rPr>
            </a:br>
            <a:r>
              <a:rPr lang="ru-RU" altLang="ru-RU" sz="2700" dirty="0" smtClean="0">
                <a:solidFill>
                  <a:srgbClr val="000000"/>
                </a:solidFill>
                <a:cs typeface="Segoe UI Semibold" pitchFamily="34" charset="0"/>
              </a:rPr>
              <a:t>Невербальные средства </a:t>
            </a:r>
            <a:r>
              <a:rPr lang="ru-RU" altLang="ru-RU" sz="2700" b="0" dirty="0" smtClean="0">
                <a:solidFill>
                  <a:srgbClr val="000000"/>
                </a:solidFill>
                <a:cs typeface="Segoe UI Semibold" pitchFamily="34" charset="0"/>
              </a:rPr>
              <a:t>– мимика, телодвижение,  жесты,  позы</a:t>
            </a:r>
            <a:endParaRPr lang="ru-RU" sz="2700" b="0" dirty="0">
              <a:cs typeface="Segoe UI Semibold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Рекомендации по выразительному чтению малых фольклорных жанров.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Потешки</a:t>
            </a:r>
            <a:endParaRPr lang="ru-RU" dirty="0" smtClean="0"/>
          </a:p>
          <a:p>
            <a:pPr algn="ctr"/>
            <a:r>
              <a:rPr lang="ru-RU" dirty="0" smtClean="0"/>
              <a:t>Прибаутки</a:t>
            </a:r>
          </a:p>
          <a:p>
            <a:pPr algn="ctr"/>
            <a:r>
              <a:rPr lang="ru-RU" dirty="0" smtClean="0"/>
              <a:t>Небылицы</a:t>
            </a:r>
          </a:p>
          <a:p>
            <a:pPr algn="ctr"/>
            <a:r>
              <a:rPr lang="ru-RU" dirty="0" smtClean="0"/>
              <a:t>Загадки</a:t>
            </a:r>
          </a:p>
          <a:p>
            <a:pPr algn="ctr"/>
            <a:r>
              <a:rPr lang="ru-RU" dirty="0" smtClean="0"/>
              <a:t>Скороговорки</a:t>
            </a:r>
          </a:p>
          <a:p>
            <a:pPr algn="ctr"/>
            <a:r>
              <a:rPr lang="ru-RU" dirty="0" smtClean="0"/>
              <a:t>Считалка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Сказка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Басня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Былина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Мифы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714752"/>
            <a:ext cx="8143932" cy="2214578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ru-RU" dirty="0" smtClean="0"/>
              <a:t>Выразительно читать, говорить- это значит «действовать словами», т.е воздействовать своей волей на слушающего, заставить видеть текст так, как видит его или относится к нему говорящий.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29288"/>
          </a:xfrm>
        </p:spPr>
        <p:txBody>
          <a:bodyPr>
            <a:normAutofit fontScale="92500" lnSpcReduction="10000"/>
          </a:bodyPr>
          <a:lstStyle/>
          <a:p>
            <a:pPr marL="341313" indent="-341313">
              <a:spcBef>
                <a:spcPts val="725"/>
              </a:spcBef>
              <a:buClr>
                <a:srgbClr val="006666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altLang="ru-RU" dirty="0" smtClean="0">
                <a:solidFill>
                  <a:srgbClr val="000000"/>
                </a:solidFill>
                <a:latin typeface="Verdana" panose="020B0604030504040204" pitchFamily="34" charset="0"/>
              </a:rPr>
              <a:t>Научить детей правильному, беглому, осознанному, выразительному чтению - </a:t>
            </a:r>
            <a:r>
              <a:rPr lang="ru-RU" altLang="ru-RU" b="1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одна из задач начального образования</a:t>
            </a:r>
            <a:r>
              <a:rPr lang="ru-RU" altLang="ru-RU" dirty="0" smtClean="0">
                <a:solidFill>
                  <a:srgbClr val="000000"/>
                </a:solidFill>
                <a:latin typeface="Verdana" panose="020B0604030504040204" pitchFamily="34" charset="0"/>
              </a:rPr>
              <a:t>. Следовательно, необходима, систематическая, целенаправленная работа над развитием и совершенствованием навыков беглого, осознанного чтения от класса к классу.</a:t>
            </a:r>
          </a:p>
          <a:p>
            <a:pPr marL="341313" indent="-341313">
              <a:spcBef>
                <a:spcPts val="725"/>
              </a:spcBef>
              <a:buClr>
                <a:srgbClr val="006666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altLang="ru-RU" dirty="0" smtClean="0">
                <a:solidFill>
                  <a:srgbClr val="000000"/>
                </a:solidFill>
                <a:latin typeface="Verdana" panose="020B0604030504040204" pitchFamily="34" charset="0"/>
              </a:rPr>
              <a:t>    Сформированный навык чтения включает в себя как минимум </a:t>
            </a:r>
            <a:r>
              <a:rPr lang="ru-RU" altLang="ru-RU" b="1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два основных компонента</a:t>
            </a:r>
            <a:r>
              <a:rPr lang="ru-RU" altLang="ru-RU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00043"/>
            <a:ext cx="7772400" cy="7858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8215370" cy="4357718"/>
          </a:xfrm>
        </p:spPr>
        <p:txBody>
          <a:bodyPr>
            <a:noAutofit/>
          </a:bodyPr>
          <a:lstStyle/>
          <a:p>
            <a:r>
              <a:rPr lang="ru-RU" altLang="ru-RU" sz="4800" b="1" i="1" dirty="0" smtClean="0">
                <a:solidFill>
                  <a:schemeClr val="tx1"/>
                </a:solidFill>
              </a:rPr>
              <a:t>Техника чтения</a:t>
            </a:r>
            <a:r>
              <a:rPr lang="ru-RU" altLang="ru-RU" sz="4800" b="1" dirty="0" smtClean="0">
                <a:solidFill>
                  <a:schemeClr val="tx1"/>
                </a:solidFill>
              </a:rPr>
              <a:t> </a:t>
            </a:r>
            <a:endParaRPr lang="ru-RU" altLang="ru-RU" sz="4800" b="1" dirty="0" smtClean="0">
              <a:solidFill>
                <a:schemeClr val="tx1"/>
              </a:solidFill>
            </a:endParaRPr>
          </a:p>
          <a:p>
            <a:r>
              <a:rPr lang="ru-RU" altLang="ru-RU" sz="4800" b="1" i="1" dirty="0" smtClean="0">
                <a:solidFill>
                  <a:schemeClr val="tx1"/>
                </a:solidFill>
              </a:rPr>
              <a:t>Понимание текста</a:t>
            </a:r>
            <a:endParaRPr lang="ru-RU" altLang="ru-RU" sz="4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0000"/>
                </a:solidFill>
              </a:rPr>
              <a:t>Задачи выразительного чтения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357298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Clr>
                <a:srgbClr val="006666"/>
              </a:buClr>
              <a:buSzPct val="70000"/>
              <a:buFont typeface="Wingdings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b="1" dirty="0" smtClean="0"/>
              <a:t>Совершенствование навыка чтения: целесообразная работа над правильностью, беглостью, сознательностью и выразительностью чтения.</a:t>
            </a:r>
          </a:p>
          <a:p>
            <a:pPr marL="341313" indent="-341313">
              <a:buClr>
                <a:srgbClr val="006666"/>
              </a:buClr>
              <a:buSzPct val="70000"/>
              <a:buFont typeface="Wingdings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b="1" dirty="0" smtClean="0"/>
              <a:t> Формирование читательских умений по рабате с текстом. Учитель формирует у учеников умение думать над произведением до чтения, во время чтения и после завершения чтения, что и способствует быстрому освоению текста.</a:t>
            </a:r>
          </a:p>
          <a:p>
            <a:pPr marL="341313" indent="-341313">
              <a:buClr>
                <a:srgbClr val="006666"/>
              </a:buClr>
              <a:buSzPct val="70000"/>
              <a:buFont typeface="Wingdings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b="1" dirty="0" smtClean="0"/>
              <a:t> Формирование первоначальных литературных знаний.</a:t>
            </a:r>
          </a:p>
          <a:p>
            <a:pPr marL="341313" indent="-341313">
              <a:buClr>
                <a:srgbClr val="006666"/>
              </a:buClr>
              <a:buSzPct val="70000"/>
              <a:buFont typeface="Wingdings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b="1" dirty="0" smtClean="0"/>
              <a:t> Чтение обеспечивает нравственное и эстетическое воспитание детей,</a:t>
            </a:r>
          </a:p>
          <a:p>
            <a:pPr marL="341313" indent="-341313">
              <a:buClr>
                <a:srgbClr val="006666"/>
              </a:buClr>
              <a:buSzPct val="70000"/>
              <a:buFont typeface="Wingdings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b="1" dirty="0" smtClean="0"/>
              <a:t> Развитие речи, мышления, воображения детей.</a:t>
            </a:r>
            <a:endParaRPr lang="ru-RU" altLang="ru-RU" sz="24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000000"/>
                </a:solidFill>
              </a:rPr>
              <a:t>Этапы работы над выразительным чтением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Clr>
                <a:srgbClr val="006666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dirty="0" smtClean="0"/>
              <a:t>    Для </a:t>
            </a:r>
            <a:r>
              <a:rPr lang="ru-RU" altLang="ru-RU" dirty="0" smtClean="0"/>
              <a:t>выразительного прочтения литературного текста необходимо, чтобы читающий сам увлекся произведением, полюбил и глубоко понял его.</a:t>
            </a:r>
          </a:p>
          <a:p>
            <a:pPr marL="341313" indent="-341313">
              <a:buClr>
                <a:srgbClr val="006666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dirty="0" smtClean="0"/>
              <a:t>    Работа над выразительным чтением произведения проходит несколько этапов: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28605"/>
            <a:ext cx="7772400" cy="1071570"/>
          </a:xfrm>
        </p:spPr>
        <p:txBody>
          <a:bodyPr/>
          <a:lstStyle/>
          <a:p>
            <a:r>
              <a:rPr lang="ru-RU" altLang="ru-RU" dirty="0" smtClean="0">
                <a:solidFill>
                  <a:srgbClr val="000000"/>
                </a:solidFill>
              </a:rPr>
              <a:t>Первый этап</a:t>
            </a:r>
            <a:r>
              <a:rPr lang="ru-RU" alt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7858180" cy="4071966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chemeClr val="tx1"/>
                </a:solidFill>
              </a:rPr>
              <a:t>Демонстрация образца </a:t>
            </a:r>
            <a:r>
              <a:rPr lang="ru-RU" altLang="ru-RU" sz="3600" dirty="0" smtClean="0">
                <a:solidFill>
                  <a:schemeClr val="tx1"/>
                </a:solidFill>
              </a:rPr>
              <a:t>выразительного </a:t>
            </a:r>
            <a:r>
              <a:rPr lang="ru-RU" altLang="ru-RU" sz="3600" dirty="0" smtClean="0">
                <a:solidFill>
                  <a:schemeClr val="tx1"/>
                </a:solidFill>
              </a:rPr>
              <a:t>чтения произведения учителем или актером, при первичном знакомстве с текстом - лучше учителем (на этапе упражнений в выразительном чтении - лучше учителем).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0000"/>
                </a:solidFill>
              </a:rPr>
              <a:t>Второй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3600" dirty="0" smtClean="0"/>
              <a:t>Работа над выразительным чтением должна проводиться </a:t>
            </a:r>
            <a:r>
              <a:rPr lang="ru-RU" altLang="ru-RU" sz="3600" b="1" i="1" dirty="0" smtClean="0"/>
              <a:t>после анализа произведения</a:t>
            </a:r>
            <a:r>
              <a:rPr lang="ru-RU" altLang="ru-RU" sz="3600" dirty="0" smtClean="0"/>
              <a:t>, на заключительных этапах урока, являясь составной частью общей работы над произведением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altLang="ru-RU" dirty="0" smtClean="0">
                <a:solidFill>
                  <a:srgbClr val="000000"/>
                </a:solidFill>
              </a:rPr>
              <a:t>Третий этап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7858180" cy="4786346"/>
          </a:xfrm>
        </p:spPr>
        <p:txBody>
          <a:bodyPr/>
          <a:lstStyle/>
          <a:p>
            <a:r>
              <a:rPr lang="ru-RU" altLang="ru-RU" sz="4000" b="1" i="1" dirty="0" smtClean="0">
                <a:solidFill>
                  <a:schemeClr val="tx1"/>
                </a:solidFill>
              </a:rPr>
              <a:t>Работа над языком произведения</a:t>
            </a:r>
            <a:r>
              <a:rPr lang="ru-RU" altLang="ru-RU" sz="4000" dirty="0" smtClean="0">
                <a:solidFill>
                  <a:schemeClr val="tx1"/>
                </a:solidFill>
              </a:rPr>
              <a:t>, над изобразительно-выразительными средствами - одно из условий </a:t>
            </a:r>
            <a:r>
              <a:rPr lang="ru-RU" altLang="ru-RU" sz="4000" dirty="0" smtClean="0">
                <a:solidFill>
                  <a:schemeClr val="tx1"/>
                </a:solidFill>
              </a:rPr>
              <a:t>отработки </a:t>
            </a:r>
            <a:r>
              <a:rPr lang="ru-RU" altLang="ru-RU" sz="4000" dirty="0" smtClean="0">
                <a:solidFill>
                  <a:schemeClr val="tx1"/>
                </a:solidFill>
              </a:rPr>
              <a:t>выразительности чтения</a:t>
            </a:r>
            <a:r>
              <a:rPr lang="ru-RU" alt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000000"/>
                </a:solidFill>
              </a:rPr>
              <a:t>Средства выразительности  </a:t>
            </a:r>
            <a:r>
              <a:rPr lang="ru-RU" altLang="ru-RU" dirty="0" smtClean="0">
                <a:solidFill>
                  <a:srgbClr val="000000"/>
                </a:solidFill>
              </a:rPr>
              <a:t>устной речи</a:t>
            </a:r>
            <a:r>
              <a:rPr lang="ru-RU" alt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Дыхание </a:t>
            </a:r>
          </a:p>
          <a:p>
            <a:r>
              <a:rPr lang="ru-RU" sz="4000" dirty="0" smtClean="0"/>
              <a:t>Голос</a:t>
            </a:r>
          </a:p>
          <a:p>
            <a:r>
              <a:rPr lang="ru-RU" sz="4000" dirty="0" smtClean="0"/>
              <a:t>Атака звука</a:t>
            </a:r>
          </a:p>
          <a:p>
            <a:r>
              <a:rPr lang="ru-RU" sz="4000" dirty="0" smtClean="0"/>
              <a:t>Дикция</a:t>
            </a:r>
          </a:p>
          <a:p>
            <a:r>
              <a:rPr lang="ru-RU" sz="4000" dirty="0" smtClean="0"/>
              <a:t>Орфоэпия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еловой 11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деловой 11</Template>
  <TotalTime>260</TotalTime>
  <Words>408</Words>
  <Application>Microsoft Office PowerPoint</Application>
  <PresentationFormat>Экран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деловой 11</vt:lpstr>
      <vt:lpstr>Работа над выразительностью речи на уроках чтения в начальных классах.</vt:lpstr>
      <vt:lpstr>Слайд 2</vt:lpstr>
      <vt:lpstr>Слайд 3</vt:lpstr>
      <vt:lpstr>Задачи выразительного чтения</vt:lpstr>
      <vt:lpstr>Этапы работы над выразительным чтением</vt:lpstr>
      <vt:lpstr>Первый этап </vt:lpstr>
      <vt:lpstr>Второй этап</vt:lpstr>
      <vt:lpstr>Третий этап</vt:lpstr>
      <vt:lpstr>Средства выразительности  устной речи </vt:lpstr>
      <vt:lpstr>Виды и приемы работы по развитию выразительного чтения</vt:lpstr>
      <vt:lpstr>Интонационные средства</vt:lpstr>
      <vt:lpstr> мелодика речи-  движение голоса по звукам разной высоты.  Тон голоса - это эмоциональная окраска речи, которая помогает лучше передать свои и авторские чувства, мысли, отношения к тому, о чем говоришь или читаешь.      Тембр - это природная окраска голоса, которая в той или в иной степени остается постоянной, выражает ли говорящий радость или печаль, спокойствие или тревогу.  Невербальные средства – мимика, телодвижение,  жесты,  позы</vt:lpstr>
      <vt:lpstr>Рекомендации по выразительному чтению малых фольклорных жанров.</vt:lpstr>
      <vt:lpstr>Сказка Басня Былина Мифы  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28</cp:revision>
  <dcterms:created xsi:type="dcterms:W3CDTF">2014-08-22T09:57:51Z</dcterms:created>
  <dcterms:modified xsi:type="dcterms:W3CDTF">2020-10-13T18:57:50Z</dcterms:modified>
</cp:coreProperties>
</file>