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11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16.3.18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1C557F0-71A6-4BD7-BEBA-C1CE06FD675C}" type="slidenum">
              <a:rPr lang="ru-RU" sz="120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16.3.18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3A76B3C-B618-4B86-8F67-1F5482DC3203}" type="slidenum">
              <a:rPr lang="ru-RU" sz="120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000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000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16.3.18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2D3F931-03C9-4E30-BDC0-EE8EBCE753D3}" type="slidenum">
              <a:rPr lang="ru-RU" sz="120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119" name="TextShape 1"/>
          <p:cNvSpPr txBox="1"/>
          <p:nvPr/>
        </p:nvSpPr>
        <p:spPr>
          <a:xfrm>
            <a:off x="457200" y="274680"/>
            <a:ext cx="8472240" cy="582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1143000" y="2000160"/>
            <a:ext cx="7643520" cy="33907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Ctr="1"/>
          <a:lstStyle/>
          <a:p>
            <a:pPr algn="ctr">
              <a:lnSpc>
                <a:spcPct val="100000"/>
              </a:lnSpc>
            </a:pPr>
            <a:r>
              <a:rPr lang="ru-RU" sz="2800" b="1" strike="noStrike" dirty="0">
                <a:solidFill>
                  <a:srgbClr val="E824A7"/>
                </a:solidFill>
                <a:latin typeface="Arial Black"/>
                <a:ea typeface="Arial"/>
              </a:rPr>
              <a:t>«Развитие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800" b="1" strike="noStrike" dirty="0">
                <a:solidFill>
                  <a:srgbClr val="E824A7"/>
                </a:solidFill>
                <a:latin typeface="Arial Black"/>
                <a:ea typeface="Arial"/>
              </a:rPr>
              <a:t>культуры мышления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800" b="1" strike="noStrike" dirty="0">
                <a:solidFill>
                  <a:srgbClr val="E824A7"/>
                </a:solidFill>
                <a:latin typeface="Arial Black"/>
                <a:ea typeface="Arial"/>
              </a:rPr>
              <a:t>младшего школьника</a:t>
            </a:r>
            <a:r>
              <a:rPr lang="ru-RU" sz="2800" b="1" strike="noStrike" dirty="0" smtClean="0">
                <a:solidFill>
                  <a:srgbClr val="E824A7"/>
                </a:solidFill>
                <a:latin typeface="Arial Black"/>
                <a:ea typeface="Arial"/>
              </a:rPr>
              <a:t>»</a:t>
            </a:r>
          </a:p>
          <a:p>
            <a:pPr algn="ctr">
              <a:lnSpc>
                <a:spcPct val="100000"/>
              </a:lnSpc>
            </a:pPr>
            <a:endParaRPr lang="ru-RU" sz="2800" b="1" dirty="0" smtClean="0">
              <a:solidFill>
                <a:srgbClr val="E824A7"/>
              </a:solidFill>
              <a:latin typeface="Arial Black"/>
            </a:endParaRPr>
          </a:p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rgbClr val="E824A7"/>
                </a:solidFill>
                <a:latin typeface="Arial Black"/>
              </a:rPr>
              <a:t>Ильина Л.Н., </a:t>
            </a:r>
          </a:p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rgbClr val="E824A7"/>
                </a:solidFill>
                <a:latin typeface="Arial Black"/>
              </a:rPr>
              <a:t>учитель начальных классов </a:t>
            </a:r>
          </a:p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rgbClr val="E824A7"/>
                </a:solidFill>
                <a:latin typeface="Arial Black"/>
              </a:rPr>
              <a:t>МАОУ «</a:t>
            </a:r>
            <a:r>
              <a:rPr lang="ru-RU" b="1" dirty="0" err="1" smtClean="0">
                <a:solidFill>
                  <a:srgbClr val="E824A7"/>
                </a:solidFill>
                <a:latin typeface="Arial Black"/>
              </a:rPr>
              <a:t>Голышмановская</a:t>
            </a:r>
            <a:r>
              <a:rPr lang="ru-RU" b="1" dirty="0" smtClean="0">
                <a:solidFill>
                  <a:srgbClr val="E824A7"/>
                </a:solidFill>
                <a:latin typeface="Arial Black"/>
              </a:rPr>
              <a:t> СОШ №1» </a:t>
            </a:r>
            <a:endParaRPr dirty="0"/>
          </a:p>
        </p:txBody>
      </p:sp>
      <p:sp>
        <p:nvSpPr>
          <p:cNvPr id="121" name="CustomShape 3"/>
          <p:cNvSpPr/>
          <p:nvPr/>
        </p:nvSpPr>
        <p:spPr>
          <a:xfrm>
            <a:off x="5715000" y="4714920"/>
            <a:ext cx="3071520" cy="92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2071800" y="1428840"/>
            <a:ext cx="5000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E824A7"/>
                </a:solidFill>
                <a:latin typeface="Arial Black"/>
                <a:ea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1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>
                <a:solidFill>
                  <a:srgbClr val="000000"/>
                </a:solidFill>
                <a:latin typeface="Calibri"/>
              </a:rPr>
              <a:t>Первый двигатель-ожидание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928800" y="1600200"/>
            <a:ext cx="76435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strike="noStrike" cap="all">
                <a:solidFill>
                  <a:srgbClr val="000000"/>
                </a:solidFill>
                <a:latin typeface="Calibri"/>
              </a:rPr>
              <a:t>Шестой  тип мышления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Умение проявлять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интерес и задавать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вопросы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6" name="Picture 2"/>
          <p:cNvPicPr/>
          <p:nvPr/>
        </p:nvPicPr>
        <p:blipFill>
          <a:blip r:embed="rId3"/>
          <a:srcRect l="15919" t="20438" r="55662" b="26224"/>
          <a:stretch/>
        </p:blipFill>
        <p:spPr>
          <a:xfrm>
            <a:off x="5143680" y="2428920"/>
            <a:ext cx="3174840" cy="357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1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>
                <a:solidFill>
                  <a:srgbClr val="000000"/>
                </a:solidFill>
                <a:latin typeface="Calibri"/>
              </a:rPr>
              <a:t>Первый двигатель-ожидание</a:t>
            </a:r>
            <a:endParaRPr/>
          </a:p>
        </p:txBody>
      </p:sp>
      <p:sp>
        <p:nvSpPr>
          <p:cNvPr id="179" name="TextShape 2"/>
          <p:cNvSpPr txBox="1"/>
          <p:nvPr/>
        </p:nvSpPr>
        <p:spPr>
          <a:xfrm>
            <a:off x="928800" y="1600200"/>
            <a:ext cx="76435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strike="noStrike" cap="all">
                <a:solidFill>
                  <a:srgbClr val="000000"/>
                </a:solidFill>
                <a:latin typeface="Calibri"/>
              </a:rPr>
              <a:t>седьмой  тип мышления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Раскрытие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сущности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темы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0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2" name="Содержимое 9"/>
          <p:cNvPicPr/>
          <p:nvPr/>
        </p:nvPicPr>
        <p:blipFill>
          <a:blip r:embed="rId3"/>
          <a:stretch/>
        </p:blipFill>
        <p:spPr>
          <a:xfrm>
            <a:off x="4929120" y="1857240"/>
            <a:ext cx="3845880" cy="4273200"/>
          </a:xfrm>
          <a:prstGeom prst="rect">
            <a:avLst/>
          </a:prstGeom>
          <a:ln>
            <a:noFill/>
          </a:ln>
        </p:spPr>
      </p:pic>
      <p:pic>
        <p:nvPicPr>
          <p:cNvPr id="183" name="Picture 4"/>
          <p:cNvPicPr/>
          <p:nvPr/>
        </p:nvPicPr>
        <p:blipFill>
          <a:blip r:embed="rId4"/>
          <a:srcRect r="10807" b="8104"/>
          <a:stretch/>
        </p:blipFill>
        <p:spPr>
          <a:xfrm>
            <a:off x="2571840" y="4286160"/>
            <a:ext cx="2714400" cy="2097360"/>
          </a:xfrm>
          <a:prstGeom prst="rect">
            <a:avLst/>
          </a:prstGeom>
          <a:ln>
            <a:noFill/>
          </a:ln>
        </p:spPr>
      </p:pic>
      <p:sp>
        <p:nvSpPr>
          <p:cNvPr id="184" name="CustomShape 5"/>
          <p:cNvSpPr/>
          <p:nvPr/>
        </p:nvSpPr>
        <p:spPr>
          <a:xfrm>
            <a:off x="3786120" y="5214960"/>
            <a:ext cx="428400" cy="49968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1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>
                <a:solidFill>
                  <a:srgbClr val="000000"/>
                </a:solidFill>
                <a:latin typeface="Calibri"/>
              </a:rPr>
              <a:t>Первый двигатель-ожидание</a:t>
            </a:r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928800" y="1600200"/>
            <a:ext cx="76435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strike="noStrike" cap="all">
                <a:solidFill>
                  <a:srgbClr val="000000"/>
                </a:solidFill>
                <a:latin typeface="Calibri"/>
              </a:rPr>
              <a:t>восьмой  тип мышления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Определение  главной мысли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и формулирование выводов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0" name="Picture 4"/>
          <p:cNvPicPr/>
          <p:nvPr/>
        </p:nvPicPr>
        <p:blipFill>
          <a:blip r:embed="rId3"/>
          <a:stretch/>
        </p:blipFill>
        <p:spPr>
          <a:xfrm>
            <a:off x="2571840" y="3857760"/>
            <a:ext cx="4500360" cy="229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1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4400" b="1" strike="noStrike">
                <a:solidFill>
                  <a:srgbClr val="000000"/>
                </a:solidFill>
                <a:latin typeface="Calibri"/>
              </a:rPr>
              <a:t>Второй двигатель - время
</a:t>
            </a:r>
            <a:endParaRPr/>
          </a:p>
        </p:txBody>
      </p:sp>
      <p:pic>
        <p:nvPicPr>
          <p:cNvPr id="193" name="Содержимое 10"/>
          <p:cNvPicPr/>
          <p:nvPr/>
        </p:nvPicPr>
        <p:blipFill>
          <a:blip r:embed="rId3"/>
          <a:stretch/>
        </p:blipFill>
        <p:spPr>
          <a:xfrm>
            <a:off x="6000840" y="1928880"/>
            <a:ext cx="2727000" cy="328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" name="TextShape 2"/>
          <p:cNvSpPr txBox="1"/>
          <p:nvPr/>
        </p:nvSpPr>
        <p:spPr>
          <a:xfrm>
            <a:off x="571320" y="1571760"/>
            <a:ext cx="635760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Необходимо выделить ученику  время: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для размышления и подготовку своего ответа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для формулирования и донесения своего ответа</a:t>
            </a:r>
            <a:endParaRPr/>
          </a:p>
        </p:txBody>
      </p:sp>
      <p:sp>
        <p:nvSpPr>
          <p:cNvPr id="19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198" name="TextShape 1"/>
          <p:cNvSpPr txBox="1"/>
          <p:nvPr/>
        </p:nvSpPr>
        <p:spPr>
          <a:xfrm>
            <a:off x="0" y="642960"/>
            <a:ext cx="9143640" cy="1510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4400" b="1" strike="noStrike">
                <a:solidFill>
                  <a:srgbClr val="000000"/>
                </a:solidFill>
                <a:latin typeface="Calibri"/>
              </a:rPr>
              <a:t>Третий двигатель – окружающая среда
</a:t>
            </a:r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571320" y="1571760"/>
            <a:ext cx="835776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                                                Социальная        Физическая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Необходимые условия: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Активное слушание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Уважение к друг другу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Культура поведения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Ответственность каждого</a:t>
            </a:r>
            <a:endParaRPr/>
          </a:p>
        </p:txBody>
      </p:sp>
      <p:sp>
        <p:nvSpPr>
          <p:cNvPr id="200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5"/>
          <p:cNvSpPr/>
          <p:nvPr/>
        </p:nvSpPr>
        <p:spPr>
          <a:xfrm rot="5400000">
            <a:off x="5429160" y="1285560"/>
            <a:ext cx="428400" cy="285480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6"/>
          <p:cNvSpPr/>
          <p:nvPr/>
        </p:nvSpPr>
        <p:spPr>
          <a:xfrm rot="16200000" flipH="1">
            <a:off x="7499880" y="1285920"/>
            <a:ext cx="499680" cy="356760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4" name="Picture 2"/>
          <p:cNvPicPr/>
          <p:nvPr/>
        </p:nvPicPr>
        <p:blipFill>
          <a:blip r:embed="rId3"/>
          <a:stretch/>
        </p:blipFill>
        <p:spPr>
          <a:xfrm>
            <a:off x="5041440" y="2786040"/>
            <a:ext cx="3488400" cy="27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206" name="TextShape 1"/>
          <p:cNvSpPr txBox="1"/>
          <p:nvPr/>
        </p:nvSpPr>
        <p:spPr>
          <a:xfrm>
            <a:off x="0" y="642960"/>
            <a:ext cx="9143640" cy="1510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4400" b="1" strike="noStrike">
                <a:solidFill>
                  <a:srgbClr val="000000"/>
                </a:solidFill>
                <a:latin typeface="Calibri"/>
              </a:rPr>
              <a:t>Четвёртый двигатель – язык
</a:t>
            </a:r>
            <a:endParaRPr/>
          </a:p>
        </p:txBody>
      </p:sp>
      <p:sp>
        <p:nvSpPr>
          <p:cNvPr id="207" name="TextShape 2"/>
          <p:cNvSpPr txBox="1"/>
          <p:nvPr/>
        </p:nvSpPr>
        <p:spPr>
          <a:xfrm>
            <a:off x="357120" y="1285920"/>
            <a:ext cx="528588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                                               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Язык (лексика) мышления на уроке: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Создает возможности для осмысленного диалога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Направляет мышление учеников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Является гибким материалом для расширения и углубления мышления учеников</a:t>
            </a:r>
            <a:endParaRPr/>
          </a:p>
        </p:txBody>
      </p:sp>
      <p:sp>
        <p:nvSpPr>
          <p:cNvPr id="20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0" name="Picture 2"/>
          <p:cNvPicPr/>
          <p:nvPr/>
        </p:nvPicPr>
        <p:blipFill>
          <a:blip r:embed="rId3"/>
          <a:stretch/>
        </p:blipFill>
        <p:spPr>
          <a:xfrm>
            <a:off x="5429160" y="1785960"/>
            <a:ext cx="3367080" cy="42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1" name="CustomShape 5"/>
          <p:cNvSpPr/>
          <p:nvPr/>
        </p:nvSpPr>
        <p:spPr>
          <a:xfrm>
            <a:off x="6929280" y="2357280"/>
            <a:ext cx="1356840" cy="428400"/>
          </a:xfrm>
          <a:prstGeom prst="wedgeRoundRectCallout">
            <a:avLst>
              <a:gd name="adj1" fmla="val -80514"/>
              <a:gd name="adj2" fmla="val 45434"/>
              <a:gd name="adj3" fmla="val 16667"/>
            </a:avLst>
          </a:prstGeom>
          <a:solidFill>
            <a:schemeClr val="bg1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alibri"/>
              </a:rPr>
              <a:t>Прогнозировать</a:t>
            </a:r>
            <a:r>
              <a:rPr lang="ru-RU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212" name="CustomShape 6"/>
          <p:cNvSpPr/>
          <p:nvPr/>
        </p:nvSpPr>
        <p:spPr>
          <a:xfrm>
            <a:off x="7072200" y="2928960"/>
            <a:ext cx="1213920" cy="356760"/>
          </a:xfrm>
          <a:prstGeom prst="wedgeRoundRectCallout">
            <a:avLst>
              <a:gd name="adj1" fmla="val -91975"/>
              <a:gd name="adj2" fmla="val -41211"/>
              <a:gd name="adj3" fmla="val 16667"/>
            </a:avLst>
          </a:prstGeom>
          <a:solidFill>
            <a:schemeClr val="bg1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alibri"/>
              </a:rPr>
              <a:t>Оценивать</a:t>
            </a:r>
            <a:endParaRPr/>
          </a:p>
        </p:txBody>
      </p:sp>
      <p:sp>
        <p:nvSpPr>
          <p:cNvPr id="213" name="CustomShape 7"/>
          <p:cNvSpPr/>
          <p:nvPr/>
        </p:nvSpPr>
        <p:spPr>
          <a:xfrm>
            <a:off x="6500880" y="1928880"/>
            <a:ext cx="928440" cy="356760"/>
          </a:xfrm>
          <a:prstGeom prst="wedgeRoundRectCallout">
            <a:avLst>
              <a:gd name="adj1" fmla="val -61858"/>
              <a:gd name="adj2" fmla="val 151772"/>
              <a:gd name="adj3" fmla="val 16667"/>
            </a:avLst>
          </a:prstGeom>
          <a:solidFill>
            <a:schemeClr val="bg1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alibri"/>
              </a:rPr>
              <a:t>Выдвигать гипотезу</a:t>
            </a:r>
            <a:endParaRPr/>
          </a:p>
        </p:txBody>
      </p:sp>
      <p:sp>
        <p:nvSpPr>
          <p:cNvPr id="214" name="CustomShape 8"/>
          <p:cNvSpPr/>
          <p:nvPr/>
        </p:nvSpPr>
        <p:spPr>
          <a:xfrm>
            <a:off x="7072200" y="3786120"/>
            <a:ext cx="1499760" cy="428400"/>
          </a:xfrm>
          <a:prstGeom prst="wedgeRoundRectCallout">
            <a:avLst>
              <a:gd name="adj1" fmla="val -60849"/>
              <a:gd name="adj2" fmla="val -96350"/>
              <a:gd name="adj3" fmla="val 16667"/>
            </a:avLst>
          </a:prstGeom>
          <a:solidFill>
            <a:schemeClr val="bg1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alibri"/>
              </a:rPr>
              <a:t>Рефлексировать</a:t>
            </a:r>
            <a:endParaRPr/>
          </a:p>
        </p:txBody>
      </p:sp>
      <p:sp>
        <p:nvSpPr>
          <p:cNvPr id="215" name="CustomShape 9"/>
          <p:cNvSpPr/>
          <p:nvPr/>
        </p:nvSpPr>
        <p:spPr>
          <a:xfrm>
            <a:off x="7286760" y="3357720"/>
            <a:ext cx="1213920" cy="356760"/>
          </a:xfrm>
          <a:prstGeom prst="wedgeRoundRectCallout">
            <a:avLst>
              <a:gd name="adj1" fmla="val -111668"/>
              <a:gd name="adj2" fmla="val -84534"/>
              <a:gd name="adj3" fmla="val 16667"/>
            </a:avLst>
          </a:prstGeom>
          <a:solidFill>
            <a:schemeClr val="bg1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strike="noStrike">
                <a:solidFill>
                  <a:srgbClr val="000000"/>
                </a:solidFill>
                <a:latin typeface="Calibri"/>
              </a:rPr>
              <a:t>Исследовать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217" name="TextShape 1"/>
          <p:cNvSpPr txBox="1"/>
          <p:nvPr/>
        </p:nvSpPr>
        <p:spPr>
          <a:xfrm>
            <a:off x="0" y="642960"/>
            <a:ext cx="9143640" cy="15109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>
                <a:solidFill>
                  <a:srgbClr val="000000"/>
                </a:solidFill>
                <a:latin typeface="Calibri"/>
              </a:rPr>
              <a:t>Пятый двигатель – 
взаимодействие и отношения
</a:t>
            </a:r>
            <a:endParaRPr/>
          </a:p>
        </p:txBody>
      </p:sp>
      <p:sp>
        <p:nvSpPr>
          <p:cNvPr id="218" name="TextShape 2"/>
          <p:cNvSpPr txBox="1"/>
          <p:nvPr/>
        </p:nvSpPr>
        <p:spPr>
          <a:xfrm>
            <a:off x="214200" y="1928880"/>
            <a:ext cx="8929440" cy="4168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Принципы эффективной организации работы в парах и командах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5"/>
          <p:cNvSpPr/>
          <p:nvPr/>
        </p:nvSpPr>
        <p:spPr>
          <a:xfrm>
            <a:off x="357120" y="2571840"/>
            <a:ext cx="6000480" cy="499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400" u="sng" strike="noStrike">
                <a:solidFill>
                  <a:srgbClr val="000000"/>
                </a:solidFill>
                <a:latin typeface="Calibri"/>
              </a:rPr>
              <a:t>                 Позитивная  взаимозависимость</a:t>
            </a:r>
            <a:endParaRPr/>
          </a:p>
        </p:txBody>
      </p:sp>
      <p:sp>
        <p:nvSpPr>
          <p:cNvPr id="222" name="CustomShape 6"/>
          <p:cNvSpPr/>
          <p:nvPr/>
        </p:nvSpPr>
        <p:spPr>
          <a:xfrm>
            <a:off x="357120" y="3500280"/>
            <a:ext cx="6071760" cy="499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400" u="sng" strike="noStrike">
                <a:solidFill>
                  <a:srgbClr val="000000"/>
                </a:solidFill>
                <a:latin typeface="Calibri"/>
              </a:rPr>
              <a:t>                Индивидуальная  ответственность</a:t>
            </a:r>
            <a:endParaRPr/>
          </a:p>
        </p:txBody>
      </p:sp>
      <p:sp>
        <p:nvSpPr>
          <p:cNvPr id="223" name="CustomShape 7"/>
          <p:cNvSpPr/>
          <p:nvPr/>
        </p:nvSpPr>
        <p:spPr>
          <a:xfrm>
            <a:off x="357120" y="4572000"/>
            <a:ext cx="6071760" cy="499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400" u="sng" strike="noStrike">
                <a:solidFill>
                  <a:srgbClr val="000000"/>
                </a:solidFill>
                <a:latin typeface="Calibri"/>
              </a:rPr>
              <a:t>                Равное  участие</a:t>
            </a:r>
            <a:endParaRPr/>
          </a:p>
        </p:txBody>
      </p:sp>
      <p:sp>
        <p:nvSpPr>
          <p:cNvPr id="224" name="CustomShape 8"/>
          <p:cNvSpPr/>
          <p:nvPr/>
        </p:nvSpPr>
        <p:spPr>
          <a:xfrm>
            <a:off x="428760" y="5715000"/>
            <a:ext cx="6143400" cy="499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400" u="sng" strike="noStrike">
                <a:solidFill>
                  <a:srgbClr val="000000"/>
                </a:solidFill>
                <a:latin typeface="Calibri"/>
              </a:rPr>
              <a:t>                Одновременное  взаимодействие</a:t>
            </a:r>
            <a:endParaRPr/>
          </a:p>
        </p:txBody>
      </p:sp>
      <p:sp>
        <p:nvSpPr>
          <p:cNvPr id="225" name="CustomShape 9"/>
          <p:cNvSpPr/>
          <p:nvPr/>
        </p:nvSpPr>
        <p:spPr>
          <a:xfrm>
            <a:off x="642960" y="2500200"/>
            <a:ext cx="713880" cy="642600"/>
          </a:xfrm>
          <a:prstGeom prst="star32">
            <a:avLst>
              <a:gd name="adj" fmla="val 37500"/>
            </a:avLst>
          </a:prstGeom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P</a:t>
            </a:r>
            <a:endParaRPr/>
          </a:p>
        </p:txBody>
      </p:sp>
      <p:sp>
        <p:nvSpPr>
          <p:cNvPr id="226" name="CustomShape 10"/>
          <p:cNvSpPr/>
          <p:nvPr/>
        </p:nvSpPr>
        <p:spPr>
          <a:xfrm>
            <a:off x="642960" y="3429000"/>
            <a:ext cx="713880" cy="642600"/>
          </a:xfrm>
          <a:prstGeom prst="star32">
            <a:avLst>
              <a:gd name="adj" fmla="val 37500"/>
            </a:avLst>
          </a:prstGeom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I</a:t>
            </a:r>
            <a:endParaRPr/>
          </a:p>
        </p:txBody>
      </p:sp>
      <p:sp>
        <p:nvSpPr>
          <p:cNvPr id="227" name="CustomShape 11"/>
          <p:cNvSpPr/>
          <p:nvPr/>
        </p:nvSpPr>
        <p:spPr>
          <a:xfrm>
            <a:off x="642960" y="4500720"/>
            <a:ext cx="713880" cy="642600"/>
          </a:xfrm>
          <a:prstGeom prst="star32">
            <a:avLst>
              <a:gd name="adj" fmla="val 37500"/>
            </a:avLst>
          </a:prstGeom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E</a:t>
            </a:r>
            <a:endParaRPr/>
          </a:p>
        </p:txBody>
      </p:sp>
      <p:sp>
        <p:nvSpPr>
          <p:cNvPr id="228" name="CustomShape 12"/>
          <p:cNvSpPr/>
          <p:nvPr/>
        </p:nvSpPr>
        <p:spPr>
          <a:xfrm>
            <a:off x="642960" y="5643720"/>
            <a:ext cx="713880" cy="642600"/>
          </a:xfrm>
          <a:prstGeom prst="star32">
            <a:avLst>
              <a:gd name="adj" fmla="val 37500"/>
            </a:avLst>
          </a:prstGeom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S</a:t>
            </a:r>
            <a:endParaRPr/>
          </a:p>
        </p:txBody>
      </p:sp>
      <p:pic>
        <p:nvPicPr>
          <p:cNvPr id="229" name="Picture 4"/>
          <p:cNvPicPr/>
          <p:nvPr/>
        </p:nvPicPr>
        <p:blipFill>
          <a:blip r:embed="rId3"/>
          <a:stretch/>
        </p:blipFill>
        <p:spPr>
          <a:xfrm>
            <a:off x="6500880" y="2357280"/>
            <a:ext cx="1238040" cy="928440"/>
          </a:xfrm>
          <a:prstGeom prst="rect">
            <a:avLst/>
          </a:prstGeom>
          <a:ln>
            <a:noFill/>
          </a:ln>
        </p:spPr>
      </p:pic>
      <p:pic>
        <p:nvPicPr>
          <p:cNvPr id="230" name="Picture 6"/>
          <p:cNvPicPr/>
          <p:nvPr/>
        </p:nvPicPr>
        <p:blipFill>
          <a:blip r:embed="rId4"/>
          <a:stretch/>
        </p:blipFill>
        <p:spPr>
          <a:xfrm>
            <a:off x="7858080" y="2857320"/>
            <a:ext cx="1033920" cy="1213920"/>
          </a:xfrm>
          <a:prstGeom prst="rect">
            <a:avLst/>
          </a:prstGeom>
          <a:ln>
            <a:noFill/>
          </a:ln>
        </p:spPr>
      </p:pic>
      <p:pic>
        <p:nvPicPr>
          <p:cNvPr id="231" name="Picture 8"/>
          <p:cNvPicPr/>
          <p:nvPr/>
        </p:nvPicPr>
        <p:blipFill>
          <a:blip r:embed="rId5"/>
          <a:srcRect l="4750" r="9500"/>
          <a:stretch/>
        </p:blipFill>
        <p:spPr>
          <a:xfrm>
            <a:off x="6572160" y="4286160"/>
            <a:ext cx="1285560" cy="999720"/>
          </a:xfrm>
          <a:prstGeom prst="rect">
            <a:avLst/>
          </a:prstGeom>
          <a:ln>
            <a:noFill/>
          </a:ln>
        </p:spPr>
      </p:pic>
      <p:pic>
        <p:nvPicPr>
          <p:cNvPr id="232" name="Picture 10"/>
          <p:cNvPicPr/>
          <p:nvPr/>
        </p:nvPicPr>
        <p:blipFill>
          <a:blip r:embed="rId6"/>
          <a:srcRect l="13591" t="29460" r="6489" b="7063"/>
          <a:stretch/>
        </p:blipFill>
        <p:spPr>
          <a:xfrm>
            <a:off x="6786720" y="5429160"/>
            <a:ext cx="2063520" cy="122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2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4400" b="1" strike="noStrike">
                <a:solidFill>
                  <a:srgbClr val="000000"/>
                </a:solidFill>
                <a:latin typeface="Calibri"/>
              </a:rPr>
              <a:t>Шестой двигатель - возможности
</a:t>
            </a:r>
            <a:endParaRPr/>
          </a:p>
        </p:txBody>
      </p:sp>
      <p:sp>
        <p:nvSpPr>
          <p:cNvPr id="235" name="TextShape 2"/>
          <p:cNvSpPr txBox="1"/>
          <p:nvPr/>
        </p:nvSpPr>
        <p:spPr>
          <a:xfrm>
            <a:off x="285840" y="1571760"/>
            <a:ext cx="885780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b="1" i="1" strike="noStrike">
                <a:solidFill>
                  <a:srgbClr val="000000"/>
                </a:solidFill>
                <a:latin typeface="Calibri"/>
              </a:rPr>
              <a:t>Три компонента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Действенные            Активное             Документированное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вопросы                     слушание                   мышление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8" name="Picture 2"/>
          <p:cNvPicPr/>
          <p:nvPr/>
        </p:nvPicPr>
        <p:blipFill>
          <a:blip r:embed="rId3"/>
          <a:stretch/>
        </p:blipFill>
        <p:spPr>
          <a:xfrm>
            <a:off x="642960" y="3786120"/>
            <a:ext cx="1250280" cy="157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9" name="Picture 4"/>
          <p:cNvPicPr/>
          <p:nvPr/>
        </p:nvPicPr>
        <p:blipFill>
          <a:blip r:embed="rId4"/>
          <a:stretch/>
        </p:blipFill>
        <p:spPr>
          <a:xfrm>
            <a:off x="3000240" y="3786120"/>
            <a:ext cx="2392920" cy="159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0" name="Picture 6"/>
          <p:cNvPicPr/>
          <p:nvPr/>
        </p:nvPicPr>
        <p:blipFill>
          <a:blip r:embed="rId5"/>
          <a:srcRect b="9534"/>
          <a:stretch/>
        </p:blipFill>
        <p:spPr>
          <a:xfrm>
            <a:off x="6286680" y="3786120"/>
            <a:ext cx="2075400" cy="164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242" name="TextShape 1"/>
          <p:cNvSpPr txBox="1"/>
          <p:nvPr/>
        </p:nvSpPr>
        <p:spPr>
          <a:xfrm>
            <a:off x="457200" y="274680"/>
            <a:ext cx="8229240" cy="1939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>
                <a:solidFill>
                  <a:srgbClr val="000000"/>
                </a:solidFill>
                <a:latin typeface="Calibri"/>
              </a:rPr>
              <a:t>Седьмой  двигатель –
 рутины и структуры
</a:t>
            </a:r>
            <a:endParaRPr/>
          </a:p>
        </p:txBody>
      </p:sp>
      <p:sp>
        <p:nvSpPr>
          <p:cNvPr id="243" name="TextShape 2"/>
          <p:cNvSpPr txBox="1"/>
          <p:nvPr/>
        </p:nvSpPr>
        <p:spPr>
          <a:xfrm>
            <a:off x="428760" y="2143080"/>
            <a:ext cx="578628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Мыслительная рутина: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простая процедура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акцент на определённый ход мыслей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определение необходимого типа мышления</a:t>
            </a:r>
            <a:endParaRPr/>
          </a:p>
        </p:txBody>
      </p:sp>
      <p:sp>
        <p:nvSpPr>
          <p:cNvPr id="24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6" name="Picture 2"/>
          <p:cNvPicPr/>
          <p:nvPr/>
        </p:nvPicPr>
        <p:blipFill>
          <a:blip r:embed="rId3"/>
          <a:srcRect l="11312" r="6156"/>
          <a:stretch/>
        </p:blipFill>
        <p:spPr>
          <a:xfrm>
            <a:off x="6286680" y="2208240"/>
            <a:ext cx="2285640" cy="272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7" name="Picture 4"/>
          <p:cNvPicPr/>
          <p:nvPr/>
        </p:nvPicPr>
        <p:blipFill>
          <a:blip r:embed="rId4"/>
          <a:stretch/>
        </p:blipFill>
        <p:spPr>
          <a:xfrm rot="1315200">
            <a:off x="7573680" y="1534680"/>
            <a:ext cx="956160" cy="105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249" name="TextShape 1"/>
          <p:cNvSpPr txBox="1"/>
          <p:nvPr/>
        </p:nvSpPr>
        <p:spPr>
          <a:xfrm>
            <a:off x="500040" y="571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>
                <a:solidFill>
                  <a:srgbClr val="000000"/>
                </a:solidFill>
                <a:latin typeface="Calibri"/>
              </a:rPr>
              <a:t>Восьмой двигатель - моделирование
</a:t>
            </a:r>
            <a:endParaRPr/>
          </a:p>
        </p:txBody>
      </p:sp>
      <p:sp>
        <p:nvSpPr>
          <p:cNvPr id="250" name="TextShape 2"/>
          <p:cNvSpPr txBox="1"/>
          <p:nvPr/>
        </p:nvSpPr>
        <p:spPr>
          <a:xfrm>
            <a:off x="571320" y="1571760"/>
            <a:ext cx="6000480" cy="3500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Необходимые условия: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Учитель увлечён темой  урока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Учитель заинтересован идеями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Учитель вовлечён в урок так же , как обучающийся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Учитель вдумчив и склонен к размышлению</a:t>
            </a:r>
            <a:endParaRPr/>
          </a:p>
        </p:txBody>
      </p:sp>
      <p:sp>
        <p:nvSpPr>
          <p:cNvPr id="25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3" name="Picture 2"/>
          <p:cNvPicPr/>
          <p:nvPr/>
        </p:nvPicPr>
        <p:blipFill>
          <a:blip r:embed="rId3"/>
          <a:stretch/>
        </p:blipFill>
        <p:spPr>
          <a:xfrm>
            <a:off x="6000840" y="2357280"/>
            <a:ext cx="2727000" cy="2181600"/>
          </a:xfrm>
          <a:prstGeom prst="rect">
            <a:avLst/>
          </a:prstGeom>
          <a:ln>
            <a:noFill/>
          </a:ln>
        </p:spPr>
      </p:pic>
      <p:sp>
        <p:nvSpPr>
          <p:cNvPr id="254" name="CustomShape 5"/>
          <p:cNvSpPr/>
          <p:nvPr/>
        </p:nvSpPr>
        <p:spPr>
          <a:xfrm>
            <a:off x="785880" y="5357880"/>
            <a:ext cx="7786440" cy="121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Моделирование</a:t>
            </a:r>
            <a:r>
              <a:rPr lang="ru-RU" sz="2800" strike="noStrike">
                <a:solidFill>
                  <a:srgbClr val="000000"/>
                </a:solidFill>
                <a:latin typeface="Calibri"/>
              </a:rPr>
              <a:t> – это не просто впитывание того «как это делается», это становление кем-то.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457200" y="714240"/>
            <a:ext cx="8472240" cy="528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400" b="1" strike="noStrike">
                <a:solidFill>
                  <a:srgbClr val="000000"/>
                </a:solidFill>
                <a:latin typeface="Calibri"/>
              </a:rPr>
              <a:t>Культура-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
это система идей, норм поведения, установок и традиций, которые используются большой группой людей.
</a:t>
            </a:r>
            <a:r>
              <a:rPr lang="ru-RU" sz="2800" strike="noStrike">
                <a:solidFill>
                  <a:srgbClr val="000000"/>
                </a:solidFill>
                <a:latin typeface="Calibri"/>
              </a:rPr>
              <a:t>                                   Словарь Оксфордского университета, 2014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25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257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pic>
        <p:nvPicPr>
          <p:cNvPr id="258" name="Picture 2"/>
          <p:cNvPicPr/>
          <p:nvPr/>
        </p:nvPicPr>
        <p:blipFill>
          <a:blip r:embed="rId3"/>
          <a:stretch/>
        </p:blipFill>
        <p:spPr>
          <a:xfrm>
            <a:off x="2051640" y="3834000"/>
            <a:ext cx="4248000" cy="2899440"/>
          </a:xfrm>
          <a:prstGeom prst="rect">
            <a:avLst/>
          </a:prstGeom>
          <a:ln>
            <a:noFill/>
          </a:ln>
        </p:spPr>
      </p:pic>
      <p:sp>
        <p:nvSpPr>
          <p:cNvPr id="259" name="CustomShape 3"/>
          <p:cNvSpPr/>
          <p:nvPr/>
        </p:nvSpPr>
        <p:spPr>
          <a:xfrm>
            <a:off x="251640" y="404640"/>
            <a:ext cx="8496720" cy="502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>
                <a:solidFill>
                  <a:srgbClr val="C00000"/>
                </a:solidFill>
                <a:latin typeface="Monotype Corsiva"/>
              </a:rPr>
              <a:t>Образование заключается не в </a:t>
            </a:r>
            <a:r>
              <a:rPr lang="ru-RU" sz="5400" b="1" strike="noStrike">
                <a:solidFill>
                  <a:srgbClr val="002060"/>
                </a:solidFill>
                <a:latin typeface="Monotype Corsiva"/>
              </a:rPr>
              <a:t>количестве</a:t>
            </a:r>
            <a:r>
              <a:rPr lang="ru-RU" sz="5400" b="1" strike="noStrike">
                <a:solidFill>
                  <a:srgbClr val="C00000"/>
                </a:solidFill>
                <a:latin typeface="Monotype Corsiva"/>
              </a:rPr>
              <a:t> знаний,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5400" b="1" strike="noStrike">
                <a:solidFill>
                  <a:srgbClr val="C00000"/>
                </a:solidFill>
                <a:latin typeface="Monotype Corsiva"/>
              </a:rPr>
              <a:t>а в </a:t>
            </a:r>
            <a:r>
              <a:rPr lang="ru-RU" sz="5400" b="1" strike="noStrike">
                <a:solidFill>
                  <a:srgbClr val="002060"/>
                </a:solidFill>
                <a:latin typeface="Monotype Corsiva"/>
              </a:rPr>
              <a:t>умении применять </a:t>
            </a:r>
            <a:r>
              <a:rPr lang="ru-RU" sz="5400" b="1" strike="noStrike">
                <a:solidFill>
                  <a:srgbClr val="C00000"/>
                </a:solidFill>
                <a:latin typeface="Monotype Corsiva"/>
              </a:rPr>
              <a:t>их в жизни.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2000"/>
                                        <p:tgtEl>
                                          <p:spTgt spid="259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9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0" dur="2000"/>
                                        <p:tgtEl>
                                          <p:spTgt spid="259">
                                            <p:txEl>
                                              <p:pRg st="49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126" name="TextShape 1"/>
          <p:cNvSpPr txBox="1"/>
          <p:nvPr/>
        </p:nvSpPr>
        <p:spPr>
          <a:xfrm>
            <a:off x="457200" y="2000160"/>
            <a:ext cx="8472240" cy="4357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400" b="1" strike="noStrike">
                <a:solidFill>
                  <a:srgbClr val="000000"/>
                </a:solidFill>
                <a:latin typeface="Calibri"/>
              </a:rPr>
              <a:t>Культура мышления 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формируется в классе, «где </a:t>
            </a:r>
            <a:r>
              <a:rPr lang="ru-RU" sz="4400" u="sng" strike="noStrike">
                <a:solidFill>
                  <a:srgbClr val="000000"/>
                </a:solidFill>
                <a:latin typeface="Calibri"/>
              </a:rPr>
              <a:t>коллективное мышление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, также как и </a:t>
            </a:r>
            <a:r>
              <a:rPr lang="ru-RU" sz="4400" u="sng" strike="noStrike">
                <a:solidFill>
                  <a:srgbClr val="000000"/>
                </a:solidFill>
                <a:latin typeface="Calibri"/>
              </a:rPr>
              <a:t>индивидуальное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4400" u="sng" strike="noStrike">
                <a:solidFill>
                  <a:srgbClr val="000000"/>
                </a:solidFill>
                <a:latin typeface="Calibri"/>
              </a:rPr>
              <a:t>ценится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, является </a:t>
            </a:r>
            <a:r>
              <a:rPr lang="ru-RU" sz="4400" u="sng" strike="noStrike">
                <a:solidFill>
                  <a:srgbClr val="000000"/>
                </a:solidFill>
                <a:latin typeface="Calibri"/>
              </a:rPr>
              <a:t>«видимым» 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и </a:t>
            </a:r>
            <a:r>
              <a:rPr lang="ru-RU" sz="4400" u="sng" strike="noStrike">
                <a:solidFill>
                  <a:srgbClr val="000000"/>
                </a:solidFill>
                <a:latin typeface="Calibri"/>
              </a:rPr>
              <a:t>активно продвигаемым 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как часть </a:t>
            </a:r>
            <a:r>
              <a:rPr lang="ru-RU" sz="4400" u="sng" strike="noStrike">
                <a:solidFill>
                  <a:srgbClr val="000000"/>
                </a:solidFill>
                <a:latin typeface="Calibri"/>
              </a:rPr>
              <a:t>регулярного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4400" u="sng" strike="noStrike">
                <a:solidFill>
                  <a:srgbClr val="000000"/>
                </a:solidFill>
                <a:latin typeface="Calibri"/>
              </a:rPr>
              <a:t>ежедневного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 опыта всех членов группы».
                                               </a:t>
            </a:r>
            <a:r>
              <a:rPr lang="ru-RU" sz="3100" strike="noStrike">
                <a:solidFill>
                  <a:srgbClr val="000000"/>
                </a:solidFill>
                <a:latin typeface="Calibri"/>
              </a:rPr>
              <a:t>Рон Ритчхарт, 2011</a:t>
            </a:r>
            <a:r>
              <a:rPr lang="ru-RU" sz="4400" strike="noStrike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129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642960" y="857160"/>
            <a:ext cx="7960680" cy="557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50000"/>
              </a:lnSpc>
            </a:pPr>
            <a:r>
              <a:rPr lang="ru-RU" sz="3600" b="1" strike="noStrike">
                <a:solidFill>
                  <a:srgbClr val="000000"/>
                </a:solidFill>
                <a:latin typeface="Calibri"/>
              </a:rPr>
              <a:t>Запоминание информации:</a:t>
            </a:r>
            <a:endParaRPr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3600" strike="noStrike">
                <a:solidFill>
                  <a:srgbClr val="000000"/>
                </a:solidFill>
                <a:latin typeface="Calibri"/>
              </a:rPr>
              <a:t>прослушать учителя – нарисовать;</a:t>
            </a:r>
            <a:endParaRPr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3600" strike="noStrike">
                <a:solidFill>
                  <a:srgbClr val="000000"/>
                </a:solidFill>
                <a:latin typeface="Calibri"/>
              </a:rPr>
              <a:t>прочитать-написать заметку;</a:t>
            </a:r>
            <a:endParaRPr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3600" strike="noStrike">
                <a:solidFill>
                  <a:srgbClr val="000000"/>
                </a:solidFill>
                <a:latin typeface="Calibri"/>
              </a:rPr>
              <a:t>прочитать-рассказать однокласснику ;</a:t>
            </a:r>
            <a:endParaRPr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3600" strike="noStrike">
                <a:solidFill>
                  <a:srgbClr val="000000"/>
                </a:solidFill>
                <a:latin typeface="Calibri"/>
              </a:rPr>
              <a:t>прочитать- показать и т.д.</a:t>
            </a:r>
            <a:endParaRPr/>
          </a:p>
        </p:txBody>
      </p:sp>
      <p:pic>
        <p:nvPicPr>
          <p:cNvPr id="131" name="Picture 2"/>
          <p:cNvPicPr/>
          <p:nvPr/>
        </p:nvPicPr>
        <p:blipFill>
          <a:blip r:embed="rId3"/>
          <a:srcRect l="28952" r="51686" b="67770"/>
          <a:stretch/>
        </p:blipFill>
        <p:spPr>
          <a:xfrm>
            <a:off x="428760" y="285840"/>
            <a:ext cx="1213920" cy="178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2" name="Picture 2"/>
          <p:cNvPicPr/>
          <p:nvPr/>
        </p:nvPicPr>
        <p:blipFill>
          <a:blip r:embed="rId3"/>
          <a:srcRect l="3214" t="62733" r="80639" b="6645"/>
          <a:stretch/>
        </p:blipFill>
        <p:spPr>
          <a:xfrm>
            <a:off x="1643040" y="4929120"/>
            <a:ext cx="1071360" cy="171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" name="Picture 2"/>
          <p:cNvPicPr/>
          <p:nvPr/>
        </p:nvPicPr>
        <p:blipFill>
          <a:blip r:embed="rId3"/>
          <a:srcRect l="51471" t="33780" r="25948" b="37205"/>
          <a:stretch/>
        </p:blipFill>
        <p:spPr>
          <a:xfrm>
            <a:off x="7500960" y="357120"/>
            <a:ext cx="1356840" cy="164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4" name="Picture 2"/>
          <p:cNvPicPr/>
          <p:nvPr/>
        </p:nvPicPr>
        <p:blipFill>
          <a:blip r:embed="rId3"/>
          <a:srcRect l="78821" t="33780" r="210" b="35598"/>
          <a:stretch/>
        </p:blipFill>
        <p:spPr>
          <a:xfrm>
            <a:off x="7143840" y="4714920"/>
            <a:ext cx="1285560" cy="171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" name="Picture 2"/>
          <p:cNvPicPr/>
          <p:nvPr/>
        </p:nvPicPr>
        <p:blipFill>
          <a:blip r:embed="rId3"/>
          <a:srcRect l="51471" t="67560" r="27556" b="3425"/>
          <a:stretch/>
        </p:blipFill>
        <p:spPr>
          <a:xfrm>
            <a:off x="4357800" y="4857840"/>
            <a:ext cx="1285560" cy="164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3000"/>
                                        <p:tgtEl>
                                          <p:spTgt spid="130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4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3000"/>
                                        <p:tgtEl>
                                          <p:spTgt spid="130">
                                            <p:txEl>
                                              <p:pRg st="24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7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3000"/>
                                        <p:tgtEl>
                                          <p:spTgt spid="130">
                                            <p:txEl>
                                              <p:pRg st="57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5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2" dur="3000"/>
                                        <p:tgtEl>
                                          <p:spTgt spid="130">
                                            <p:txEl>
                                              <p:pRg st="85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22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7" dur="3000"/>
                                        <p:tgtEl>
                                          <p:spTgt spid="130">
                                            <p:txEl>
                                              <p:pRg st="122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1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>
                <a:solidFill>
                  <a:srgbClr val="000000"/>
                </a:solidFill>
                <a:latin typeface="Calibri"/>
              </a:rPr>
              <a:t>Первый двигатель-ожидание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457200" y="1600200"/>
            <a:ext cx="81151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strike="noStrike" cap="all">
                <a:solidFill>
                  <a:srgbClr val="000000"/>
                </a:solidFill>
                <a:latin typeface="Calibri"/>
              </a:rPr>
              <a:t>Первый тип мышления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Тщательное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наблюдение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и описание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наблюдаемого 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Основные условия: изучить, понять, наблюдать</a:t>
            </a:r>
            <a:r>
              <a:rPr lang="ru-RU" sz="2400" b="1" strike="noStrike">
                <a:solidFill>
                  <a:srgbClr val="000000"/>
                </a:solidFill>
                <a:latin typeface="Calibri"/>
              </a:rPr>
              <a:t>  </a:t>
            </a:r>
            <a:endParaRPr/>
          </a:p>
        </p:txBody>
      </p:sp>
      <p:sp>
        <p:nvSpPr>
          <p:cNvPr id="13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1" name="Picture 8"/>
          <p:cNvPicPr/>
          <p:nvPr/>
        </p:nvPicPr>
        <p:blipFill>
          <a:blip r:embed="rId3"/>
          <a:stretch/>
        </p:blipFill>
        <p:spPr>
          <a:xfrm>
            <a:off x="5072040" y="2571840"/>
            <a:ext cx="2994840" cy="214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143" name="TextShape 1"/>
          <p:cNvSpPr txBox="1"/>
          <p:nvPr/>
        </p:nvSpPr>
        <p:spPr>
          <a:xfrm>
            <a:off x="457200" y="274680"/>
            <a:ext cx="8229240" cy="93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>
                <a:solidFill>
                  <a:srgbClr val="000000"/>
                </a:solidFill>
                <a:latin typeface="Calibri"/>
              </a:rPr>
              <a:t>Первый двигатель-ожидание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928800" y="1600200"/>
            <a:ext cx="76435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strike="noStrike" cap="all">
                <a:solidFill>
                  <a:srgbClr val="000000"/>
                </a:solidFill>
                <a:latin typeface="Calibri"/>
              </a:rPr>
              <a:t>второй тип мышления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Построение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объяснений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и интерпретация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 темы  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7" name="Picture 4"/>
          <p:cNvPicPr/>
          <p:nvPr/>
        </p:nvPicPr>
        <p:blipFill>
          <a:blip r:embed="rId3"/>
          <a:stretch/>
        </p:blipFill>
        <p:spPr>
          <a:xfrm>
            <a:off x="4214880" y="2643120"/>
            <a:ext cx="4115160" cy="3086280"/>
          </a:xfrm>
          <a:prstGeom prst="rect">
            <a:avLst/>
          </a:prstGeom>
          <a:ln>
            <a:noFill/>
          </a:ln>
        </p:spPr>
      </p:pic>
      <p:sp>
        <p:nvSpPr>
          <p:cNvPr id="148" name="CustomShape 5"/>
          <p:cNvSpPr/>
          <p:nvPr/>
        </p:nvSpPr>
        <p:spPr>
          <a:xfrm>
            <a:off x="5857920" y="3929040"/>
            <a:ext cx="571320" cy="571320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1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>
                <a:solidFill>
                  <a:srgbClr val="000000"/>
                </a:solidFill>
                <a:latin typeface="Calibri"/>
              </a:rPr>
              <a:t>Первый двигатель-ожидание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928800" y="1600200"/>
            <a:ext cx="76435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strike="noStrike" cap="all">
                <a:solidFill>
                  <a:srgbClr val="000000"/>
                </a:solidFill>
                <a:latin typeface="Calibri"/>
              </a:rPr>
              <a:t>третий тип мышления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000" b="1" strike="noStrike">
                <a:solidFill>
                  <a:srgbClr val="000000"/>
                </a:solidFill>
                <a:latin typeface="Calibri"/>
              </a:rPr>
              <a:t>Аргументированное </a:t>
            </a:r>
            <a:endParaRPr/>
          </a:p>
          <a:p>
            <a:pPr>
              <a:lnSpc>
                <a:spcPct val="100000"/>
              </a:lnSpc>
            </a:pPr>
            <a:r>
              <a:rPr lang="ru-RU" sz="3000" b="1" strike="noStrike">
                <a:solidFill>
                  <a:srgbClr val="000000"/>
                </a:solidFill>
                <a:latin typeface="Calibri"/>
              </a:rPr>
              <a:t>рассуждение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600" strike="noStrike">
                <a:solidFill>
                  <a:srgbClr val="000000"/>
                </a:solidFill>
                <a:latin typeface="Calibri"/>
              </a:rPr>
              <a:t>Развитие навыков: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600" strike="noStrike">
                <a:solidFill>
                  <a:srgbClr val="000000"/>
                </a:solidFill>
                <a:latin typeface="Calibri"/>
              </a:rPr>
              <a:t>критического анализа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600" strike="noStrike">
                <a:solidFill>
                  <a:srgbClr val="000000"/>
                </a:solidFill>
                <a:latin typeface="Calibri"/>
              </a:rPr>
              <a:t>детального наблюдения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600" strike="noStrike">
                <a:solidFill>
                  <a:srgbClr val="000000"/>
                </a:solidFill>
                <a:latin typeface="Calibri"/>
              </a:rPr>
              <a:t>обучение с акцентом на приведение доказательств</a:t>
            </a:r>
            <a:endParaRPr/>
          </a:p>
        </p:txBody>
      </p:sp>
      <p:sp>
        <p:nvSpPr>
          <p:cNvPr id="152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Picture 2"/>
          <p:cNvPicPr/>
          <p:nvPr/>
        </p:nvPicPr>
        <p:blipFill>
          <a:blip r:embed="rId3"/>
          <a:srcRect b="10782"/>
          <a:stretch/>
        </p:blipFill>
        <p:spPr>
          <a:xfrm>
            <a:off x="4857840" y="2643120"/>
            <a:ext cx="3371760" cy="2571480"/>
          </a:xfrm>
          <a:prstGeom prst="rect">
            <a:avLst/>
          </a:prstGeom>
          <a:ln>
            <a:noFill/>
          </a:ln>
        </p:spPr>
      </p:pic>
      <p:sp>
        <p:nvSpPr>
          <p:cNvPr id="155" name="CustomShape 5"/>
          <p:cNvSpPr/>
          <p:nvPr/>
        </p:nvSpPr>
        <p:spPr>
          <a:xfrm>
            <a:off x="6357960" y="2643120"/>
            <a:ext cx="571320" cy="499680"/>
          </a:xfrm>
          <a:prstGeom prst="wedgeEllipseCallout">
            <a:avLst>
              <a:gd name="adj1" fmla="val -10674"/>
              <a:gd name="adj2" fmla="val 88622"/>
            </a:avLst>
          </a:prstGeom>
          <a:solidFill>
            <a:schemeClr val="bg2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000000"/>
                </a:solidFill>
                <a:latin typeface="Calibri"/>
              </a:rPr>
              <a:t>…</a:t>
            </a:r>
            <a:endParaRPr/>
          </a:p>
        </p:txBody>
      </p:sp>
      <p:sp>
        <p:nvSpPr>
          <p:cNvPr id="156" name="CustomShape 6"/>
          <p:cNvSpPr/>
          <p:nvPr/>
        </p:nvSpPr>
        <p:spPr>
          <a:xfrm>
            <a:off x="7215120" y="3286080"/>
            <a:ext cx="632880" cy="294840"/>
          </a:xfrm>
          <a:prstGeom prst="wedgeEllipseCallout">
            <a:avLst>
              <a:gd name="adj1" fmla="val -25416"/>
              <a:gd name="adj2" fmla="val 131317"/>
            </a:avLst>
          </a:prstGeom>
          <a:solidFill>
            <a:schemeClr val="bg2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000000"/>
                </a:solidFill>
                <a:latin typeface="Calibri"/>
              </a:rPr>
              <a:t>…</a:t>
            </a:r>
            <a:endParaRPr/>
          </a:p>
        </p:txBody>
      </p:sp>
      <p:sp>
        <p:nvSpPr>
          <p:cNvPr id="157" name="CustomShape 7"/>
          <p:cNvSpPr/>
          <p:nvPr/>
        </p:nvSpPr>
        <p:spPr>
          <a:xfrm flipH="1">
            <a:off x="5072040" y="3214800"/>
            <a:ext cx="632880" cy="366480"/>
          </a:xfrm>
          <a:prstGeom prst="wedgeEllipseCallout">
            <a:avLst>
              <a:gd name="adj1" fmla="val -41456"/>
              <a:gd name="adj2" fmla="val 98121"/>
            </a:avLst>
          </a:prstGeom>
          <a:solidFill>
            <a:schemeClr val="bg2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000000"/>
                </a:solidFill>
                <a:latin typeface="Calibri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1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>
                <a:solidFill>
                  <a:srgbClr val="000000"/>
                </a:solidFill>
                <a:latin typeface="Calibri"/>
              </a:rPr>
              <a:t>Первый двигатель-ожидание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928800" y="1285920"/>
            <a:ext cx="7643520" cy="4839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strike="noStrike" cap="all">
                <a:solidFill>
                  <a:srgbClr val="000000"/>
                </a:solidFill>
                <a:latin typeface="Calibri"/>
              </a:rPr>
              <a:t>четвертый тип мышления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000" b="1" strike="noStrike">
                <a:solidFill>
                  <a:srgbClr val="000000"/>
                </a:solidFill>
                <a:latin typeface="Calibri"/>
              </a:rPr>
              <a:t>Связь новых знаний </a:t>
            </a:r>
            <a:endParaRPr/>
          </a:p>
          <a:p>
            <a:pPr>
              <a:lnSpc>
                <a:spcPct val="100000"/>
              </a:lnSpc>
            </a:pPr>
            <a:r>
              <a:rPr lang="ru-RU" sz="3000" b="1" strike="noStrike">
                <a:solidFill>
                  <a:srgbClr val="000000"/>
                </a:solidFill>
                <a:latin typeface="Calibri"/>
              </a:rPr>
              <a:t>с предыдущими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600" strike="noStrike">
                <a:solidFill>
                  <a:srgbClr val="000000"/>
                </a:solidFill>
                <a:latin typeface="Calibri"/>
              </a:rPr>
              <a:t>Выстраиваем связи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600" strike="noStrike">
                <a:solidFill>
                  <a:srgbClr val="000000"/>
                </a:solidFill>
                <a:latin typeface="Calibri"/>
              </a:rPr>
              <a:t>Определяем новые идеи и синтезируем новую информацию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600" strike="noStrike">
                <a:solidFill>
                  <a:srgbClr val="000000"/>
                </a:solidFill>
                <a:latin typeface="Calibri"/>
              </a:rPr>
              <a:t>Постоянно задаем вопросы для более глубокого изучения темы  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3" name="Picture 2"/>
          <p:cNvPicPr/>
          <p:nvPr/>
        </p:nvPicPr>
        <p:blipFill>
          <a:blip r:embed="rId3"/>
          <a:stretch/>
        </p:blipFill>
        <p:spPr>
          <a:xfrm>
            <a:off x="4857840" y="2000160"/>
            <a:ext cx="3157200" cy="236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4" name="Table 5"/>
          <p:cNvGraphicFramePr/>
          <p:nvPr/>
        </p:nvGraphicFramePr>
        <p:xfrm>
          <a:off x="1000080" y="3071880"/>
          <a:ext cx="3500280" cy="642600"/>
        </p:xfrm>
        <a:graphic>
          <a:graphicData uri="http://schemas.openxmlformats.org/drawingml/2006/table">
            <a:tbl>
              <a:tblPr/>
              <a:tblGrid>
                <a:gridCol w="1166760"/>
                <a:gridCol w="1166760"/>
                <a:gridCol w="1166760"/>
              </a:tblGrid>
              <a:tr h="62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strike="noStrike">
                          <a:solidFill>
                            <a:srgbClr val="FFFFFF"/>
                          </a:solidFill>
                          <a:latin typeface="Calibri"/>
                        </a:rPr>
                        <a:t>знал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strike="noStrike">
                          <a:solidFill>
                            <a:srgbClr val="FFFFFF"/>
                          </a:solidFill>
                          <a:latin typeface="Calibri"/>
                        </a:rPr>
                        <a:t>узнал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strike="noStrike">
                          <a:solidFill>
                            <a:srgbClr val="FFFFFF"/>
                          </a:solidFill>
                          <a:latin typeface="Calibri"/>
                        </a:rPr>
                        <a:t>не понял</a:t>
                      </a:r>
                      <a:endParaRPr/>
                    </a:p>
                  </a:txBody>
                  <a:tcPr/>
                </a:tc>
              </a:tr>
              <a:tr h="4316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2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7640"/>
          </a:xfrm>
          <a:prstGeom prst="rect">
            <a:avLst/>
          </a:prstGeom>
          <a:ln>
            <a:noFill/>
          </a:ln>
        </p:spPr>
      </p:pic>
      <p:sp>
        <p:nvSpPr>
          <p:cNvPr id="16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strike="noStrike">
                <a:solidFill>
                  <a:srgbClr val="000000"/>
                </a:solidFill>
                <a:latin typeface="Calibri"/>
              </a:rPr>
              <a:t>Первый двигатель-ожидание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928800" y="1600200"/>
            <a:ext cx="76435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strike="noStrike" cap="all">
                <a:solidFill>
                  <a:srgbClr val="000000"/>
                </a:solidFill>
                <a:latin typeface="Calibri"/>
              </a:rPr>
              <a:t>пятый тип мышления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Принятие во внимание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различных  точек 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00000"/>
                </a:solidFill>
                <a:latin typeface="Calibri"/>
              </a:rPr>
              <a:t>зрения  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0" name="Picture 2"/>
          <p:cNvPicPr/>
          <p:nvPr/>
        </p:nvPicPr>
        <p:blipFill>
          <a:blip r:embed="rId3"/>
          <a:stretch/>
        </p:blipFill>
        <p:spPr>
          <a:xfrm>
            <a:off x="4143240" y="2928960"/>
            <a:ext cx="4571640" cy="342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394</Words>
  <Application>Microsoft Office PowerPoint</Application>
  <PresentationFormat>Экран (4:3)</PresentationFormat>
  <Paragraphs>132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DejaVu Sans</vt:lpstr>
      <vt:lpstr>Monotype Corsiva</vt:lpstr>
      <vt:lpstr>StarSymbol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Видеть и чувствовать — это быть; размышлять — это жить. » Уильям   </dc:title>
  <dc:creator>Ирина</dc:creator>
  <cp:lastModifiedBy>Хлыстунова</cp:lastModifiedBy>
  <cp:revision>62</cp:revision>
  <dcterms:created xsi:type="dcterms:W3CDTF">2016-11-20T06:29:04Z</dcterms:created>
  <dcterms:modified xsi:type="dcterms:W3CDTF">2021-06-10T03:41:38Z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