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81" r:id="rId4"/>
    <p:sldId id="299" r:id="rId5"/>
    <p:sldId id="305" r:id="rId6"/>
    <p:sldId id="293" r:id="rId7"/>
    <p:sldId id="283" r:id="rId8"/>
    <p:sldId id="284" r:id="rId9"/>
    <p:sldId id="285" r:id="rId10"/>
    <p:sldId id="286" r:id="rId11"/>
    <p:sldId id="287" r:id="rId12"/>
    <p:sldId id="288" r:id="rId13"/>
    <p:sldId id="297" r:id="rId14"/>
    <p:sldId id="289" r:id="rId15"/>
    <p:sldId id="298" r:id="rId16"/>
    <p:sldId id="292" r:id="rId17"/>
    <p:sldId id="300" r:id="rId18"/>
    <p:sldId id="301" r:id="rId19"/>
    <p:sldId id="302" r:id="rId20"/>
    <p:sldId id="307" r:id="rId21"/>
    <p:sldId id="309" r:id="rId22"/>
    <p:sldId id="311" r:id="rId23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6164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6164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D8F3F441-0741-4945-B3E7-9422DDD36F63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56218"/>
            <a:ext cx="5409562" cy="3890302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025"/>
            <a:ext cx="2930574" cy="496164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386025"/>
            <a:ext cx="2930574" cy="496164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B031CFFE-2778-4B84-942C-47267E34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1CFFE-2778-4B84-942C-47267E3454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7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5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8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4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3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5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3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20BE-5CD7-4B0D-B4E5-3414AE5BB4F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896EE-F72C-418E-B040-7F941E040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8862" y="961697"/>
            <a:ext cx="10549759" cy="46398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Результаты федерального мониторинга </a:t>
            </a: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внедрения ФОП ДО </a:t>
            </a: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в ДОО Тюменской области </a:t>
            </a:r>
            <a:endParaRPr lang="ru-RU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100" dirty="0" err="1" smtClean="0">
                <a:solidFill>
                  <a:srgbClr val="663300"/>
                </a:solidFill>
              </a:rPr>
              <a:t>Белькович</a:t>
            </a:r>
            <a:r>
              <a:rPr lang="ru-RU" sz="2100" dirty="0" smtClean="0">
                <a:solidFill>
                  <a:srgbClr val="663300"/>
                </a:solidFill>
              </a:rPr>
              <a:t> Виктория Юрьевна</a:t>
            </a:r>
            <a:r>
              <a:rPr lang="ru-RU" sz="1600" dirty="0" smtClean="0">
                <a:solidFill>
                  <a:srgbClr val="663300"/>
                </a:solidFill>
              </a:rPr>
              <a:t>, 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доцент кафедры дошкольного и начального общего образования ТОГИРРО,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региональный координатор федерального проекта МКДО </a:t>
            </a:r>
          </a:p>
          <a:p>
            <a:pPr marL="0" indent="0" algn="r"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87" y="365125"/>
            <a:ext cx="10854557" cy="1325563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НА САМОКОНТРОЛЬ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Целевой раздел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211824"/>
              </p:ext>
            </p:extLst>
          </p:nvPr>
        </p:nvGraphicFramePr>
        <p:xfrm>
          <a:off x="646388" y="1865039"/>
          <a:ext cx="10854557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п.п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Обязательная часть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(соответствие ФОП ДО)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Часть, формируемая участниками образовательных отношений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Пояснительная записка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Планируемые результаты реализации программы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Педагогическая диагностика достижения планируемых результатов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545" y="81346"/>
            <a:ext cx="10515600" cy="132556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Результаты мониторинга внедрения ФОП ДО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200" b="1" u="sng" dirty="0">
                <a:solidFill>
                  <a:prstClr val="black"/>
                </a:solidFill>
              </a:rPr>
              <a:t>Показатель  1</a:t>
            </a:r>
            <a:r>
              <a:rPr lang="ru-RU" sz="1200" dirty="0">
                <a:solidFill>
                  <a:prstClr val="black"/>
                </a:solidFill>
              </a:rPr>
              <a:t>. Соответствие обязательной части образовательной программы дошкольного образования ДОО Федеральной образовательной программе ДО;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наполнение ЧФУ образовательной программы дошкольного образования </a:t>
            </a:r>
            <a:r>
              <a:rPr lang="ru-RU" sz="1200" dirty="0" smtClean="0">
                <a:solidFill>
                  <a:prstClr val="black"/>
                </a:solidFill>
              </a:rPr>
              <a:t>ДО</a:t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СОДЕРЖАТЕЛЬНЫЙ РАЗДЕЛ _ ОБЯЗАТЕЛЬНАЯ ЧАСТЬ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94" t="13841" r="9376" b="7718"/>
          <a:stretch/>
        </p:blipFill>
        <p:spPr>
          <a:xfrm>
            <a:off x="591208" y="1419316"/>
            <a:ext cx="11280226" cy="52754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Результаты мониторинга внедрения ФОП ДО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200" u="sng" dirty="0">
                <a:solidFill>
                  <a:prstClr val="black"/>
                </a:solidFill>
              </a:rPr>
              <a:t>Показатель  1</a:t>
            </a:r>
            <a:r>
              <a:rPr lang="ru-RU" sz="1200" dirty="0">
                <a:solidFill>
                  <a:prstClr val="black"/>
                </a:solidFill>
              </a:rPr>
              <a:t>. Соответствие обязательной части образовательной программы дошкольного образования ДОО Федеральной образовательной программе ДО;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наполнение ЧФУ образовательной программы дошкольного образования ДО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СОДЕРЖАТЕЛЬНЫЙ РАЗДЕЛ </a:t>
            </a:r>
            <a:r>
              <a:rPr lang="ru-RU" sz="1200" b="1" dirty="0" smtClean="0">
                <a:solidFill>
                  <a:srgbClr val="002060"/>
                </a:solidFill>
              </a:rPr>
              <a:t>_ ЧФУ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90" t="8225" r="8432" b="48367"/>
          <a:stretch/>
        </p:blipFill>
        <p:spPr>
          <a:xfrm>
            <a:off x="1143" y="1781076"/>
            <a:ext cx="12218485" cy="35397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379" y="104994"/>
            <a:ext cx="10991193" cy="1325563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НА САМОКОНТРОЛЬ 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Содержательный раздел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62192"/>
              </p:ext>
            </p:extLst>
          </p:nvPr>
        </p:nvGraphicFramePr>
        <p:xfrm>
          <a:off x="512379" y="1518197"/>
          <a:ext cx="11106806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п.п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Обязательная часть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(соответствие ФОП ДО)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Часть, формируемая участниками образовательных отношений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ЧФУ)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Задачи и содержание образования (обучения и воспитания) по образовательным областям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23.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Вариативные формы, способы, методы и средства реализации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</a:t>
                      </a:r>
                      <a:r>
                        <a:rPr lang="ru-RU" sz="1200" i="1" dirty="0" smtClean="0"/>
                        <a:t>в</a:t>
                      </a:r>
                      <a:r>
                        <a:rPr lang="ru-RU" sz="1200" i="1" baseline="0" dirty="0" smtClean="0"/>
                        <a:t> </a:t>
                      </a:r>
                      <a:r>
                        <a:rPr lang="ru-RU" sz="1200" i="1" baseline="0" dirty="0" err="1" smtClean="0"/>
                        <a:t>т.ч</a:t>
                      </a:r>
                      <a:r>
                        <a:rPr lang="ru-RU" sz="1200" i="1" baseline="0" dirty="0" smtClean="0"/>
                        <a:t>. специальные 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24.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Особенности образовательной деятельности разных видов и культурных практик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Способы и направления поддержки детской инициативы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26.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Особенности взаимодействия педагогического коллектива с семьями обучающихся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28.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Направления и задачи коррекционно-развивающей работы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Федеральная рабочая</a:t>
                      </a:r>
                      <a:r>
                        <a:rPr lang="ru-RU" sz="1400" baseline="0" dirty="0" smtClean="0"/>
                        <a:t> программа воспитания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2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Результаты мониторинга внедрения ФОП ДО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200" b="1" u="sng" dirty="0">
                <a:solidFill>
                  <a:prstClr val="black"/>
                </a:solidFill>
              </a:rPr>
              <a:t>Показатель  1</a:t>
            </a:r>
            <a:r>
              <a:rPr lang="ru-RU" sz="1200" b="1" dirty="0">
                <a:solidFill>
                  <a:prstClr val="black"/>
                </a:solidFill>
              </a:rPr>
              <a:t>. </a:t>
            </a:r>
            <a:r>
              <a:rPr lang="ru-RU" sz="1200" dirty="0">
                <a:solidFill>
                  <a:prstClr val="black"/>
                </a:solidFill>
              </a:rPr>
              <a:t>Соответствие обязательной части образовательной программы дошкольного образования ДОО Федеральной образовательной программе ДО;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наполнение ЧФУ образовательной программы дошкольного образования ДО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ОРГАНИЗАЦИОННЫЙ РАЗДЕЛ _ ОБЯЗАТЕЛЬНАЯ ЧАСТЬ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2" t="7375" r="9462" b="11853"/>
          <a:stretch/>
        </p:blipFill>
        <p:spPr>
          <a:xfrm>
            <a:off x="559675" y="1713733"/>
            <a:ext cx="11209283" cy="50458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1" y="57697"/>
            <a:ext cx="11500944" cy="1325563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НА САМОКОНТРОЛЬ 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Организационный  раздел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721592"/>
              </p:ext>
            </p:extLst>
          </p:nvPr>
        </p:nvGraphicFramePr>
        <p:xfrm>
          <a:off x="189186" y="1489840"/>
          <a:ext cx="11429999" cy="503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577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п.п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Обязательная часть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(соответствие ФОП ДО)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Часть, формируемая участниками образовательных отношений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ЧФУ)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93">
                <a:tc>
                  <a:txBody>
                    <a:bodyPr/>
                    <a:lstStyle/>
                    <a:p>
                      <a:r>
                        <a:rPr lang="ru-RU" dirty="0" smtClean="0"/>
                        <a:t>30.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Психолого-педагогические условия реализации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39">
                <a:tc>
                  <a:txBody>
                    <a:bodyPr/>
                    <a:lstStyle/>
                    <a:p>
                      <a:r>
                        <a:rPr lang="ru-RU" dirty="0" smtClean="0"/>
                        <a:t>31.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Особенности организации РППС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</a:t>
                      </a:r>
                      <a:r>
                        <a:rPr lang="ru-RU" sz="1200" i="1" baseline="0" dirty="0" smtClean="0"/>
                        <a:t> 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704">
                <a:tc>
                  <a:txBody>
                    <a:bodyPr/>
                    <a:lstStyle/>
                    <a:p>
                      <a:r>
                        <a:rPr lang="ru-RU" dirty="0" smtClean="0"/>
                        <a:t>32.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Материально-техническое обеспечение программы, обеспеченность методическими  материалами и средствами обучения и воспитания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704">
                <a:tc>
                  <a:txBody>
                    <a:bodyPr/>
                    <a:lstStyle/>
                    <a:p>
                      <a:r>
                        <a:rPr lang="ru-RU" dirty="0" smtClean="0"/>
                        <a:t>33.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Примерный перечень литературных, музыкальных, художественных, анимационных произведений для реализации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704">
                <a:tc>
                  <a:txBody>
                    <a:bodyPr/>
                    <a:lstStyle/>
                    <a:p>
                      <a:r>
                        <a:rPr lang="ru-RU" dirty="0" smtClean="0"/>
                        <a:t>34.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Кадровые условия реализации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577">
                <a:tc>
                  <a:txBody>
                    <a:bodyPr/>
                    <a:lstStyle/>
                    <a:p>
                      <a:r>
                        <a:rPr lang="ru-RU" dirty="0" smtClean="0"/>
                        <a:t>35.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Примерный режим и распорядок дня в дошкольных группах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39">
                <a:tc>
                  <a:txBody>
                    <a:bodyPr/>
                    <a:lstStyle/>
                    <a:p>
                      <a:r>
                        <a:rPr lang="ru-RU" dirty="0" smtClean="0"/>
                        <a:t>36.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Календарный план воспитательной работы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338959"/>
            <a:ext cx="10928131" cy="1351729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Результаты </a:t>
            </a:r>
            <a:r>
              <a:rPr lang="ru-RU" sz="1800" b="1" dirty="0">
                <a:solidFill>
                  <a:srgbClr val="002060"/>
                </a:solidFill>
              </a:rPr>
              <a:t>мониторинга внедрения ФОП ДО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200" b="1" u="sng" dirty="0">
                <a:solidFill>
                  <a:prstClr val="black"/>
                </a:solidFill>
              </a:rPr>
              <a:t>Показатель  </a:t>
            </a:r>
            <a:r>
              <a:rPr lang="ru-RU" sz="1200" b="1" u="sng" dirty="0" smtClean="0">
                <a:solidFill>
                  <a:prstClr val="black"/>
                </a:solidFill>
              </a:rPr>
              <a:t>2</a:t>
            </a:r>
            <a:r>
              <a:rPr lang="ru-RU" sz="1200" b="1" dirty="0" smtClean="0">
                <a:solidFill>
                  <a:prstClr val="black"/>
                </a:solidFill>
              </a:rPr>
              <a:t>.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задач и мероприятий по внедрению ФОП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 образовательной деятельности организации, </a:t>
            </a:r>
            <a:b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методического сопровождения педагогов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90" t="25190" r="9753" b="42123"/>
          <a:stretch/>
        </p:blipFill>
        <p:spPr>
          <a:xfrm>
            <a:off x="30396" y="1903523"/>
            <a:ext cx="11973538" cy="33227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                                                                                                                                                                                           На самоконтроль! 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Планирование задач и мероприятий по внедрению ФОП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Программа развития ДОО: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цели и задачи в соответствии с ценностными установками современных нормативных документов</a:t>
            </a:r>
          </a:p>
          <a:p>
            <a:pPr>
              <a:buFontTx/>
              <a:buChar char="-"/>
            </a:pPr>
            <a:r>
              <a:rPr lang="ru-RU" dirty="0" smtClean="0"/>
              <a:t>меры по внедрению ФОП ДО</a:t>
            </a:r>
          </a:p>
          <a:p>
            <a:r>
              <a:rPr lang="ru-RU" b="1" u="sng" dirty="0" smtClean="0"/>
              <a:t>Годовой план:</a:t>
            </a:r>
          </a:p>
          <a:p>
            <a:pPr>
              <a:buFontTx/>
              <a:buChar char="-"/>
            </a:pPr>
            <a:r>
              <a:rPr lang="ru-RU" dirty="0" smtClean="0"/>
              <a:t>мероприятия методического характера</a:t>
            </a:r>
          </a:p>
          <a:p>
            <a:pPr>
              <a:buFontTx/>
              <a:buChar char="-"/>
            </a:pPr>
            <a:r>
              <a:rPr lang="ru-RU" dirty="0" smtClean="0"/>
              <a:t>повышение квалификации педагогов (график)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6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Результаты мониторинга внедрения ФОП ДО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200" b="1" u="sng" dirty="0" smtClean="0">
                <a:solidFill>
                  <a:prstClr val="black"/>
                </a:solidFill>
              </a:rPr>
              <a:t>Показатель3</a:t>
            </a:r>
            <a:r>
              <a:rPr lang="ru-RU" sz="1200" b="1" dirty="0" smtClean="0">
                <a:solidFill>
                  <a:prstClr val="black"/>
                </a:solidFill>
              </a:rPr>
              <a:t>. Информированность родителей о ФОП ДО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80" t="25073" r="8661" b="11159"/>
          <a:stretch/>
        </p:blipFill>
        <p:spPr>
          <a:xfrm>
            <a:off x="441434" y="1501137"/>
            <a:ext cx="11248697" cy="51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5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                                                                                                                                                 На самоконтроль!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Информированность </a:t>
            </a:r>
            <a:r>
              <a:rPr lang="ru-RU" sz="3200" b="1" dirty="0">
                <a:solidFill>
                  <a:srgbClr val="002060"/>
                </a:solidFill>
              </a:rPr>
              <a:t>родителей </a:t>
            </a:r>
            <a:r>
              <a:rPr lang="ru-RU" sz="3200" b="1" dirty="0" smtClean="0">
                <a:solidFill>
                  <a:srgbClr val="002060"/>
                </a:solidFill>
              </a:rPr>
              <a:t>о внедрении </a:t>
            </a:r>
            <a:r>
              <a:rPr lang="ru-RU" sz="3200" b="1" dirty="0">
                <a:solidFill>
                  <a:srgbClr val="002060"/>
                </a:solidFill>
              </a:rPr>
              <a:t>ФОП ДО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краткая презентация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вашей ДОО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обсуждение ФОП ДО в официальной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17907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протоколы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родительских собраний о внедрении ФОП ДО в образовательный процесс ДОО или план планируемых собраний/встреч 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внедрении/реализации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83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85" y="365126"/>
            <a:ext cx="11438093" cy="5571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Деятельность по ситуации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28336" y="1418897"/>
            <a:ext cx="5725167" cy="47570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563367" y="1478784"/>
            <a:ext cx="5181600" cy="4351338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!</a:t>
            </a:r>
            <a:r>
              <a:rPr lang="ru-RU" dirty="0" smtClean="0"/>
              <a:t> Мораторий </a:t>
            </a:r>
            <a:r>
              <a:rPr lang="ru-RU" sz="2000" dirty="0" smtClean="0"/>
              <a:t>на мониторинговый контроль на период до 2030года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Анализ, осмысление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Принятие управленческих решений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897515"/>
              </p:ext>
            </p:extLst>
          </p:nvPr>
        </p:nvGraphicFramePr>
        <p:xfrm>
          <a:off x="504286" y="1418897"/>
          <a:ext cx="4922153" cy="507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86" y="1418897"/>
                        <a:ext cx="4922153" cy="5078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39" y="110359"/>
            <a:ext cx="10731062" cy="84345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МКДО - 2023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10 ДОО_ Базовый </a:t>
            </a:r>
            <a:r>
              <a:rPr lang="ru-RU" sz="1600" dirty="0">
                <a:solidFill>
                  <a:prstClr val="black"/>
                </a:solidFill>
              </a:rPr>
              <a:t>уровень</a:t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863784"/>
              </p:ext>
            </p:extLst>
          </p:nvPr>
        </p:nvGraphicFramePr>
        <p:xfrm>
          <a:off x="86711" y="749370"/>
          <a:ext cx="11918730" cy="594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9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Формат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Критерии и показатели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Оценка 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(5 балльная уровневая шкала)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014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Дистанционно_ сайт ДОО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Документирование: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 ДО, календарный план воспитательной работы, годовой план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Планирование и организация работы в группе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Анализ и совершенствование образовательной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от</a:t>
                      </a:r>
                      <a:r>
                        <a:rPr lang="ru-RU" baseline="0" dirty="0" smtClean="0">
                          <a:solidFill>
                            <a:srgbClr val="00B050"/>
                          </a:solidFill>
                        </a:rPr>
                        <a:t> 4 баллов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Очно_ выезд экспертов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Образовательные ориентиры: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образовательной деятельности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Ценностные ориентиры воспитания 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Индивидуальное развитие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rgbClr val="C00000"/>
                          </a:solidFill>
                        </a:rPr>
                        <a:t>2 балла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 балла</a:t>
                      </a:r>
                    </a:p>
                    <a:p>
                      <a:r>
                        <a:rPr lang="ru-RU" b="0" dirty="0" smtClean="0">
                          <a:solidFill>
                            <a:srgbClr val="00B050"/>
                          </a:solidFill>
                        </a:rPr>
                        <a:t>4 балла</a:t>
                      </a:r>
                      <a:endParaRPr lang="ru-RU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Развивающая среда: 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Функционирование центров центры активности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навигация пространства и основы безопасность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Доступность среды в помещении и на свежем воздухе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Материально-техническое обеспечение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Библиотечно-информационное обеспечение для педагогов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Учебно-методическое обеспечение образовательного процесса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Условия для детей с ООП и ОВЗ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питания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4 баллов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08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96" y="365125"/>
            <a:ext cx="11422118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                       </a:t>
            </a:r>
            <a:r>
              <a:rPr lang="ru-RU" sz="2200" u="sng" dirty="0" smtClean="0">
                <a:solidFill>
                  <a:srgbClr val="800000"/>
                </a:solidFill>
              </a:rPr>
              <a:t>!На контроль методической службе МО </a:t>
            </a:r>
            <a:r>
              <a:rPr lang="ru-RU" sz="2200" dirty="0" smtClean="0">
                <a:solidFill>
                  <a:srgbClr val="800000"/>
                </a:solidFill>
              </a:rPr>
              <a:t/>
            </a:r>
            <a:br>
              <a:rPr lang="ru-RU" sz="2200" dirty="0" smtClean="0">
                <a:solidFill>
                  <a:srgbClr val="80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УПРАВЛЕНИЕ КАЧЕСТВОМ ОБРАЗОВАНИЯ</a:t>
            </a:r>
            <a:r>
              <a:rPr lang="ru-RU" sz="3100" dirty="0" smtClean="0"/>
              <a:t>                                                                            </a:t>
            </a:r>
            <a:br>
              <a:rPr lang="ru-RU" sz="3100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     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" y="1552903"/>
            <a:ext cx="11690131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ФЗ «Об образовании в РФ»_ Ст.28.п.3.13 «Компетенции ОО»</a:t>
            </a:r>
          </a:p>
          <a:p>
            <a:pPr marL="0" indent="0" algn="ctr">
              <a:buNone/>
            </a:pPr>
            <a:r>
              <a:rPr lang="ru-RU" sz="1800" u="sng" dirty="0" smtClean="0"/>
              <a:t>Обеспечение функционирования внутренней системы оценки качества образования (ВСОКО)</a:t>
            </a:r>
          </a:p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sz="1200" dirty="0" smtClean="0"/>
              <a:t>п. 7. Образовательная организация </a:t>
            </a:r>
            <a:r>
              <a:rPr lang="ru-RU" sz="1200" b="1" dirty="0" smtClean="0"/>
              <a:t>несет ответственность </a:t>
            </a:r>
            <a:r>
              <a:rPr lang="ru-RU" sz="1200" dirty="0" smtClean="0"/>
              <a:t>в установленном законодательством Российской Федерации порядке </a:t>
            </a:r>
            <a:r>
              <a:rPr lang="ru-RU" sz="1200" b="1" dirty="0" smtClean="0"/>
              <a:t>за не выполнение или ненадлежащее выполнение функций</a:t>
            </a:r>
            <a:r>
              <a:rPr lang="ru-RU" sz="1200" dirty="0" smtClean="0"/>
              <a:t>, отнесенных к ее компетенции, нарушение требований к организации и осуществлению образовательной деятельности образовательная организация и ее должностные лица несут административную ответственность в соответствии с Кодексом Российской Федерации об административных правонарушениях.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!</a:t>
            </a:r>
            <a:r>
              <a:rPr lang="ru-RU" sz="1800" dirty="0" smtClean="0">
                <a:solidFill>
                  <a:srgbClr val="800000"/>
                </a:solidFill>
              </a:rPr>
              <a:t> ВЫВОД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>
              <a:buFontTx/>
              <a:buChar char="-"/>
            </a:pP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5896" y="3752194"/>
          <a:ext cx="11422118" cy="256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9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ДОО </a:t>
                      </a: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 опорой на нормативно-правовые документы проектирует: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2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принципы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порядок проведения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периодичность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критерии оценки качества образования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Положение </a:t>
                      </a:r>
                    </a:p>
                    <a:p>
                      <a:pPr algn="ctr"/>
                      <a:r>
                        <a:rPr lang="ru-RU" dirty="0" smtClean="0"/>
                        <a:t>о внутренней системе оценки качества образования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91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САЙТ ТОГИРРО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Кафедра дошкольного и начального общего образования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Информационно-методическое сопровождение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3328"/>
              </p:ext>
            </p:extLst>
          </p:nvPr>
        </p:nvGraphicFramePr>
        <p:xfrm>
          <a:off x="409903" y="1573377"/>
          <a:ext cx="11500944" cy="450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885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j-ea"/>
                          <a:cs typeface="+mj-cs"/>
                        </a:rPr>
                        <a:t>Внедрение ФОП ДО</a:t>
                      </a:r>
                    </a:p>
                    <a:p>
                      <a:pPr algn="l"/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j-ea"/>
                        <a:cs typeface="+mj-cs"/>
                      </a:endParaRPr>
                    </a:p>
                    <a:p>
                      <a:pPr algn="l"/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 ОБРАЗОВАТЕЛЬНОЙ ПРОГРАММЫ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 ПО АНАЛИЗУ ЭФФЕКТИВНОСТИ ВНЕДРЕНИЯ ФОП ДО В ОБРАЗОВАТЕЛЬНУЮ ПРАКТИКУ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МУНИЦИПАЛЬНЫХ ОБРАЗОВАНИЙ ТЮМЕНСКОЙ ОБЛАСТИ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63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видеовебинара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«Результаты мониторинга внедрения ФОП ДО»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http://qrcoder.ru/code/?https%3A%2F%2Ftogirro.ru%2Fassets%2Ffiles%2F2023%2Fdinoo%2Frek_effekt_vnedreniya_fop_do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86" y="4031761"/>
            <a:ext cx="943751" cy="9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591" y="2898940"/>
            <a:ext cx="973664" cy="83410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9" y="1690688"/>
            <a:ext cx="911103" cy="91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591" y="5203578"/>
            <a:ext cx="874029" cy="8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Общие сведения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 </a:t>
            </a: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проведении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мониторинга внедрения ФОП ДО в регионе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Участники</a:t>
            </a:r>
            <a:r>
              <a:rPr lang="ru-RU" dirty="0" smtClean="0"/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/>
              <a:t>10 ДОО </a:t>
            </a:r>
            <a:r>
              <a:rPr lang="ru-RU" sz="2000" dirty="0" smtClean="0"/>
              <a:t>(юридические лица), </a:t>
            </a:r>
            <a:r>
              <a:rPr lang="ru-RU" sz="1900" dirty="0" smtClean="0"/>
              <a:t>включенные в федеральный проект «МКДО 2023»</a:t>
            </a:r>
          </a:p>
          <a:p>
            <a:endParaRPr lang="ru-RU" dirty="0" smtClean="0"/>
          </a:p>
          <a:p>
            <a:r>
              <a:rPr lang="ru-RU" u="sng" dirty="0" smtClean="0"/>
              <a:t>3 показателя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задач и мероприятий по внедрению ФОП ДО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родителей о ФОП ДО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/>
              <a:t>Эксперты: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региональные (3 человека)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 федеральный эксперт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САЙТ ТОГИРРО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Кафедра дошкольного и начального общего образования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Информационно-методическое сопровождение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151591"/>
              </p:ext>
            </p:extLst>
          </p:nvPr>
        </p:nvGraphicFramePr>
        <p:xfrm>
          <a:off x="338958" y="1825625"/>
          <a:ext cx="11500944" cy="39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j-ea"/>
                          <a:cs typeface="+mj-cs"/>
                        </a:rPr>
                        <a:t>Внедрение ФОП ДО</a:t>
                      </a:r>
                    </a:p>
                    <a:p>
                      <a:pPr algn="l"/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j-ea"/>
                        <a:cs typeface="+mj-cs"/>
                      </a:endParaRPr>
                    </a:p>
                    <a:p>
                      <a:pPr algn="l"/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j-ea"/>
                        <a:cs typeface="+mj-cs"/>
                      </a:endParaRPr>
                    </a:p>
                    <a:p>
                      <a:pPr algn="l"/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j-ea"/>
                        <a:cs typeface="+mj-cs"/>
                      </a:endParaRPr>
                    </a:p>
                    <a:p>
                      <a:pPr algn="l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 ОБРАЗОВАТЕЛЬНОЙ ПРОГРАММЫ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 ПО АНАЛИЗУ ЭФФЕКТИВНОСТИ ВНЕДРЕНИЯ ФОП ДО В ОБРАЗОВАТЕЛЬНУЮ ПРАКТИКУ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МУНИЦИПАЛЬНЫХ ОБРАЗОВАНИЙ ТЮМЕНСКОЙ ОБЛАСТИ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 descr="http://qrcoder.ru/code/?https%3A%2F%2Ftogirro.ru%2Fassets%2Ffiles%2F2023%2Fdinoo%2Frek_effekt_vnedreniya_fop_do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296" y="4629360"/>
            <a:ext cx="1182414" cy="11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178" y="3532948"/>
            <a:ext cx="1155208" cy="98962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71" y="1925927"/>
            <a:ext cx="1117408" cy="111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51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5669" y="879694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УПРАВЛЕНИЕ РАЗВИТИЕМ ДОО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 РЕЗУЛЬТАТАМ МОНИТОРИНГА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ВНЕДРЕНИЯ ФОП ДО В ОБРАЗОВАТЕЛЬНУЮ ПРАКТИКУ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8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Результаты мониторинга внедрения ФОП ДО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400" b="1" dirty="0" smtClean="0"/>
              <a:t>Показатель  1</a:t>
            </a:r>
            <a:r>
              <a:rPr lang="ru-RU" sz="1400" dirty="0" smtClean="0"/>
              <a:t>. Соответствие </a:t>
            </a:r>
            <a:r>
              <a:rPr lang="ru-RU" sz="1400" b="1" u="sng" dirty="0" smtClean="0"/>
              <a:t>обязательной части</a:t>
            </a:r>
            <a:r>
              <a:rPr lang="ru-RU" sz="1400" b="1" dirty="0" smtClean="0"/>
              <a:t> </a:t>
            </a:r>
            <a:r>
              <a:rPr lang="ru-RU" sz="1400" dirty="0" smtClean="0"/>
              <a:t>образовательной программы дошкольного образования ДОО Федеральной образовательной программе ДО;</a:t>
            </a:r>
            <a:br>
              <a:rPr lang="ru-RU" sz="1400" dirty="0" smtClean="0"/>
            </a:br>
            <a:r>
              <a:rPr lang="ru-RU" sz="1400" b="1" u="sng" dirty="0" smtClean="0"/>
              <a:t>наполнение ЧФУ</a:t>
            </a:r>
            <a:r>
              <a:rPr lang="ru-RU" sz="1400" b="1" dirty="0" smtClean="0"/>
              <a:t> </a:t>
            </a:r>
            <a:r>
              <a:rPr lang="ru-RU" sz="1400" dirty="0" smtClean="0"/>
              <a:t>образовательной программы дошкольного образования ДОО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97" t="29240" r="9375" b="48063"/>
          <a:stretch/>
        </p:blipFill>
        <p:spPr>
          <a:xfrm>
            <a:off x="287885" y="2159877"/>
            <a:ext cx="11616230" cy="227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Результаты мониторинга внедрения ФОП </a:t>
            </a:r>
            <a:r>
              <a:rPr lang="ru-RU" sz="1800" b="1" dirty="0" smtClean="0">
                <a:solidFill>
                  <a:srgbClr val="002060"/>
                </a:solidFill>
              </a:rPr>
              <a:t>ДО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400" u="sng" dirty="0">
                <a:solidFill>
                  <a:prstClr val="black"/>
                </a:solidFill>
              </a:rPr>
              <a:t>Показатель  1</a:t>
            </a:r>
            <a:r>
              <a:rPr lang="ru-RU" sz="1400" dirty="0">
                <a:solidFill>
                  <a:prstClr val="black"/>
                </a:solidFill>
              </a:rPr>
              <a:t>. Соответствие обязательной части образовательной программы дошкольного образования ДОО Федеральной образовательной программе ДО;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наполнение ЧФУ образовательной программы дошкольного образования ДОО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6" t="31413" r="10497" b="12428"/>
          <a:stretch/>
        </p:blipFill>
        <p:spPr>
          <a:xfrm>
            <a:off x="1079938" y="1695538"/>
            <a:ext cx="9806152" cy="4787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Результаты мониторинга внедрения ФОП ДО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400" u="sng" dirty="0" smtClean="0">
                <a:solidFill>
                  <a:prstClr val="black"/>
                </a:solidFill>
              </a:rPr>
              <a:t>Показатель  </a:t>
            </a:r>
            <a:r>
              <a:rPr lang="ru-RU" sz="1400" u="sng" dirty="0">
                <a:solidFill>
                  <a:prstClr val="black"/>
                </a:solidFill>
              </a:rPr>
              <a:t>1</a:t>
            </a:r>
            <a:r>
              <a:rPr lang="ru-RU" sz="1400" dirty="0">
                <a:solidFill>
                  <a:prstClr val="black"/>
                </a:solidFill>
              </a:rPr>
              <a:t>. Соответствие обязательной части образовательной программы дошкольного образования ДОО Федеральной образовательной программе ДО;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наполнение ЧФУ образовательной программы дошкольного образования </a:t>
            </a:r>
            <a:r>
              <a:rPr lang="ru-RU" sz="1400" dirty="0" smtClean="0">
                <a:solidFill>
                  <a:prstClr val="black"/>
                </a:solidFill>
              </a:rPr>
              <a:t>ДОО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ЦЕЛЕВОЙ РАЗДЕЛ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07" t="26703" r="10597" b="32794"/>
          <a:stretch/>
        </p:blipFill>
        <p:spPr>
          <a:xfrm>
            <a:off x="460608" y="1859168"/>
            <a:ext cx="11570885" cy="4100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Анализ показателей </a:t>
            </a:r>
            <a:r>
              <a:rPr lang="ru-RU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(красная зона)</a:t>
            </a:r>
            <a:br>
              <a:rPr lang="ru-RU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</a:br>
            <a:r>
              <a:rPr lang="ru-RU" sz="1400" u="sng" dirty="0" smtClean="0">
                <a:solidFill>
                  <a:prstClr val="black"/>
                </a:solidFill>
              </a:rPr>
              <a:t/>
            </a:r>
            <a:br>
              <a:rPr lang="ru-RU" sz="1400" u="sng" dirty="0" smtClean="0">
                <a:solidFill>
                  <a:prstClr val="black"/>
                </a:solidFill>
              </a:rPr>
            </a:br>
            <a:r>
              <a:rPr lang="ru-RU" sz="1400" u="sng" dirty="0" smtClean="0">
                <a:solidFill>
                  <a:prstClr val="black"/>
                </a:solidFill>
              </a:rPr>
              <a:t>Показатель  </a:t>
            </a:r>
            <a:r>
              <a:rPr lang="ru-RU" sz="1400" u="sng" dirty="0">
                <a:solidFill>
                  <a:prstClr val="black"/>
                </a:solidFill>
              </a:rPr>
              <a:t>1</a:t>
            </a:r>
            <a:r>
              <a:rPr lang="ru-RU" sz="1400" dirty="0">
                <a:solidFill>
                  <a:prstClr val="black"/>
                </a:solidFill>
              </a:rPr>
              <a:t>. Соответствие обязательной части образовательной программы дошкольного образования ДОО Федеральной образовательной программе ДО;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наполнение ЧФУ образовательной программы дошкольного образования ДОО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 smtClean="0">
                <a:solidFill>
                  <a:srgbClr val="002060"/>
                </a:solidFill>
              </a:rPr>
              <a:t>Варианты наполнения части, формируемой участниками образовательных отношений (ЧФУ)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 smtClean="0">
                <a:solidFill>
                  <a:srgbClr val="C00000"/>
                </a:solidFill>
              </a:rPr>
              <a:t>! </a:t>
            </a:r>
            <a:r>
              <a:rPr lang="ru-RU" sz="2200" dirty="0">
                <a:solidFill>
                  <a:prstClr val="black"/>
                </a:solidFill>
              </a:rPr>
              <a:t>п 4. ФОП ДО.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prstClr val="black"/>
                </a:solidFill>
              </a:rPr>
              <a:t>Часть, формируемая участниками образовательных отношений, составляет не более 40% и может быть ориентирована: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200" dirty="0">
                <a:solidFill>
                  <a:prstClr val="black"/>
                </a:solidFill>
              </a:rPr>
              <a:t>на специфику национальных, социокультурных и иных условий, в том числе региональных, в которых осуществляется образовательная </a:t>
            </a:r>
            <a:r>
              <a:rPr lang="ru-RU" sz="2200" dirty="0" smtClean="0">
                <a:solidFill>
                  <a:prstClr val="black"/>
                </a:solidFill>
              </a:rPr>
              <a:t>деятельность </a:t>
            </a:r>
            <a:r>
              <a:rPr lang="ru-RU" sz="1800" dirty="0" smtClean="0">
                <a:solidFill>
                  <a:srgbClr val="C00000"/>
                </a:solidFill>
              </a:rPr>
              <a:t>(региональная программа, авторская собственная программа); </a:t>
            </a:r>
            <a:endParaRPr lang="ru-RU" sz="1800" dirty="0">
              <a:solidFill>
                <a:srgbClr val="C00000"/>
              </a:solidFill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200" dirty="0">
                <a:solidFill>
                  <a:prstClr val="black"/>
                </a:solidFill>
              </a:rPr>
              <a:t>сложившиеся традиции </a:t>
            </a:r>
            <a:r>
              <a:rPr lang="ru-RU" sz="2200" dirty="0" smtClean="0">
                <a:solidFill>
                  <a:prstClr val="black"/>
                </a:solidFill>
              </a:rPr>
              <a:t>ДОО (</a:t>
            </a:r>
            <a:r>
              <a:rPr lang="ru-RU" sz="1900" dirty="0" smtClean="0">
                <a:solidFill>
                  <a:srgbClr val="C00000"/>
                </a:solidFill>
              </a:rPr>
              <a:t>выбор технологий, методик</a:t>
            </a:r>
            <a:r>
              <a:rPr lang="ru-RU" sz="2200" dirty="0" smtClean="0">
                <a:solidFill>
                  <a:prstClr val="black"/>
                </a:solidFill>
              </a:rPr>
              <a:t>); </a:t>
            </a:r>
            <a:endParaRPr lang="ru-RU" sz="2200" dirty="0">
              <a:solidFill>
                <a:prstClr val="black"/>
              </a:solidFill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200" dirty="0">
                <a:solidFill>
                  <a:prstClr val="black"/>
                </a:solidFill>
              </a:rPr>
              <a:t>выбор </a:t>
            </a:r>
            <a:r>
              <a:rPr lang="ru-RU" sz="1800" dirty="0">
                <a:solidFill>
                  <a:srgbClr val="C00000"/>
                </a:solidFill>
              </a:rPr>
              <a:t>парциальных образовательных программ </a:t>
            </a:r>
            <a:r>
              <a:rPr lang="ru-RU" sz="2200" dirty="0">
                <a:solidFill>
                  <a:prstClr val="black"/>
                </a:solidFill>
              </a:rPr>
              <a:t>и форм организации работы с детьми, которые в наибольшей степени соответствуют потребностям и интересам детей,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200" dirty="0">
                <a:solidFill>
                  <a:prstClr val="black"/>
                </a:solidFill>
              </a:rPr>
              <a:t>а также возможностям педагогического коллектива и ДОО в </a:t>
            </a:r>
            <a:r>
              <a:rPr lang="ru-RU" sz="2200" dirty="0" smtClean="0">
                <a:solidFill>
                  <a:prstClr val="black"/>
                </a:solidFill>
              </a:rPr>
              <a:t>целом </a:t>
            </a:r>
            <a:r>
              <a:rPr lang="ru-RU" sz="1800" dirty="0" smtClean="0">
                <a:solidFill>
                  <a:srgbClr val="C00000"/>
                </a:solidFill>
              </a:rPr>
              <a:t>(программы инновационной деятельности).</a:t>
            </a:r>
            <a:endParaRPr lang="ru-RU" sz="1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9821" cy="435133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Часть, формируемая участниками образовательных отношений (ЧФУ )</a:t>
            </a:r>
          </a:p>
          <a:p>
            <a:pPr marL="0" indent="0" algn="ctr">
              <a:buNone/>
            </a:pPr>
            <a:r>
              <a:rPr lang="ru-RU" dirty="0" smtClean="0"/>
              <a:t> Что должно быть? </a:t>
            </a:r>
          </a:p>
          <a:p>
            <a:pPr marL="0" indent="0" algn="ctr">
              <a:buNone/>
            </a:pPr>
            <a:r>
              <a:rPr lang="ru-RU" dirty="0" smtClean="0"/>
              <a:t>Целевой раздел</a:t>
            </a:r>
          </a:p>
          <a:p>
            <a:pPr marL="0" indent="0">
              <a:buNone/>
            </a:pPr>
            <a:r>
              <a:rPr lang="ru-RU" sz="2900" u="sng" dirty="0" smtClean="0"/>
              <a:t>Пояснительная записка:  </a:t>
            </a:r>
            <a:r>
              <a:rPr lang="ru-RU" sz="2200" dirty="0" smtClean="0"/>
              <a:t>цели, задачи, принципы и подходы (обоснование наполнения ЧФУ)</a:t>
            </a:r>
          </a:p>
          <a:p>
            <a:pPr marL="0" lvl="0" indent="0">
              <a:buNone/>
            </a:pPr>
            <a:r>
              <a:rPr lang="ru-RU" dirty="0" smtClean="0"/>
              <a:t>- </a:t>
            </a:r>
            <a:r>
              <a:rPr lang="ru-RU" sz="2200" dirty="0" smtClean="0"/>
              <a:t>ссылки на парциальные программы (</a:t>
            </a:r>
            <a:r>
              <a:rPr lang="ru-RU" sz="2200" dirty="0">
                <a:solidFill>
                  <a:prstClr val="black"/>
                </a:solidFill>
              </a:rPr>
              <a:t>Навигатор образовательных </a:t>
            </a:r>
            <a:r>
              <a:rPr lang="ru-RU" sz="2200" dirty="0" smtClean="0">
                <a:solidFill>
                  <a:prstClr val="black"/>
                </a:solidFill>
              </a:rPr>
              <a:t>программ </a:t>
            </a:r>
            <a:endParaRPr lang="ru-RU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https</a:t>
            </a:r>
            <a:r>
              <a:rPr lang="en-US" sz="2200" dirty="0"/>
              <a:t>://old-firo.ranepa.ru/navigator-programm-do</a:t>
            </a:r>
            <a:r>
              <a:rPr lang="ru-RU" sz="2200" dirty="0" smtClean="0"/>
              <a:t>  )     </a:t>
            </a:r>
          </a:p>
          <a:p>
            <a:pPr marL="0" indent="0">
              <a:buNone/>
            </a:pPr>
            <a:r>
              <a:rPr lang="ru-RU" sz="2200" dirty="0" smtClean="0"/>
              <a:t>- ссылки  на региональные, собственные авторские программы (сайт ДОО)</a:t>
            </a:r>
          </a:p>
          <a:p>
            <a:pPr marL="0" indent="0">
              <a:buNone/>
            </a:pPr>
            <a:r>
              <a:rPr lang="ru-RU" sz="2200" dirty="0" smtClean="0"/>
              <a:t>-ссылки на программы инновационной деятельности (сайт ДОО)</a:t>
            </a:r>
          </a:p>
          <a:p>
            <a:pPr marL="0" indent="0">
              <a:buNone/>
            </a:pPr>
            <a:r>
              <a:rPr lang="ru-RU" dirty="0" smtClean="0"/>
              <a:t>Возрастные группы, в которых реализуется ЧФУ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/>
              <a:t>Планируемые результаты: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целевые ориентиры парциальной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программы/ авторской программы (ссылкой или текстом)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905</Words>
  <Application>Microsoft Office PowerPoint</Application>
  <PresentationFormat>Широкоэкранный</PresentationFormat>
  <Paragraphs>204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Acrobat Document</vt:lpstr>
      <vt:lpstr>                                                                                                                        </vt:lpstr>
      <vt:lpstr>Деятельность по ситуации</vt:lpstr>
      <vt:lpstr>Общие сведения  о проведении мониторинга внедрения ФОП ДО в регионе</vt:lpstr>
      <vt:lpstr>САЙТ ТОГИРРО Кафедра дошкольного и начального общего образования Информационно-методическое сопровождение </vt:lpstr>
      <vt:lpstr>Презентация PowerPoint</vt:lpstr>
      <vt:lpstr>Результаты мониторинга внедрения ФОП ДО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ДОО </vt:lpstr>
      <vt:lpstr>Результаты мониторинга внедрения ФОП ДО 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ДОО</vt:lpstr>
      <vt:lpstr>Результаты мониторинга внедрения ФОП ДО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ДОО  ЦЕЛЕВОЙ РАЗДЕЛ</vt:lpstr>
      <vt:lpstr>Анализ показателей (красная зона) 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ДОО</vt:lpstr>
      <vt:lpstr>                                                                                                                                                                                         НА САМОКОНТРОЛЬ! Целевой раздел</vt:lpstr>
      <vt:lpstr>Результаты мониторинга внедрения ФОП ДО 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  СОДЕРЖАТЕЛЬНЫЙ РАЗДЕЛ _ ОБЯЗАТЕЛЬНАЯ ЧАСТЬ</vt:lpstr>
      <vt:lpstr>Результаты мониторинга внедрения ФОП ДО 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  СОДЕРЖАТЕЛЬНЫЙ РАЗДЕЛ _ ЧФУ</vt:lpstr>
      <vt:lpstr>                                                                                                                                                                                       НА САМОКОНТРОЛЬ ! Содержательный раздел</vt:lpstr>
      <vt:lpstr>Результаты мониторинга внедрения ФОП ДО 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  ОРГАНИЗАЦИОННЫЙ РАЗДЕЛ _ ОБЯЗАТЕЛЬНАЯ ЧАСТЬ</vt:lpstr>
      <vt:lpstr>                                                                                                                                                                                         НА САМОКОНТРОЛЬ ! Организационный  раздел</vt:lpstr>
      <vt:lpstr>                                                                            Результаты мониторинга внедрения ФОП ДО  Показатель  2. Планирование задач и мероприятий по внедрению ФОП ДО в образовательной деятельности организации,  в том числе методического сопровождения педагогов  </vt:lpstr>
      <vt:lpstr>                                                                                                                                                                                           На самоконтроль!  Планирование задач и мероприятий по внедрению ФОП ДО</vt:lpstr>
      <vt:lpstr>Результаты мониторинга внедрения ФОП ДО  Показатель3. Информированность родителей о ФОП ДО</vt:lpstr>
      <vt:lpstr>                                                                                                                                                 На самоконтроль! Информированность родителей о внедрении ФОП ДО</vt:lpstr>
      <vt:lpstr>МКДО - 2023  10 ДОО_ Базовый уровень </vt:lpstr>
      <vt:lpstr>                                                      !На контроль методической службе МО  УПРАВЛЕНИЕ КАЧЕСТВОМ ОБРАЗОВАНИЯ                                                                                      </vt:lpstr>
      <vt:lpstr>САЙТ ТОГИРРО Кафедра дошкольного и начального общего образования Информационно-методическое сопровождение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Пономарева ЛД</cp:lastModifiedBy>
  <cp:revision>101</cp:revision>
  <cp:lastPrinted>2024-04-03T08:25:53Z</cp:lastPrinted>
  <dcterms:created xsi:type="dcterms:W3CDTF">2024-02-15T11:06:19Z</dcterms:created>
  <dcterms:modified xsi:type="dcterms:W3CDTF">2024-04-05T03:54:06Z</dcterms:modified>
</cp:coreProperties>
</file>