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96" r:id="rId2"/>
    <p:sldId id="285" r:id="rId3"/>
    <p:sldId id="258" r:id="rId4"/>
    <p:sldId id="260" r:id="rId5"/>
    <p:sldId id="262" r:id="rId6"/>
    <p:sldId id="264" r:id="rId7"/>
    <p:sldId id="265" r:id="rId8"/>
    <p:sldId id="266" r:id="rId9"/>
    <p:sldId id="268" r:id="rId10"/>
    <p:sldId id="276" r:id="rId11"/>
    <p:sldId id="278" r:id="rId12"/>
    <p:sldId id="279" r:id="rId13"/>
    <p:sldId id="280" r:id="rId14"/>
    <p:sldId id="295" r:id="rId15"/>
    <p:sldId id="290" r:id="rId16"/>
    <p:sldId id="291" r:id="rId17"/>
    <p:sldId id="292" r:id="rId18"/>
    <p:sldId id="293" r:id="rId19"/>
    <p:sldId id="29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68243" autoAdjust="0"/>
  </p:normalViewPr>
  <p:slideViewPr>
    <p:cSldViewPr>
      <p:cViewPr varScale="1">
        <p:scale>
          <a:sx n="49" d="100"/>
          <a:sy n="49" d="100"/>
        </p:scale>
        <p:origin x="-19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6F1BF-B832-49C8-9610-9367611BF07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DC16F-D634-4CFD-BEC5-83DCB932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Добрый день, участники постоянно действующего семинара «Навстречу друг другу» «Вопросы преемственности» </a:t>
            </a:r>
            <a:endParaRPr lang="ru-RU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Сегодня наша онлайн встреча посвящена теме: Формирование  универсальных учебных действий, предпосылок к учебной деятельности  как требование ФГОС НОО и ДО.</a:t>
            </a:r>
            <a:endParaRPr lang="ru-RU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ru-RU" dirty="0"/>
              <a:t>Неслучайно в программе семинара  мы уделяем время изучению основных нормативных документов - ФГОС, так как в профессиональном стандарте «Педагог»  закреплены трудовые действия, необходимые умения и </a:t>
            </a:r>
            <a:r>
              <a:rPr lang="ru-RU" dirty="0" smtClean="0"/>
              <a:t>необходимые </a:t>
            </a:r>
            <a:r>
              <a:rPr lang="ru-RU" dirty="0"/>
              <a:t>знания </a:t>
            </a:r>
            <a:r>
              <a:rPr lang="ru-RU" dirty="0" smtClean="0"/>
              <a:t>в соответствии с </a:t>
            </a:r>
            <a:r>
              <a:rPr lang="ru-RU" dirty="0"/>
              <a:t>ФГОС. Также всех педагогов ожидает процесс аттестации в новом формате, где будет оцениваться знание нормативных документов, личный сайт педагога, на котором будут размещаться разработки педагога, проверенные на антиплагиат. Мы получили установку - каждый педагог должен оставить свой «цифровой след». Поэтому Все разработанные вами материалы лучше хранить на личном сайте и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ли собирать свое электронное портфолио, чтобы была возможность оперативно разместить наработанные материалы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Например,</a:t>
            </a:r>
            <a:r>
              <a:rPr lang="ru-RU" sz="1800" baseline="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в рубрике распространение педагогического опыта целесообразно разместить программу мероприятия, свое выступление и сертификат.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7815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Стандартом ДО закреплено: содержание ООП должно обеспечивать развитие личности, мотивации и способностей детей в различных видах деятельности в 5 образовательных областях.</a:t>
            </a:r>
          </a:p>
          <a:p>
            <a:r>
              <a:rPr lang="ru-RU" dirty="0"/>
              <a:t>Успешное освоение Программы дошкольного образования будет способствовать успешному освоению предметных областей  ООП НОО.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7351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Требования Стандарта ДО к результатам освоения Программы представлены в виде целевых ориентиров, которые представляют собой социально-нормативные, возрастные характеристики возможных достижений ребенка: </a:t>
            </a:r>
          </a:p>
          <a:p>
            <a:pPr marL="171450" indent="-171450">
              <a:buFontTx/>
              <a:buChar char="-"/>
            </a:pPr>
            <a:r>
              <a:rPr lang="ru-RU" dirty="0"/>
              <a:t>в младенческом и раннем возрасте;</a:t>
            </a:r>
          </a:p>
          <a:p>
            <a:pPr marL="0" indent="0">
              <a:buFontTx/>
              <a:buNone/>
            </a:pPr>
            <a:r>
              <a:rPr lang="ru-RU" dirty="0"/>
              <a:t> - на этапе завершения дошкольного образования.</a:t>
            </a:r>
          </a:p>
          <a:p>
            <a:pPr marL="0" indent="0">
              <a:buFontTx/>
              <a:buNone/>
            </a:pPr>
            <a:r>
              <a:rPr lang="ru-RU" dirty="0"/>
              <a:t>Целевые ориентиры предполагают формирование у детей предпосылок к учебной деятельности на этапе завершения дошкольного образования.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Например, целевые ориентиры: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склонен наблюдать, экспериментировать, обладает начальными знаниями о себе, о предметном, природном, социальном и культурном мире; знаком с книжной культурой и детской литературой; обладает элементарными представлениями из области живой природы, естествознания, математики, истории;  может выделять звуки в словах, у ребенка складываются предпосылки грамотности будут служить предпосылками развития познавательных универсальных учебных действий.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Несмотря на большое сходство стандартов ДО и НОО выделяют следующие отличия: </a:t>
            </a:r>
          </a:p>
          <a:p>
            <a:r>
              <a:rPr lang="ru-RU" dirty="0"/>
              <a:t>Дошкольное образование не является обязательным уровнем общего </a:t>
            </a:r>
            <a:r>
              <a:rPr lang="ru-RU" dirty="0" smtClean="0"/>
              <a:t>образования (за родителями дошкольников остается право водить детей в детский сад или нет).</a:t>
            </a:r>
            <a:endParaRPr lang="ru-RU" dirty="0"/>
          </a:p>
          <a:p>
            <a:r>
              <a:rPr lang="ru-RU" dirty="0"/>
              <a:t>Результаты освоения Программы – целевые ориентиры, не подлежат непосредственной оценке.</a:t>
            </a:r>
          </a:p>
          <a:p>
            <a:r>
              <a:rPr lang="ru-RU" dirty="0"/>
              <a:t>Для детей с ОВЗ не предусмотрены специальные варианты стандарта.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131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стандарте дошкольного образования нет четких критериев, что должен знать и уметь ребенок на этапе завершения дошкольного образования. </a:t>
            </a:r>
          </a:p>
          <a:p>
            <a:r>
              <a:rPr lang="ru-RU" dirty="0"/>
              <a:t>Также, как и в стандарте начального общего образования нет четких критериев предметных результатов.</a:t>
            </a:r>
          </a:p>
          <a:p>
            <a:r>
              <a:rPr lang="ru-RU" dirty="0"/>
              <a:t>Поэтому целесообразно родителей обучающихся в начале учебного года  знакомить с ООП и тем, что должен знать и уметь </a:t>
            </a:r>
            <a:r>
              <a:rPr lang="ru-RU" dirty="0" smtClean="0"/>
              <a:t>ребенок данной возрастной группы или класса. </a:t>
            </a:r>
          </a:p>
          <a:p>
            <a:r>
              <a:rPr lang="ru-RU" dirty="0" smtClean="0"/>
              <a:t>На </a:t>
            </a:r>
            <a:r>
              <a:rPr lang="ru-RU" dirty="0"/>
              <a:t>слайдах с 15 по 17 приведены примеры показателей освоения программы подготовительной к школе группы по пяти образовательным областям.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81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 все ОУ была отправлена программа семинара, согласно которой первым вопросом мы рассмотрим стандарты дошкольного  образования и начального общего образования.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 законе «Об образовании в РФ» основным принципом государственной политики в сфере образования выступает обеспечение права человека на образование в течение</a:t>
            </a:r>
            <a:r>
              <a:rPr lang="ru-RU" baseline="0" dirty="0"/>
              <a:t> всей жизни (т.е.непрерывное образование). </a:t>
            </a: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Дошкольное </a:t>
            </a:r>
            <a:r>
              <a:rPr lang="ru-RU" baseline="0" dirty="0"/>
              <a:t>образование законодательно закреплено как первая ступень образования.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Преемственность между ступенями образования обеспечивается прежде всего федеральными государственными образовательными стандартами.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Преемственность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 дошкольным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образованием и начальным общим образованием осуществляется как :</a:t>
            </a:r>
          </a:p>
          <a:p>
            <a:pPr lvl="0" algn="l" fontAlgn="base"/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содержанию обучения и воспитания; так и по методам, приемам, организационным формам учебно-воспитательной работы.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готовности к обучению в школе означает создание у детей предпосылок для успешного усвоения учебной программы и вхождения в ученический коллектив. Это длительный и сложный процесс, целью которого является </a:t>
            </a:r>
            <a:r>
              <a:rPr lang="ru-RU" sz="12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всестороннее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дошкольников.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Преемственность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государственных образовательных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стандартов дошкольного и начального общего образования можно проследить в следующем: единый подход к структуре основных образовательных программ, единый психолого-педагогический подход, основанный на деятельностном подходе, общий принцип инклюзивного образования.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160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Стандарты ДО и НОО определяют цель образования на каждой ступени.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/>
              <a:t>В дошкольном образовании</a:t>
            </a:r>
            <a:r>
              <a:rPr lang="ru-RU" dirty="0"/>
              <a:t>: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начальном образовании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воспитание и развитие качеств личности, отвечающих требованиям информационного общества,  инновационной экономики, задачам построения демократического гражданского общества на основе толерантности, диалога культур и уважения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многонационального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поликультурного и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поликонфессионального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состава российского общества.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Федеральных государственных стандартах как дошкольного так и начального общего образования определены требования к структуре, условиям </a:t>
            </a:r>
            <a:r>
              <a:rPr lang="ru-RU" baseline="0" dirty="0"/>
              <a:t>реализации и результатам освоения основных образовательных программ</a:t>
            </a:r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</a:t>
            </a:r>
            <a:r>
              <a:rPr lang="ru-RU" dirty="0"/>
              <a:t>программ представлена 3 разделами: целевым, содержательным, организационным</a:t>
            </a:r>
            <a:r>
              <a:rPr lang="ru-RU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ДО </a:t>
            </a:r>
            <a:r>
              <a:rPr lang="ru-RU" sz="1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Целевой</a:t>
            </a:r>
            <a:r>
              <a:rPr lang="ru-RU" sz="1200" b="1" u="sng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включает в себя пояснительную записку и планируемые результаты освоения Программы. В </a:t>
            </a:r>
            <a:r>
              <a:rPr lang="ru-RU" dirty="0" smtClean="0"/>
              <a:t> НОО также и</a:t>
            </a:r>
            <a:r>
              <a:rPr lang="ru-RU" baseline="0" dirty="0" smtClean="0"/>
              <a:t> включена еще система оценки планируемых </a:t>
            </a:r>
            <a:r>
              <a:rPr lang="ru-RU" dirty="0" smtClean="0"/>
              <a:t> результатов.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Содержательный</a:t>
            </a:r>
            <a:r>
              <a:rPr lang="ru-RU" sz="1200" b="1" u="sng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u="none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общее содержание Программы, обеспечивающее полноценное развитие личности детей. Он включает в себя : описание образовательной деятельности в соответствии с направлениями развития ребенка; 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 описание образовательной деятельности профессиональной коррекции нарушений развития детей в случае, если работа предусмотрена Программой.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НОО  определяет общее содержание начального общего образования включает следующие программы:  формирования УУД, программы отдельных курсов, отдельных</a:t>
            </a:r>
            <a:r>
              <a:rPr lang="ru-RU" sz="12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учебных предметов, программу духовно-нравственного развития, программу формирования экологической культуры и ЗОЖ,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программу коррекционной работы, ориентированные на достижение личностных, предметных и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результатов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Организационный раздел программы включает условия реализации программы: материально-технические, кадровые,</a:t>
            </a:r>
            <a:r>
              <a:rPr lang="ru-RU" baseline="0" dirty="0" smtClean="0"/>
              <a:t> финансовые.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В НОО дополнительно включает учебные планы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Соотношение </a:t>
            </a:r>
            <a:r>
              <a:rPr lang="ru-RU" dirty="0"/>
              <a:t>объема обязательной и вариативной части образовательной программы в дошкольном образовании составляет 60 и 40%. В начальном образовании 80 и 20%.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549041-8C69-4F44-8FA3-21781338A3F6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C3CED3-F610-49F8-BD37-30E323B05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857224" y="901281"/>
            <a:ext cx="75724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92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indent="49213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9213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921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 универсальных учебных действий, предпосылок к учебной деятельности </a:t>
            </a:r>
          </a:p>
          <a:p>
            <a:pPr indent="4921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как требование ФГОС НОО и ДО</a:t>
            </a:r>
            <a:endParaRPr lang="ru-RU" sz="2400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492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Онлайн - семинар для педагогов,</a:t>
            </a:r>
            <a:endParaRPr kumimoji="0" lang="ru-RU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92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реализующих программы дошкольного и начального</a:t>
            </a:r>
            <a:endParaRPr kumimoji="0" lang="ru-RU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92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образования 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607220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р.п.Голышманово 2020 год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>
                <a:effectLst/>
                <a:latin typeface="Arial" pitchFamily="34" charset="0"/>
                <a:cs typeface="Arial" pitchFamily="34" charset="0"/>
              </a:rPr>
              <a:t>Комитет образования Администрации </a:t>
            </a:r>
            <a:r>
              <a:rPr lang="ru-RU" sz="2400" b="0" dirty="0" err="1">
                <a:effectLst/>
                <a:latin typeface="Arial" pitchFamily="34" charset="0"/>
                <a:cs typeface="Arial" pitchFamily="34" charset="0"/>
              </a:rPr>
              <a:t>Голышмановского</a:t>
            </a:r>
            <a:r>
              <a:rPr lang="ru-RU" sz="2400" b="0" dirty="0">
                <a:effectLst/>
                <a:latin typeface="Arial" pitchFamily="34" charset="0"/>
                <a:cs typeface="Arial" pitchFamily="34" charset="0"/>
              </a:rPr>
              <a:t> городского округа</a:t>
            </a:r>
          </a:p>
        </p:txBody>
      </p:sp>
    </p:spTree>
    <p:extLst>
      <p:ext uri="{BB962C8B-B14F-4D97-AF65-F5344CB8AC3E}">
        <p14:creationId xmlns:p14="http://schemas.microsoft.com/office/powerpoint/2010/main" xmlns="" val="1934124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0"/>
            <a:ext cx="8401080" cy="2071679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                                      Предметные области ФГОС НОО:                                                                       ФГОС ДО: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0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Сравнительный анализ содержательных областей образовательных программ ФГОС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71472" y="3500438"/>
            <a:ext cx="3286148" cy="71438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1472" y="4429132"/>
            <a:ext cx="3286148" cy="71438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71472" y="5286388"/>
            <a:ext cx="3286148" cy="785818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429256" y="5286388"/>
            <a:ext cx="3286148" cy="78581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</a:t>
            </a: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5429256" y="4429132"/>
            <a:ext cx="3286148" cy="71438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Искусство («Изобразительное искусство», «Музыка») 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5429256" y="3500438"/>
            <a:ext cx="3286148" cy="71438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Филология («Русский язык.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Родной язык», «Литературное чтение», «Иностранный язык») </a:t>
            </a:r>
          </a:p>
        </p:txBody>
      </p:sp>
      <p:cxnSp>
        <p:nvCxnSpPr>
          <p:cNvPr id="20" name="Прямая со стрелкой 19"/>
          <p:cNvCxnSpPr>
            <a:stCxn id="12" idx="3"/>
            <a:endCxn id="18" idx="1"/>
          </p:cNvCxnSpPr>
          <p:nvPr/>
        </p:nvCxnSpPr>
        <p:spPr>
          <a:xfrm>
            <a:off x="3857620" y="3857628"/>
            <a:ext cx="15716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4" idx="3"/>
            <a:endCxn id="17" idx="1"/>
          </p:cNvCxnSpPr>
          <p:nvPr/>
        </p:nvCxnSpPr>
        <p:spPr>
          <a:xfrm>
            <a:off x="3857620" y="4786322"/>
            <a:ext cx="15716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5" idx="3"/>
            <a:endCxn id="16" idx="1"/>
          </p:cNvCxnSpPr>
          <p:nvPr/>
        </p:nvCxnSpPr>
        <p:spPr>
          <a:xfrm>
            <a:off x="3857620" y="5679297"/>
            <a:ext cx="15716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42976" y="3643314"/>
            <a:ext cx="2192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571472" y="2571744"/>
            <a:ext cx="3286148" cy="71438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Познавательное развитие</a:t>
            </a: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5429256" y="2571744"/>
            <a:ext cx="3286148" cy="71438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Математика и информатика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Технология</a:t>
            </a:r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571472" y="1643050"/>
            <a:ext cx="3286148" cy="785818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Социально-коммуникативное развитие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5429256" y="1643050"/>
            <a:ext cx="3286148" cy="78581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Обществознание и естествознание (окружающий мир)   и ОРКСЭ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857620" y="2928934"/>
            <a:ext cx="15716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857620" y="2071678"/>
            <a:ext cx="15716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7"/>
            <a:ext cx="8401080" cy="4000529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357158" y="1643050"/>
            <a:ext cx="6572296" cy="435771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Целевые ориентиры ДО: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инициативен, самостоятелен, способен выбирать занятия, игры, участников совместной деятельности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уверен в своих силах, открыт внешнему миру, положительно относится к себе и другим, имеет чувство собственного достоинства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способен к фантазии, воображению и творчеству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любознателен, проявляет интерес к причинно-следственным связям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способен к принятию собственных решений с опорой на свои знания и умения в различных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сферах деятельности </a:t>
            </a:r>
          </a:p>
        </p:txBody>
      </p:sp>
      <p:sp>
        <p:nvSpPr>
          <p:cNvPr id="21" name="Нашивка 20"/>
          <p:cNvSpPr/>
          <p:nvPr/>
        </p:nvSpPr>
        <p:spPr>
          <a:xfrm>
            <a:off x="4714876" y="1643050"/>
            <a:ext cx="4429124" cy="435771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Личностные УУД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Преемственность результатов ДО и НОО </a:t>
            </a:r>
            <a:b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целевых ориентиров к универсальным учебным действиям (УУД)</a:t>
            </a:r>
            <a:endParaRPr lang="ru-RU" sz="27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7"/>
            <a:ext cx="8401080" cy="4000529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142984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357158" y="1428736"/>
            <a:ext cx="6929486" cy="471490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Целевые ориентиры ДО: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активно взаимодействует со сверстниками и взрослыми, участвует в совместных играх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способен договариваться, учитывать чувства и интересы других, способен к сопереживанию, стремится к разрешению конфликтов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хорошо понимает устную речь, способен выражать свои мысли и желания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Нашивка 20"/>
          <p:cNvSpPr/>
          <p:nvPr/>
        </p:nvSpPr>
        <p:spPr>
          <a:xfrm>
            <a:off x="4714844" y="1428736"/>
            <a:ext cx="4429156" cy="471490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Коммуникативные У</a:t>
            </a:r>
            <a:r>
              <a:rPr lang="ru-RU" b="1" dirty="0">
                <a:solidFill>
                  <a:srgbClr val="002060"/>
                </a:solidFill>
              </a:rPr>
              <a:t>УД</a:t>
            </a:r>
            <a:r>
              <a:rPr lang="ru-RU" b="1" dirty="0"/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Преемственность результатов ДО и НОО </a:t>
            </a:r>
            <a:b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целевых ориентиров к универсальным учебным действиям (УУД)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7"/>
            <a:ext cx="8401080" cy="4000529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142984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500034" y="1357298"/>
            <a:ext cx="7072362" cy="5143536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Целевые ориентиры ДО: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склонен наблюдать, экспериментировать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обладает начальными знаниями о себе, о предметном, природном, социальном и культурном мире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знаком с книжной культурой и детской литературой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обладает элементарными представлениями из области живой природы, естествознания, математики, истории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Lucida Sans Unicode"/>
                <a:cs typeface="Lucida Sans Unicode"/>
              </a:rPr>
              <a:t>∎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может выделять звуки в словах, у ребенка складываются предпосылки грамотности </a:t>
            </a:r>
          </a:p>
        </p:txBody>
      </p:sp>
      <p:sp>
        <p:nvSpPr>
          <p:cNvPr id="21" name="Нашивка 20"/>
          <p:cNvSpPr/>
          <p:nvPr/>
        </p:nvSpPr>
        <p:spPr>
          <a:xfrm>
            <a:off x="4714844" y="1357298"/>
            <a:ext cx="4429156" cy="5143536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Познавательные УУД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Преемственность результатов ДО и НОО </a:t>
            </a:r>
            <a:b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целевых ориентиров к универсальным учебным действиям (УУД)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5"/>
            <a:ext cx="8401080" cy="4929222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pPr>
              <a:buNone/>
            </a:pPr>
            <a:r>
              <a:rPr lang="ru-RU" sz="6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6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ДО</a:t>
            </a:r>
          </a:p>
          <a:p>
            <a:pPr algn="ctr">
              <a:buNone/>
            </a:pPr>
            <a:r>
              <a:rPr lang="ru-RU" sz="6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∎</a:t>
            </a: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Нецензовый характер образования в связи с необязательностью данного уровня образования </a:t>
            </a:r>
          </a:p>
          <a:p>
            <a:pPr algn="ctr">
              <a:buNone/>
            </a:pPr>
            <a:r>
              <a:rPr lang="ru-RU" sz="6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∎</a:t>
            </a: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ООП ДО – целевые ориентиры, не подлежат непосредственной оценке и не являются основанием для сравнения с реальными результатами детей</a:t>
            </a:r>
          </a:p>
          <a:p>
            <a:pPr algn="ctr">
              <a:buNone/>
            </a:pP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∎</a:t>
            </a: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специальных вариантов стандарта для детей с ОВЗ не предусмотрена</a:t>
            </a: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НОО</a:t>
            </a:r>
          </a:p>
          <a:p>
            <a:pPr algn="ctr">
              <a:buNone/>
            </a:pP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∎ Цензовый характер образования: итоговая оценка достижения результатов освоения ООП НОО – основание для перевода на следующий уровень образования </a:t>
            </a:r>
          </a:p>
          <a:p>
            <a:pPr algn="ctr">
              <a:buNone/>
            </a:pP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∎ Результаты освоения ООП НОО: личностные (не подлежат индивидуальной оценке), </a:t>
            </a:r>
            <a:r>
              <a:rPr lang="ru-RU" sz="6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(УУД) и предметные подлежат промежуточной и итоговой индивидуальной оценке </a:t>
            </a:r>
          </a:p>
          <a:p>
            <a:pPr algn="ctr">
              <a:buNone/>
            </a:pP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∎ Утвержден ФГОС НОО для детей с ОВЗ (Приказ Министерства Образования и науки РФ от 19 декабря 2014 г. N 1598. Зарегистрировано в Минюсте России 3 февраля 2015 г. N 35847)</a:t>
            </a:r>
          </a:p>
          <a:p>
            <a:pPr>
              <a:buNone/>
            </a:pP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00108"/>
            <a:ext cx="8286808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85728"/>
            <a:ext cx="6000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Отличия ФГОС ДО и ФГОС НОО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357850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Проявляет познавательный интерес в быту и в организованной деятельности, ищет способы определении свойств незнакомых предметов </a:t>
            </a:r>
          </a:p>
          <a:p>
            <a:pPr algn="just"/>
            <a:r>
              <a:rPr lang="ru-RU" sz="1600" dirty="0"/>
              <a:t>Знает свои имя и фамилию, страну и адрес проживания, имена и фамилии родителей, их место работы и род занятий, свое близкое окружение</a:t>
            </a:r>
          </a:p>
          <a:p>
            <a:pPr algn="just"/>
            <a:r>
              <a:rPr lang="ru-RU" sz="1600" dirty="0"/>
              <a:t> Знает герб, флаг, гимн России, столицу. Может назвать некоторые государственные праздники и их значение в жизни граждан России.</a:t>
            </a:r>
          </a:p>
          <a:p>
            <a:pPr algn="just"/>
            <a:r>
              <a:rPr lang="ru-RU" sz="1600" dirty="0"/>
              <a:t> Может назвать некоторые достопримечательности родного города /поселения.</a:t>
            </a:r>
          </a:p>
          <a:p>
            <a:pPr algn="just"/>
            <a:r>
              <a:rPr lang="ru-RU" sz="1600" dirty="0"/>
              <a:t> Имеет представление о космосе, планете Земля, умеет наблюдать за Солнцем и Луной как небесными объектами, знает о их значении в жизнедеятельности всего живого на планете (смена времен года, смена дня и ночи) </a:t>
            </a:r>
          </a:p>
          <a:p>
            <a:pPr algn="just"/>
            <a:r>
              <a:rPr lang="ru-RU" sz="1600" dirty="0"/>
              <a:t>Знает и называет зверей, пресмыкающихся, земноводных, насекомых.</a:t>
            </a:r>
          </a:p>
          <a:p>
            <a:pPr algn="just"/>
            <a:r>
              <a:rPr lang="ru-RU" sz="1600" dirty="0"/>
              <a:t> Количественный и порядковый счет в пределах 20, знает состав числа до 10 из единиц и из двух меньших (до 5).</a:t>
            </a:r>
          </a:p>
          <a:p>
            <a:pPr algn="just"/>
            <a:r>
              <a:rPr lang="ru-RU" sz="1600" dirty="0"/>
              <a:t> Составляет и решает задачи в одно действие на «+», пользуется цифрами и арифметическими знаками Знает способы измерения величины: длины, массы; пользуется условной меркой.</a:t>
            </a:r>
          </a:p>
          <a:p>
            <a:pPr algn="just"/>
            <a:r>
              <a:rPr lang="ru-RU" sz="1600" dirty="0"/>
              <a:t> Называет отрезок, угол, круг, овал, многоугольник, шар. куб, проводит их сравнение. Умеет делить фигуры на несколько частей и составлять целое.</a:t>
            </a:r>
          </a:p>
          <a:p>
            <a:pPr algn="just"/>
            <a:r>
              <a:rPr lang="ru-RU" sz="1600" dirty="0"/>
              <a:t> Знает временные отношения: день — неделя — месяц, минута — час (по часам), последовательность времен  года и дней недели.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 </a:t>
            </a:r>
            <a:br>
              <a:rPr lang="ru-RU" sz="2800" dirty="0"/>
            </a:br>
            <a:r>
              <a:rPr lang="ru-RU" sz="2800" dirty="0"/>
              <a:t>ОО «Познавательное развитие»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578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Называет некоторые жанры «детской литературы» имеет предпочтение в жанрах воспринимаемых текстов, может интонационно выразительно продекламировать небольшой текст.</a:t>
            </a:r>
          </a:p>
          <a:p>
            <a:pPr algn="just"/>
            <a:r>
              <a:rPr lang="ru-RU" dirty="0"/>
              <a:t> Пересказывает и драматизирует небольшие литературные произведения, составляет по плану и образцу рассказы о предмете, по сюжетной картине.</a:t>
            </a:r>
          </a:p>
          <a:p>
            <a:pPr algn="just"/>
            <a:r>
              <a:rPr lang="ru-RU" dirty="0"/>
              <a:t> Различает звук, слог, слово, предложение, определяет их последовательность.</a:t>
            </a:r>
          </a:p>
          <a:p>
            <a:pPr algn="just"/>
            <a:r>
              <a:rPr lang="ru-RU" dirty="0"/>
              <a:t> При необходимости обосновать свой выбор употребляет обобщающие слова, синонимы, антонимы, сложные предложения.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ОО «Речевое развитие»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Знает о принципах здорового образа жизни (двигательная активность, закаливание, здоровое питание, правильная осанка) и старается их соблюдать.</a:t>
            </a:r>
          </a:p>
          <a:p>
            <a:pPr algn="just"/>
            <a:r>
              <a:rPr lang="ru-RU" dirty="0"/>
              <a:t> Называет атрибуты некоторых видов спорта, имеет предпочтение в выборе подвижных игр с правилами Выполняет ОРУ по собственной инициативе, согласует движения рук и ног Умеет прыгать в длину с места, с разбега, в высоту с разбега, через скакалку.</a:t>
            </a:r>
          </a:p>
          <a:p>
            <a:pPr algn="just"/>
            <a:r>
              <a:rPr lang="ru-RU" dirty="0"/>
              <a:t>Умеет перестраиваться в 3—4 колонны, в 2—3 круга на ходу, в 2 шеренги после пересчета, соблюдаем интервалы в передвижении.</a:t>
            </a:r>
          </a:p>
          <a:p>
            <a:pPr algn="just"/>
            <a:r>
              <a:rPr lang="ru-RU" dirty="0"/>
              <a:t> Умеет метать предметы правой и левой руками в вертикальную и горизонтальную цель, в движущуюся цель, отбивает и ловит мяч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ОО «Физическое развитие»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Внимательно слушает взрослого, может действовать по правилу и образцу, правильно оценивает результат.</a:t>
            </a:r>
          </a:p>
          <a:p>
            <a:pPr algn="just"/>
            <a:r>
              <a:rPr lang="ru-RU" dirty="0"/>
              <a:t> Знает и соблюдает правила поведения в общественных местах, в т. ч. на транспорте, в общении со взрослыми и сверстниками, в природе.  Может дать нравственную оценку своим и чужим поступкам / действиям, в том числе изображенным.</a:t>
            </a:r>
          </a:p>
          <a:p>
            <a:pPr algn="just"/>
            <a:r>
              <a:rPr lang="ru-RU" dirty="0"/>
              <a:t> Может определить базовые эмоциональные состояния партнеров по общению в т. ч. на иллюстрации.</a:t>
            </a:r>
          </a:p>
          <a:p>
            <a:pPr algn="just"/>
            <a:r>
              <a:rPr lang="ru-RU" dirty="0"/>
              <a:t> Эмоционально откликается га переживания близких взрослых, детей, персонажей сказок и историй, мультфильмов и художественных фильмов, кукольных спектаклей.</a:t>
            </a:r>
          </a:p>
          <a:p>
            <a:pPr algn="just"/>
            <a:r>
              <a:rPr lang="ru-RU" dirty="0"/>
              <a:t> Имеет предпочтение в игре, выборе видов труда и творчества, может обосновать свой выбор.</a:t>
            </a:r>
          </a:p>
          <a:p>
            <a:pPr algn="just"/>
            <a:r>
              <a:rPr lang="ru-RU" dirty="0"/>
              <a:t> Договаривается и принимает роль в игре со сверстниками, соблюдает ролевое поведение, проявляет инициативу в игре, обогащает сюжет.</a:t>
            </a:r>
          </a:p>
          <a:p>
            <a:pPr algn="just"/>
            <a:r>
              <a:rPr lang="ru-RU" dirty="0"/>
              <a:t> Оценивает свои возможности, соблюдает правила и преодолевает трудности в играх с правилами, может объяснить сверстникам правила.</a:t>
            </a:r>
          </a:p>
          <a:p>
            <a:pPr algn="just"/>
            <a:r>
              <a:rPr lang="ru-RU" dirty="0"/>
              <a:t> Следит за опрятностью своего внешнего вида. Не нуждается в помощи взрослого в одевании/ раздевании, приеме пищи, выполнении гигиенических процедур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ОО «Социально-коммуникативное развитие»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5785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Знает некоторые виды искусства, имеет предпочтение в выборе вида искусства для восприятия, эмоционально реагирует в процессе восприятия. </a:t>
            </a:r>
          </a:p>
          <a:p>
            <a:pPr algn="just"/>
            <a:r>
              <a:rPr lang="ru-RU" dirty="0"/>
              <a:t>Знает направления народного творчества, может использовать их элементы в театрализованной деятельности.</a:t>
            </a:r>
          </a:p>
          <a:p>
            <a:pPr algn="just"/>
            <a:r>
              <a:rPr lang="ru-RU" dirty="0"/>
              <a:t>Создает модели одного и того же предмета из разных видов конструктора и бумаги (оригами) по рисунку и словесной инструкции.</a:t>
            </a:r>
          </a:p>
          <a:p>
            <a:pPr algn="just"/>
            <a:r>
              <a:rPr lang="ru-RU" dirty="0"/>
              <a:t> Создает индивидуальные и  коллективные рисунки и декоративные композиции, используя разные материалы и способы создания.</a:t>
            </a:r>
          </a:p>
          <a:p>
            <a:pPr algn="just"/>
            <a:r>
              <a:rPr lang="ru-RU" dirty="0"/>
              <a:t> Правильно пользуется ножницами, может резать по извилистой линии, по кругу, может вырезать цепочку предметов из сложенной бумаги.</a:t>
            </a:r>
          </a:p>
          <a:p>
            <a:pPr algn="just"/>
            <a:r>
              <a:rPr lang="ru-RU" dirty="0"/>
              <a:t>Умеет выразительно и ритмично двигаться в соответствии с характером музыки, испытывает эмоциональное удовольствие .</a:t>
            </a:r>
          </a:p>
          <a:p>
            <a:pPr algn="just"/>
            <a:r>
              <a:rPr lang="ru-RU" dirty="0"/>
              <a:t>Исполняет сольно и в ансамбле на детских муз. инструментах несложные песни и мелодии; может петь в сопровождении муз. инструмента, индивидуально и коллективно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ОО «Художественно-эстетическое развитие»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857224" y="285728"/>
            <a:ext cx="757242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92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492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rgbClr val="00206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492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492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rgbClr val="00206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indent="4921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Сравнительный анализ ФГОС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ДО и ФГОС НОО</a:t>
            </a:r>
          </a:p>
          <a:p>
            <a:pPr lvl="0" indent="4921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Программные требования к выпускнику ДОО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92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Онлайн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- семинар для педагогов,</a:t>
            </a:r>
            <a:endParaRPr kumimoji="0" lang="ru-RU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92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реализующих программы дошкольного и начального</a:t>
            </a:r>
            <a:endParaRPr kumimoji="0" lang="ru-RU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92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образования 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607220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р.п.Голышманово 2020 год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>
                <a:effectLst/>
                <a:latin typeface="Arial" pitchFamily="34" charset="0"/>
                <a:cs typeface="Arial" pitchFamily="34" charset="0"/>
              </a:rPr>
              <a:t>Комитет образования Администрации </a:t>
            </a:r>
            <a:r>
              <a:rPr lang="ru-RU" sz="2400" b="0" dirty="0" err="1">
                <a:effectLst/>
                <a:latin typeface="Arial" pitchFamily="34" charset="0"/>
                <a:cs typeface="Arial" pitchFamily="34" charset="0"/>
              </a:rPr>
              <a:t>Голышмановского</a:t>
            </a:r>
            <a:r>
              <a:rPr lang="ru-RU" sz="2400" b="0" dirty="0">
                <a:effectLst/>
                <a:latin typeface="Arial" pitchFamily="34" charset="0"/>
                <a:cs typeface="Arial" pitchFamily="34" charset="0"/>
              </a:rPr>
              <a:t> городского округа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357694"/>
            <a:ext cx="3500462" cy="2000264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357158" y="500042"/>
            <a:ext cx="3971924" cy="121444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sz="80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стандарт начального общего образования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 приказом Министерства образования и науки Российской Федерации от 06 .10 2009 г. № 373 «Об утверждении и введении в действие федерального государственного образовательного стандарта начального общего образования»</a:t>
            </a:r>
            <a:endParaRPr lang="ru-RU" sz="7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Содержимое 1"/>
          <p:cNvSpPr>
            <a:spLocks noGrp="1"/>
          </p:cNvSpPr>
          <p:nvPr>
            <p:ph sz="quarter" idx="4"/>
          </p:nvPr>
        </p:nvSpPr>
        <p:spPr>
          <a:xfrm>
            <a:off x="4786314" y="428604"/>
            <a:ext cx="3757610" cy="378621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2800" b="1" u="sng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</a:t>
            </a:r>
          </a:p>
          <a:p>
            <a:pPr algn="ctr">
              <a:buNone/>
            </a:pP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 приказом Министерства образования и науки РФ от 17.10.2013 № 1155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дошкольного образования» (зарегистрировано в Минюсте РФ от 14.11.2013г., № 30384)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500570"/>
            <a:ext cx="300039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883660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Преемственность</a:t>
            </a:r>
            <a:r>
              <a:rPr lang="ru-RU" sz="2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понимается как непрерывный процесс воспитания и обучения ребенка, имеющий общие и специфические цели для каждого возрастного периода.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При этом </a:t>
            </a:r>
            <a:r>
              <a:rPr lang="ru-RU" sz="2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дошкольное образование </a:t>
            </a:r>
            <a:r>
              <a:rPr lang="ru-RU" sz="2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базисное развитие	способностей	ребенка,	а </a:t>
            </a:r>
            <a:r>
              <a:rPr lang="ru-RU" sz="2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начальное общее образование</a:t>
            </a:r>
            <a:r>
              <a:rPr lang="ru-RU" sz="2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	используя	опыт дошкольного образования, способствует дальнейшему личностному становлению ребенка.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928670"/>
            <a:ext cx="8286808" cy="5000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96248" y="849226"/>
            <a:ext cx="8401080" cy="9408105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структурно-организационный подход, заключающийся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совокупности требований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условиям реализации стандарта,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структурно-содержательным компонентам основной образовательной программы, образовательным результатам;</a:t>
            </a:r>
          </a:p>
          <a:p>
            <a:pPr lvl="0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психолого-педагогический методологический подход, который прослеживается: в ориентации на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подход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понятие «ведущей деятельности»; опоре на зону актуального развития и ориентации на зону ближайшего развития ребенка; понятии об универсальных учебных действиях; ориентации на возрастные психофизиологические особенности детей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общий принцип организации инклюзивного образования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который отражается: в минимальной регламентации образования детей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ОВЗ; разработке адаптированных (в некоторых случаях индивидуальных) образовательных программ; опоре на индивидуальную программу реабилитации.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0"/>
            <a:ext cx="8286808" cy="6572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80080" y="285728"/>
            <a:ext cx="8229600" cy="296842"/>
          </a:xfrm>
        </p:spPr>
        <p:txBody>
          <a:bodyPr>
            <a:noAutofit/>
          </a:bodyPr>
          <a:lstStyle/>
          <a:p>
            <a:pPr lvl="0"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ПРЕЕМСТВЕННОСТЬ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401080" cy="5786477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algn="ctr">
              <a:buNone/>
            </a:pPr>
            <a:r>
              <a:rPr lang="ru-RU" sz="7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7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 ДО</a:t>
            </a:r>
            <a:r>
              <a:rPr lang="ru-RU" sz="7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социального статуса</a:t>
            </a:r>
          </a:p>
          <a:p>
            <a:pPr algn="ctr">
              <a:buNone/>
            </a:pPr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дошкольного образования;</a:t>
            </a:r>
          </a:p>
          <a:p>
            <a:pPr algn="ctr"/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ребенка в получении качественного дошкольного образования</a:t>
            </a:r>
          </a:p>
          <a:p>
            <a:pPr algn="ctr"/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algn="ctr"/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образования;</a:t>
            </a:r>
          </a:p>
          <a:p>
            <a:endParaRPr lang="ru-RU" sz="7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endParaRPr lang="ru-RU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НОО</a:t>
            </a:r>
            <a:endParaRPr lang="ru-RU" sz="72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воспитание и развитие качеств личности, отвечающих требованиям информационного общества,  инновационной экономики, задачам построения демократического гражданского общества на основе толерантности, диалога культур и уважения многонационального, поликультурного и </a:t>
            </a:r>
            <a:r>
              <a:rPr lang="ru-RU" sz="72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поликонфессионального</a:t>
            </a:r>
            <a:r>
              <a:rPr lang="ru-RU" sz="7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состава российского общества.</a:t>
            </a:r>
          </a:p>
          <a:p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928670"/>
            <a:ext cx="8286808" cy="5286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ОБРАЗОВАНИЯ: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715039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algn="ctr">
              <a:buNone/>
            </a:pPr>
            <a:r>
              <a:rPr lang="ru-RU" sz="7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 ДО</a:t>
            </a:r>
            <a:r>
              <a:rPr lang="ru-RU" sz="7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структуре ООП ДО и ее объему,</a:t>
            </a:r>
          </a:p>
          <a:p>
            <a:pPr marL="109728" indent="0" algn="ctr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обязательной части ООП и части, формируемой участниками образовательного процесса;</a:t>
            </a:r>
          </a:p>
          <a:p>
            <a:pPr algn="ctr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условиям реализации ООП ДО, включающим требования к психолого-педагогическим, кадровым, финансовым условиям, материально-техническим условиям и к развивающей среде;</a:t>
            </a:r>
          </a:p>
          <a:p>
            <a:pPr algn="ctr"/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результатам освоения ООП ДО, представленным в виде целевых ориентиров дошкольного образования</a:t>
            </a:r>
          </a:p>
          <a:p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ФГОС НОО</a:t>
            </a:r>
            <a:endParaRPr lang="ru-RU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структуре ООП НОО, в том числе требования к соотношению частей ООП и их объему, а так же соотношению обязательной части ООП и части, формируемой участниками образовательного процесса;</a:t>
            </a:r>
          </a:p>
          <a:p>
            <a:pPr algn="ctr"/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условиям реализации ООП НОО , включающим требования к психолого-педагогическим, кадровым, финансовым, материально техническим условиям, информационно-образовательной среде ОУ, </a:t>
            </a:r>
            <a:r>
              <a:rPr lang="ru-RU" sz="7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методическому  и информационному обеспечению образовательного процесса</a:t>
            </a:r>
          </a:p>
          <a:p>
            <a:pPr algn="ctr"/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результатам освоения  ООП НОО</a:t>
            </a:r>
          </a:p>
          <a:p>
            <a:endParaRPr lang="ru-RU" sz="7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928670"/>
            <a:ext cx="8286808" cy="5214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ТРЕБОВАНИЯ: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5572165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Целевой</a:t>
            </a:r>
            <a:r>
              <a:rPr lang="ru-RU" sz="7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Tx/>
              <a:buChar char="-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</a:p>
          <a:p>
            <a:pPr algn="ctr">
              <a:buFontTx/>
              <a:buChar char="-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</a:t>
            </a:r>
          </a:p>
          <a:p>
            <a:pPr algn="ctr">
              <a:buNone/>
            </a:pPr>
            <a:endParaRPr lang="ru-RU" sz="72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Содержательный</a:t>
            </a:r>
            <a:r>
              <a:rPr lang="ru-RU" sz="7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 в соответствии с направлениями развития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(пять образовательных областей);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 описание образовательной деятельности профессиональной коррекции нарушений развития детей в случае, если работа предусмотрена Программой 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Начальное общее образование</a:t>
            </a:r>
            <a:endParaRPr lang="ru-RU" sz="6400" b="1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400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Целевой</a:t>
            </a:r>
            <a:r>
              <a:rPr lang="ru-RU" sz="7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ООП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НОО;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оценки достижения планируемых результатов освоения ООП НОО. 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Содержательный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программа формирования универсальных учебных действий (УУД) у обучающихся на ступени начального общего образования;</a:t>
            </a:r>
          </a:p>
          <a:p>
            <a:pPr algn="ctr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б) программы отдельных учебных предметов, курсов;</a:t>
            </a:r>
          </a:p>
          <a:p>
            <a:pPr algn="ctr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в) программа духовно-нравственного развития, воспитания обучающихся на ступени начального общего образования; г) программы формирования экологической культуры, здорового и безопасного образа жизни; </a:t>
            </a:r>
          </a:p>
          <a:p>
            <a:pPr algn="ctr">
              <a:buNone/>
            </a:pPr>
            <a:r>
              <a:rPr lang="ru-RU" sz="7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программа коррекционной работы</a:t>
            </a:r>
          </a:p>
          <a:p>
            <a:endParaRPr lang="ru-RU" sz="4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endParaRPr lang="ru-RU" sz="6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500042"/>
            <a:ext cx="8286808" cy="60722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pPr lvl="0"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ООП: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0"/>
            <a:ext cx="128588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72396" y="0"/>
            <a:ext cx="128588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НОО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1"/>
            <a:ext cx="8401080" cy="5143536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</a:p>
          <a:p>
            <a:pPr algn="ctr">
              <a:buNone/>
            </a:pPr>
            <a:endParaRPr lang="ru-RU" sz="6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Организационный,  </a:t>
            </a:r>
            <a:r>
              <a:rPr lang="ru-RU" sz="5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который содержит описание материально-технического обеспечения Программы, обеспеченности методическими материалами и средствами обучения и воспитания, включать распорядок и/или режим дня, а также особенности традиционных событий, праздников и мероприятий; особенности организации развивающей предметно-пространственной среды (РППС). В каждом из которых отображается обязательная часть (предполагает комплексность подхода, обеспечивающая развитие детей во всех пяти образовательных , областях) и вариативная часть </a:t>
            </a:r>
            <a:endParaRPr lang="ru-RU" sz="5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Начальное общее образование</a:t>
            </a:r>
          </a:p>
          <a:p>
            <a:pPr algn="ctr">
              <a:buNone/>
            </a:pPr>
            <a:endParaRPr lang="ru-RU" sz="6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Организационный, </a:t>
            </a: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который включает в себя: учебный план начального общего образования; план внеурочной деятельности; систему условий реализации ООП в соответствии с требованиями Стандарта.</a:t>
            </a:r>
          </a:p>
          <a:p>
            <a:pPr algn="ctr">
              <a:buNone/>
            </a:pP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ООП НОО содержит обязательную часть и часть, формируемую участниками образовательного процесса.</a:t>
            </a:r>
          </a:p>
          <a:p>
            <a:endParaRPr lang="ru-RU" sz="6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857232"/>
            <a:ext cx="8286808" cy="5500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lvl="0"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ООП: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4534</TotalTime>
  <Words>2636</Words>
  <Application>Microsoft Office PowerPoint</Application>
  <PresentationFormat>Экран (4:3)</PresentationFormat>
  <Paragraphs>322</Paragraphs>
  <Slides>19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Комитет образования Администрации Голышмановского городского округа</vt:lpstr>
      <vt:lpstr>Комитет образования Администрации Голышмановского городского округа</vt:lpstr>
      <vt:lpstr>Слайд 3</vt:lpstr>
      <vt:lpstr>Слайд 4</vt:lpstr>
      <vt:lpstr>ПРЕЕМСТВЕННОСТЬ </vt:lpstr>
      <vt:lpstr> ЦЕЛЬ ОБРАЗОВАНИЯ: </vt:lpstr>
      <vt:lpstr> СТАНДАРТ ВКЛЮЧАЕТ В СЕБЯ ТРЕБОВАНИЯ: </vt:lpstr>
      <vt:lpstr>СТРУКТУРА ООП: </vt:lpstr>
      <vt:lpstr>СТРУКТУРА ООП: </vt:lpstr>
      <vt:lpstr>Слайд 10</vt:lpstr>
      <vt:lpstr> Преемственность результатов ДО и НОО  От целевых ориентиров к универсальным учебным действиям (УУД)</vt:lpstr>
      <vt:lpstr>Преемственность результатов ДО и НОО  От целевых ориентиров к универсальным учебным действиям (УУД)</vt:lpstr>
      <vt:lpstr>Преемственность результатов ДО и НОО  От целевых ориентиров к универсальным учебным действиям (УУД)</vt:lpstr>
      <vt:lpstr>Слайд 14</vt:lpstr>
      <vt:lpstr>  ОО «Познавательное развитие»</vt:lpstr>
      <vt:lpstr>ОО «Речевое развитие»</vt:lpstr>
      <vt:lpstr>ОО «Физическое развитие»</vt:lpstr>
      <vt:lpstr>ОО «Социально-коммуникативное развитие»</vt:lpstr>
      <vt:lpstr>ОО «Художественно-эстетическое развитие»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  УЧРЕЖДЕНИЕ ГОРОДА МОСКВЫ                                                      «ШКОЛА № 2083» ДОП «Семицветик»</dc:title>
  <dc:creator>lenovo</dc:creator>
  <cp:lastModifiedBy>Татьяна Георгиевна</cp:lastModifiedBy>
  <cp:revision>119</cp:revision>
  <dcterms:created xsi:type="dcterms:W3CDTF">2020-01-19T15:24:37Z</dcterms:created>
  <dcterms:modified xsi:type="dcterms:W3CDTF">2020-10-14T04:32:13Z</dcterms:modified>
</cp:coreProperties>
</file>