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260" r:id="rId3"/>
    <p:sldId id="283" r:id="rId4"/>
    <p:sldId id="256" r:id="rId5"/>
    <p:sldId id="282" r:id="rId6"/>
    <p:sldId id="259" r:id="rId7"/>
    <p:sldId id="257" r:id="rId8"/>
    <p:sldId id="261" r:id="rId9"/>
    <p:sldId id="262" r:id="rId10"/>
    <p:sldId id="263" r:id="rId11"/>
    <p:sldId id="264" r:id="rId12"/>
    <p:sldId id="265" r:id="rId13"/>
    <p:sldId id="284" r:id="rId14"/>
    <p:sldId id="268" r:id="rId15"/>
    <p:sldId id="267" r:id="rId16"/>
    <p:sldId id="266" r:id="rId17"/>
    <p:sldId id="269" r:id="rId18"/>
    <p:sldId id="270" r:id="rId19"/>
    <p:sldId id="281" r:id="rId20"/>
    <p:sldId id="285" r:id="rId21"/>
    <p:sldId id="278" r:id="rId22"/>
    <p:sldId id="279" r:id="rId23"/>
    <p:sldId id="271" r:id="rId24"/>
    <p:sldId id="272" r:id="rId25"/>
    <p:sldId id="273" r:id="rId26"/>
    <p:sldId id="274" r:id="rId27"/>
    <p:sldId id="275" r:id="rId28"/>
    <p:sldId id="276" r:id="rId29"/>
    <p:sldId id="277" r:id="rId30"/>
    <p:sldId id="280" r:id="rId31"/>
    <p:sldId id="288" r:id="rId32"/>
    <p:sldId id="287" r:id="rId33"/>
    <p:sldId id="286" r:id="rId34"/>
    <p:sldId id="290" r:id="rId35"/>
    <p:sldId id="292" r:id="rId36"/>
    <p:sldId id="293"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64" autoAdjust="0"/>
  </p:normalViewPr>
  <p:slideViewPr>
    <p:cSldViewPr snapToGrid="0">
      <p:cViewPr varScale="1">
        <p:scale>
          <a:sx n="100" d="100"/>
          <a:sy n="100" d="100"/>
        </p:scale>
        <p:origin x="954" y="72"/>
      </p:cViewPr>
      <p:guideLst/>
    </p:cSldViewPr>
  </p:slideViewPr>
  <p:notesTextViewPr>
    <p:cViewPr>
      <p:scale>
        <a:sx n="1" d="1"/>
        <a:sy n="1" d="1"/>
      </p:scale>
      <p:origin x="0" y="-310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65D47-6C9A-4DF1-97AD-17CCC8E644F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9A632344-D6D0-475B-B093-5C6B11C6B31A}">
      <dgm:prSet phldrT="[Текст]" custT="1"/>
      <dgm:spPr>
        <a:ln>
          <a:solidFill>
            <a:schemeClr val="tx1"/>
          </a:solidFill>
        </a:ln>
      </dgm:spPr>
      <dgm:t>
        <a:bodyPr/>
        <a:lstStyle/>
        <a:p>
          <a:r>
            <a:rPr lang="ru-RU" sz="4800" dirty="0" smtClean="0">
              <a:solidFill>
                <a:srgbClr val="002060"/>
              </a:solidFill>
            </a:rPr>
            <a:t>ВСОКО</a:t>
          </a:r>
          <a:endParaRPr lang="ru-RU" sz="4800" dirty="0">
            <a:solidFill>
              <a:srgbClr val="002060"/>
            </a:solidFill>
          </a:endParaRPr>
        </a:p>
      </dgm:t>
    </dgm:pt>
    <dgm:pt modelId="{A57C80E4-1F26-456B-890D-C6D47A40462C}" type="parTrans" cxnId="{08D51982-7443-4E08-BFCB-44397A10F62F}">
      <dgm:prSet/>
      <dgm:spPr/>
      <dgm:t>
        <a:bodyPr/>
        <a:lstStyle/>
        <a:p>
          <a:endParaRPr lang="ru-RU"/>
        </a:p>
      </dgm:t>
    </dgm:pt>
    <dgm:pt modelId="{7D6F1E14-6938-40AE-BA21-008D2D4FB0CB}" type="sibTrans" cxnId="{08D51982-7443-4E08-BFCB-44397A10F62F}">
      <dgm:prSet/>
      <dgm:spPr/>
      <dgm:t>
        <a:bodyPr/>
        <a:lstStyle/>
        <a:p>
          <a:endParaRPr lang="ru-RU"/>
        </a:p>
      </dgm:t>
    </dgm:pt>
    <dgm:pt modelId="{FD82C193-3C49-4A0D-8DFF-92E52D96EB58}">
      <dgm:prSet phldrT="[Текст]"/>
      <dgm:spPr>
        <a:ln>
          <a:solidFill>
            <a:schemeClr val="tx1"/>
          </a:solidFill>
        </a:ln>
      </dgm:spPr>
      <dgm:t>
        <a:bodyPr/>
        <a:lstStyle/>
        <a:p>
          <a:r>
            <a:rPr lang="ru-RU" b="1" dirty="0" smtClean="0">
              <a:solidFill>
                <a:srgbClr val="002060"/>
              </a:solidFill>
            </a:rPr>
            <a:t>Соответствие разработанных программ требованиям федерального законодательства ФГОС ДО</a:t>
          </a:r>
          <a:endParaRPr lang="ru-RU" b="1" dirty="0">
            <a:solidFill>
              <a:srgbClr val="002060"/>
            </a:solidFill>
          </a:endParaRPr>
        </a:p>
      </dgm:t>
    </dgm:pt>
    <dgm:pt modelId="{40A20AE3-2010-4F89-9BB5-B0DFAA6F0930}" type="parTrans" cxnId="{340AA349-8698-4AC7-A2EA-F7A4BC2055A2}">
      <dgm:prSet/>
      <dgm:spPr/>
      <dgm:t>
        <a:bodyPr/>
        <a:lstStyle/>
        <a:p>
          <a:endParaRPr lang="ru-RU"/>
        </a:p>
      </dgm:t>
    </dgm:pt>
    <dgm:pt modelId="{9620E8F5-AD34-43E8-A6B7-961E556B9492}" type="sibTrans" cxnId="{340AA349-8698-4AC7-A2EA-F7A4BC2055A2}">
      <dgm:prSet/>
      <dgm:spPr/>
      <dgm:t>
        <a:bodyPr/>
        <a:lstStyle/>
        <a:p>
          <a:endParaRPr lang="ru-RU"/>
        </a:p>
      </dgm:t>
    </dgm:pt>
    <dgm:pt modelId="{0F1A190C-D896-430E-B65D-BCE8A9E17EC4}">
      <dgm:prSet phldrT="[Текст]"/>
      <dgm:spPr>
        <a:ln>
          <a:solidFill>
            <a:schemeClr val="tx1"/>
          </a:solidFill>
        </a:ln>
      </dgm:spPr>
      <dgm:t>
        <a:bodyPr/>
        <a:lstStyle/>
        <a:p>
          <a:r>
            <a:rPr lang="ru-RU" b="1" dirty="0" smtClean="0">
              <a:solidFill>
                <a:srgbClr val="002060"/>
              </a:solidFill>
            </a:rPr>
            <a:t>Соответствие образовательной деятельности ДОО социальным ожиданиям</a:t>
          </a:r>
          <a:endParaRPr lang="ru-RU" b="1" dirty="0">
            <a:solidFill>
              <a:srgbClr val="002060"/>
            </a:solidFill>
          </a:endParaRPr>
        </a:p>
      </dgm:t>
    </dgm:pt>
    <dgm:pt modelId="{BBA438B5-2A2F-46E8-9EC9-C54BC2D1E6D7}" type="parTrans" cxnId="{84431069-1939-434A-9BB8-338130F9A322}">
      <dgm:prSet/>
      <dgm:spPr/>
      <dgm:t>
        <a:bodyPr/>
        <a:lstStyle/>
        <a:p>
          <a:endParaRPr lang="ru-RU"/>
        </a:p>
      </dgm:t>
    </dgm:pt>
    <dgm:pt modelId="{4CB73FEC-598B-4FFF-8052-0D8E561220B7}" type="sibTrans" cxnId="{84431069-1939-434A-9BB8-338130F9A322}">
      <dgm:prSet/>
      <dgm:spPr/>
      <dgm:t>
        <a:bodyPr/>
        <a:lstStyle/>
        <a:p>
          <a:endParaRPr lang="ru-RU"/>
        </a:p>
      </dgm:t>
    </dgm:pt>
    <dgm:pt modelId="{35CCE2CA-044C-41DA-84A9-9F704D44DF64}">
      <dgm:prSet phldrT="[Текст]"/>
      <dgm:spPr>
        <a:ln>
          <a:solidFill>
            <a:schemeClr val="tx1"/>
          </a:solidFill>
        </a:ln>
      </dgm:spPr>
      <dgm:t>
        <a:bodyPr/>
        <a:lstStyle/>
        <a:p>
          <a:r>
            <a:rPr lang="ru-RU" b="1" dirty="0" smtClean="0">
              <a:solidFill>
                <a:srgbClr val="002060"/>
              </a:solidFill>
            </a:rPr>
            <a:t>Соответствие условий осуществления образовательной деятельности в ДОО нормативным требованиям</a:t>
          </a:r>
          <a:endParaRPr lang="ru-RU" b="1" dirty="0">
            <a:solidFill>
              <a:srgbClr val="002060"/>
            </a:solidFill>
          </a:endParaRPr>
        </a:p>
      </dgm:t>
    </dgm:pt>
    <dgm:pt modelId="{9B4E18D4-D57D-490F-93BE-BF62BD46D29E}" type="parTrans" cxnId="{F40A98D5-449A-4457-A869-F4733C0194E0}">
      <dgm:prSet/>
      <dgm:spPr/>
      <dgm:t>
        <a:bodyPr/>
        <a:lstStyle/>
        <a:p>
          <a:endParaRPr lang="ru-RU"/>
        </a:p>
      </dgm:t>
    </dgm:pt>
    <dgm:pt modelId="{B74A4E70-4E9F-4244-978D-FD1F048057BE}" type="sibTrans" cxnId="{F40A98D5-449A-4457-A869-F4733C0194E0}">
      <dgm:prSet/>
      <dgm:spPr/>
      <dgm:t>
        <a:bodyPr/>
        <a:lstStyle/>
        <a:p>
          <a:endParaRPr lang="ru-RU"/>
        </a:p>
      </dgm:t>
    </dgm:pt>
    <dgm:pt modelId="{0557CAA4-A043-4400-A829-4A1564552224}" type="pres">
      <dgm:prSet presAssocID="{13665D47-6C9A-4DF1-97AD-17CCC8E644F1}" presName="hierChild1" presStyleCnt="0">
        <dgm:presLayoutVars>
          <dgm:chPref val="1"/>
          <dgm:dir/>
          <dgm:animOne val="branch"/>
          <dgm:animLvl val="lvl"/>
          <dgm:resizeHandles/>
        </dgm:presLayoutVars>
      </dgm:prSet>
      <dgm:spPr/>
      <dgm:t>
        <a:bodyPr/>
        <a:lstStyle/>
        <a:p>
          <a:endParaRPr lang="ru-RU"/>
        </a:p>
      </dgm:t>
    </dgm:pt>
    <dgm:pt modelId="{5C56DA91-B2B1-466B-85E3-EB2014F0B60D}" type="pres">
      <dgm:prSet presAssocID="{9A632344-D6D0-475B-B093-5C6B11C6B31A}" presName="hierRoot1" presStyleCnt="0"/>
      <dgm:spPr/>
    </dgm:pt>
    <dgm:pt modelId="{235A04CF-76D5-40D3-9F60-91B559767759}" type="pres">
      <dgm:prSet presAssocID="{9A632344-D6D0-475B-B093-5C6B11C6B31A}" presName="composite" presStyleCnt="0"/>
      <dgm:spPr/>
    </dgm:pt>
    <dgm:pt modelId="{DCA3060B-D357-47F7-84FC-EB9FEB39F82C}" type="pres">
      <dgm:prSet presAssocID="{9A632344-D6D0-475B-B093-5C6B11C6B31A}" presName="background" presStyleLbl="node0" presStyleIdx="0" presStyleCnt="1"/>
      <dgm:spPr>
        <a:solidFill>
          <a:srgbClr val="66FFFF"/>
        </a:solidFill>
        <a:ln>
          <a:solidFill>
            <a:schemeClr val="tx1"/>
          </a:solidFill>
        </a:ln>
      </dgm:spPr>
      <dgm:t>
        <a:bodyPr/>
        <a:lstStyle/>
        <a:p>
          <a:endParaRPr lang="ru-RU"/>
        </a:p>
      </dgm:t>
    </dgm:pt>
    <dgm:pt modelId="{6DD115FB-10C8-4C32-8229-E341E672EC9D}" type="pres">
      <dgm:prSet presAssocID="{9A632344-D6D0-475B-B093-5C6B11C6B31A}" presName="text" presStyleLbl="fgAcc0" presStyleIdx="0" presStyleCnt="1">
        <dgm:presLayoutVars>
          <dgm:chPref val="3"/>
        </dgm:presLayoutVars>
      </dgm:prSet>
      <dgm:spPr/>
      <dgm:t>
        <a:bodyPr/>
        <a:lstStyle/>
        <a:p>
          <a:endParaRPr lang="ru-RU"/>
        </a:p>
      </dgm:t>
    </dgm:pt>
    <dgm:pt modelId="{2229B269-27C1-4036-A24B-AF44A4720A4F}" type="pres">
      <dgm:prSet presAssocID="{9A632344-D6D0-475B-B093-5C6B11C6B31A}" presName="hierChild2" presStyleCnt="0"/>
      <dgm:spPr/>
    </dgm:pt>
    <dgm:pt modelId="{30E3CBB4-1927-46D2-9EE2-11DF41D55D82}" type="pres">
      <dgm:prSet presAssocID="{40A20AE3-2010-4F89-9BB5-B0DFAA6F0930}" presName="Name10" presStyleLbl="parChTrans1D2" presStyleIdx="0" presStyleCnt="3"/>
      <dgm:spPr/>
      <dgm:t>
        <a:bodyPr/>
        <a:lstStyle/>
        <a:p>
          <a:endParaRPr lang="ru-RU"/>
        </a:p>
      </dgm:t>
    </dgm:pt>
    <dgm:pt modelId="{8D538E57-C8B2-40DF-B237-06FF805748D7}" type="pres">
      <dgm:prSet presAssocID="{FD82C193-3C49-4A0D-8DFF-92E52D96EB58}" presName="hierRoot2" presStyleCnt="0"/>
      <dgm:spPr/>
    </dgm:pt>
    <dgm:pt modelId="{FCF0E7AC-FD16-48B3-B7D8-A80BA6A8EEA7}" type="pres">
      <dgm:prSet presAssocID="{FD82C193-3C49-4A0D-8DFF-92E52D96EB58}" presName="composite2" presStyleCnt="0"/>
      <dgm:spPr/>
    </dgm:pt>
    <dgm:pt modelId="{0E43AD5E-8F7B-4A65-8C9A-A1121B3065DB}" type="pres">
      <dgm:prSet presAssocID="{FD82C193-3C49-4A0D-8DFF-92E52D96EB58}" presName="background2" presStyleLbl="node2" presStyleIdx="0" presStyleCnt="3"/>
      <dgm:spPr>
        <a:solidFill>
          <a:srgbClr val="66FFFF"/>
        </a:solidFill>
        <a:ln>
          <a:solidFill>
            <a:schemeClr val="tx1"/>
          </a:solidFill>
        </a:ln>
      </dgm:spPr>
    </dgm:pt>
    <dgm:pt modelId="{02749AA9-8BA6-4027-B41B-507EA82BBAC7}" type="pres">
      <dgm:prSet presAssocID="{FD82C193-3C49-4A0D-8DFF-92E52D96EB58}" presName="text2" presStyleLbl="fgAcc2" presStyleIdx="0" presStyleCnt="3">
        <dgm:presLayoutVars>
          <dgm:chPref val="3"/>
        </dgm:presLayoutVars>
      </dgm:prSet>
      <dgm:spPr/>
      <dgm:t>
        <a:bodyPr/>
        <a:lstStyle/>
        <a:p>
          <a:endParaRPr lang="ru-RU"/>
        </a:p>
      </dgm:t>
    </dgm:pt>
    <dgm:pt modelId="{8B70FC72-FCE0-4DE5-80B0-0271C76C6B08}" type="pres">
      <dgm:prSet presAssocID="{FD82C193-3C49-4A0D-8DFF-92E52D96EB58}" presName="hierChild3" presStyleCnt="0"/>
      <dgm:spPr/>
    </dgm:pt>
    <dgm:pt modelId="{DC6410BC-E535-495E-B7C3-056181F6EC8C}" type="pres">
      <dgm:prSet presAssocID="{9B4E18D4-D57D-490F-93BE-BF62BD46D29E}" presName="Name10" presStyleLbl="parChTrans1D2" presStyleIdx="1" presStyleCnt="3"/>
      <dgm:spPr/>
      <dgm:t>
        <a:bodyPr/>
        <a:lstStyle/>
        <a:p>
          <a:endParaRPr lang="ru-RU"/>
        </a:p>
      </dgm:t>
    </dgm:pt>
    <dgm:pt modelId="{9C8B6627-A0DF-449A-823C-80FF41398A6C}" type="pres">
      <dgm:prSet presAssocID="{35CCE2CA-044C-41DA-84A9-9F704D44DF64}" presName="hierRoot2" presStyleCnt="0"/>
      <dgm:spPr/>
    </dgm:pt>
    <dgm:pt modelId="{11335222-15E8-40D9-863E-799771668110}" type="pres">
      <dgm:prSet presAssocID="{35CCE2CA-044C-41DA-84A9-9F704D44DF64}" presName="composite2" presStyleCnt="0"/>
      <dgm:spPr/>
    </dgm:pt>
    <dgm:pt modelId="{3BD475F6-4A5D-4DEC-AFFA-E4D8781710C9}" type="pres">
      <dgm:prSet presAssocID="{35CCE2CA-044C-41DA-84A9-9F704D44DF64}" presName="background2" presStyleLbl="node2" presStyleIdx="1" presStyleCnt="3"/>
      <dgm:spPr>
        <a:solidFill>
          <a:srgbClr val="66FFFF"/>
        </a:solidFill>
        <a:ln>
          <a:solidFill>
            <a:schemeClr val="tx1"/>
          </a:solidFill>
        </a:ln>
      </dgm:spPr>
    </dgm:pt>
    <dgm:pt modelId="{D4CCBD54-9531-496E-A493-CD4735DD245B}" type="pres">
      <dgm:prSet presAssocID="{35CCE2CA-044C-41DA-84A9-9F704D44DF64}" presName="text2" presStyleLbl="fgAcc2" presStyleIdx="1" presStyleCnt="3">
        <dgm:presLayoutVars>
          <dgm:chPref val="3"/>
        </dgm:presLayoutVars>
      </dgm:prSet>
      <dgm:spPr/>
      <dgm:t>
        <a:bodyPr/>
        <a:lstStyle/>
        <a:p>
          <a:endParaRPr lang="ru-RU"/>
        </a:p>
      </dgm:t>
    </dgm:pt>
    <dgm:pt modelId="{617A8672-0974-4710-8CCC-5ADD7C3ED274}" type="pres">
      <dgm:prSet presAssocID="{35CCE2CA-044C-41DA-84A9-9F704D44DF64}" presName="hierChild3" presStyleCnt="0"/>
      <dgm:spPr/>
    </dgm:pt>
    <dgm:pt modelId="{295BDBEA-51BA-4840-B258-25C1FED0B995}" type="pres">
      <dgm:prSet presAssocID="{BBA438B5-2A2F-46E8-9EC9-C54BC2D1E6D7}" presName="Name10" presStyleLbl="parChTrans1D2" presStyleIdx="2" presStyleCnt="3"/>
      <dgm:spPr/>
      <dgm:t>
        <a:bodyPr/>
        <a:lstStyle/>
        <a:p>
          <a:endParaRPr lang="ru-RU"/>
        </a:p>
      </dgm:t>
    </dgm:pt>
    <dgm:pt modelId="{FF8DFD28-CCDF-4548-90E4-CE7341554D1C}" type="pres">
      <dgm:prSet presAssocID="{0F1A190C-D896-430E-B65D-BCE8A9E17EC4}" presName="hierRoot2" presStyleCnt="0"/>
      <dgm:spPr/>
    </dgm:pt>
    <dgm:pt modelId="{73D3DAE0-7B64-4DAB-A35F-416D48CAC149}" type="pres">
      <dgm:prSet presAssocID="{0F1A190C-D896-430E-B65D-BCE8A9E17EC4}" presName="composite2" presStyleCnt="0"/>
      <dgm:spPr/>
    </dgm:pt>
    <dgm:pt modelId="{BB0BA502-BD1A-4833-B116-FD0F4564102E}" type="pres">
      <dgm:prSet presAssocID="{0F1A190C-D896-430E-B65D-BCE8A9E17EC4}" presName="background2" presStyleLbl="node2" presStyleIdx="2" presStyleCnt="3"/>
      <dgm:spPr>
        <a:solidFill>
          <a:srgbClr val="66FFFF"/>
        </a:solidFill>
        <a:ln>
          <a:solidFill>
            <a:schemeClr val="tx1"/>
          </a:solidFill>
        </a:ln>
      </dgm:spPr>
    </dgm:pt>
    <dgm:pt modelId="{30F5D577-B9DE-4125-865F-ECF4B05517B0}" type="pres">
      <dgm:prSet presAssocID="{0F1A190C-D896-430E-B65D-BCE8A9E17EC4}" presName="text2" presStyleLbl="fgAcc2" presStyleIdx="2" presStyleCnt="3">
        <dgm:presLayoutVars>
          <dgm:chPref val="3"/>
        </dgm:presLayoutVars>
      </dgm:prSet>
      <dgm:spPr/>
      <dgm:t>
        <a:bodyPr/>
        <a:lstStyle/>
        <a:p>
          <a:endParaRPr lang="ru-RU"/>
        </a:p>
      </dgm:t>
    </dgm:pt>
    <dgm:pt modelId="{4398468C-C83A-40C7-9B42-9282D2037576}" type="pres">
      <dgm:prSet presAssocID="{0F1A190C-D896-430E-B65D-BCE8A9E17EC4}" presName="hierChild3" presStyleCnt="0"/>
      <dgm:spPr/>
    </dgm:pt>
  </dgm:ptLst>
  <dgm:cxnLst>
    <dgm:cxn modelId="{AED1AEDD-A97F-4ABE-B8C4-40E38FD5907A}" type="presOf" srcId="{35CCE2CA-044C-41DA-84A9-9F704D44DF64}" destId="{D4CCBD54-9531-496E-A493-CD4735DD245B}" srcOrd="0" destOrd="0" presId="urn:microsoft.com/office/officeart/2005/8/layout/hierarchy1"/>
    <dgm:cxn modelId="{F2838384-0C19-4365-A698-F1564DC9C724}" type="presOf" srcId="{0F1A190C-D896-430E-B65D-BCE8A9E17EC4}" destId="{30F5D577-B9DE-4125-865F-ECF4B05517B0}" srcOrd="0" destOrd="0" presId="urn:microsoft.com/office/officeart/2005/8/layout/hierarchy1"/>
    <dgm:cxn modelId="{08D51982-7443-4E08-BFCB-44397A10F62F}" srcId="{13665D47-6C9A-4DF1-97AD-17CCC8E644F1}" destId="{9A632344-D6D0-475B-B093-5C6B11C6B31A}" srcOrd="0" destOrd="0" parTransId="{A57C80E4-1F26-456B-890D-C6D47A40462C}" sibTransId="{7D6F1E14-6938-40AE-BA21-008D2D4FB0CB}"/>
    <dgm:cxn modelId="{7ED90750-5178-4527-883D-34F9E162CCDD}" type="presOf" srcId="{13665D47-6C9A-4DF1-97AD-17CCC8E644F1}" destId="{0557CAA4-A043-4400-A829-4A1564552224}" srcOrd="0" destOrd="0" presId="urn:microsoft.com/office/officeart/2005/8/layout/hierarchy1"/>
    <dgm:cxn modelId="{42F4485F-EB10-413E-A38C-11B051C01286}" type="presOf" srcId="{BBA438B5-2A2F-46E8-9EC9-C54BC2D1E6D7}" destId="{295BDBEA-51BA-4840-B258-25C1FED0B995}" srcOrd="0" destOrd="0" presId="urn:microsoft.com/office/officeart/2005/8/layout/hierarchy1"/>
    <dgm:cxn modelId="{84431069-1939-434A-9BB8-338130F9A322}" srcId="{9A632344-D6D0-475B-B093-5C6B11C6B31A}" destId="{0F1A190C-D896-430E-B65D-BCE8A9E17EC4}" srcOrd="2" destOrd="0" parTransId="{BBA438B5-2A2F-46E8-9EC9-C54BC2D1E6D7}" sibTransId="{4CB73FEC-598B-4FFF-8052-0D8E561220B7}"/>
    <dgm:cxn modelId="{340AA349-8698-4AC7-A2EA-F7A4BC2055A2}" srcId="{9A632344-D6D0-475B-B093-5C6B11C6B31A}" destId="{FD82C193-3C49-4A0D-8DFF-92E52D96EB58}" srcOrd="0" destOrd="0" parTransId="{40A20AE3-2010-4F89-9BB5-B0DFAA6F0930}" sibTransId="{9620E8F5-AD34-43E8-A6B7-961E556B9492}"/>
    <dgm:cxn modelId="{F40A98D5-449A-4457-A869-F4733C0194E0}" srcId="{9A632344-D6D0-475B-B093-5C6B11C6B31A}" destId="{35CCE2CA-044C-41DA-84A9-9F704D44DF64}" srcOrd="1" destOrd="0" parTransId="{9B4E18D4-D57D-490F-93BE-BF62BD46D29E}" sibTransId="{B74A4E70-4E9F-4244-978D-FD1F048057BE}"/>
    <dgm:cxn modelId="{6C4539FA-945C-444C-A0DE-839B5AD4B174}" type="presOf" srcId="{40A20AE3-2010-4F89-9BB5-B0DFAA6F0930}" destId="{30E3CBB4-1927-46D2-9EE2-11DF41D55D82}" srcOrd="0" destOrd="0" presId="urn:microsoft.com/office/officeart/2005/8/layout/hierarchy1"/>
    <dgm:cxn modelId="{98F47E82-5CD5-4F43-8C5C-67F7C9D792DB}" type="presOf" srcId="{9A632344-D6D0-475B-B093-5C6B11C6B31A}" destId="{6DD115FB-10C8-4C32-8229-E341E672EC9D}" srcOrd="0" destOrd="0" presId="urn:microsoft.com/office/officeart/2005/8/layout/hierarchy1"/>
    <dgm:cxn modelId="{564F3E0D-0D96-42BE-BE72-D2212645FCAE}" type="presOf" srcId="{FD82C193-3C49-4A0D-8DFF-92E52D96EB58}" destId="{02749AA9-8BA6-4027-B41B-507EA82BBAC7}" srcOrd="0" destOrd="0" presId="urn:microsoft.com/office/officeart/2005/8/layout/hierarchy1"/>
    <dgm:cxn modelId="{19E25493-E106-4826-B149-CDF5892A6B77}" type="presOf" srcId="{9B4E18D4-D57D-490F-93BE-BF62BD46D29E}" destId="{DC6410BC-E535-495E-B7C3-056181F6EC8C}" srcOrd="0" destOrd="0" presId="urn:microsoft.com/office/officeart/2005/8/layout/hierarchy1"/>
    <dgm:cxn modelId="{CDC982B3-95FF-4453-9FAB-CCE11054651D}" type="presParOf" srcId="{0557CAA4-A043-4400-A829-4A1564552224}" destId="{5C56DA91-B2B1-466B-85E3-EB2014F0B60D}" srcOrd="0" destOrd="0" presId="urn:microsoft.com/office/officeart/2005/8/layout/hierarchy1"/>
    <dgm:cxn modelId="{8BC08C4A-8A67-43DF-87BB-1509EF56A462}" type="presParOf" srcId="{5C56DA91-B2B1-466B-85E3-EB2014F0B60D}" destId="{235A04CF-76D5-40D3-9F60-91B559767759}" srcOrd="0" destOrd="0" presId="urn:microsoft.com/office/officeart/2005/8/layout/hierarchy1"/>
    <dgm:cxn modelId="{0784240B-24D2-4EE7-A8B8-58A183115F24}" type="presParOf" srcId="{235A04CF-76D5-40D3-9F60-91B559767759}" destId="{DCA3060B-D357-47F7-84FC-EB9FEB39F82C}" srcOrd="0" destOrd="0" presId="urn:microsoft.com/office/officeart/2005/8/layout/hierarchy1"/>
    <dgm:cxn modelId="{5A8C3E1D-1328-48F5-9091-2F557E8A12B9}" type="presParOf" srcId="{235A04CF-76D5-40D3-9F60-91B559767759}" destId="{6DD115FB-10C8-4C32-8229-E341E672EC9D}" srcOrd="1" destOrd="0" presId="urn:microsoft.com/office/officeart/2005/8/layout/hierarchy1"/>
    <dgm:cxn modelId="{E2083C10-50E3-4333-BE3A-FC586F212E47}" type="presParOf" srcId="{5C56DA91-B2B1-466B-85E3-EB2014F0B60D}" destId="{2229B269-27C1-4036-A24B-AF44A4720A4F}" srcOrd="1" destOrd="0" presId="urn:microsoft.com/office/officeart/2005/8/layout/hierarchy1"/>
    <dgm:cxn modelId="{B29B4BC0-DC6B-4419-AF0B-5598C2313BEE}" type="presParOf" srcId="{2229B269-27C1-4036-A24B-AF44A4720A4F}" destId="{30E3CBB4-1927-46D2-9EE2-11DF41D55D82}" srcOrd="0" destOrd="0" presId="urn:microsoft.com/office/officeart/2005/8/layout/hierarchy1"/>
    <dgm:cxn modelId="{6BF2B08F-18F0-4856-B5C4-53F868D507CF}" type="presParOf" srcId="{2229B269-27C1-4036-A24B-AF44A4720A4F}" destId="{8D538E57-C8B2-40DF-B237-06FF805748D7}" srcOrd="1" destOrd="0" presId="urn:microsoft.com/office/officeart/2005/8/layout/hierarchy1"/>
    <dgm:cxn modelId="{3572FD21-844B-44D9-9E3C-B8F2B5192518}" type="presParOf" srcId="{8D538E57-C8B2-40DF-B237-06FF805748D7}" destId="{FCF0E7AC-FD16-48B3-B7D8-A80BA6A8EEA7}" srcOrd="0" destOrd="0" presId="urn:microsoft.com/office/officeart/2005/8/layout/hierarchy1"/>
    <dgm:cxn modelId="{FE1EF2AC-71C6-4ACB-A8D5-CCF34DB265DB}" type="presParOf" srcId="{FCF0E7AC-FD16-48B3-B7D8-A80BA6A8EEA7}" destId="{0E43AD5E-8F7B-4A65-8C9A-A1121B3065DB}" srcOrd="0" destOrd="0" presId="urn:microsoft.com/office/officeart/2005/8/layout/hierarchy1"/>
    <dgm:cxn modelId="{2C669048-21AC-43EE-87E1-EA5C074DF327}" type="presParOf" srcId="{FCF0E7AC-FD16-48B3-B7D8-A80BA6A8EEA7}" destId="{02749AA9-8BA6-4027-B41B-507EA82BBAC7}" srcOrd="1" destOrd="0" presId="urn:microsoft.com/office/officeart/2005/8/layout/hierarchy1"/>
    <dgm:cxn modelId="{7858C4A9-8721-47C8-A5F6-CC48E19C8D96}" type="presParOf" srcId="{8D538E57-C8B2-40DF-B237-06FF805748D7}" destId="{8B70FC72-FCE0-4DE5-80B0-0271C76C6B08}" srcOrd="1" destOrd="0" presId="urn:microsoft.com/office/officeart/2005/8/layout/hierarchy1"/>
    <dgm:cxn modelId="{6859A2EE-248F-4AA5-B5FD-87F543128A50}" type="presParOf" srcId="{2229B269-27C1-4036-A24B-AF44A4720A4F}" destId="{DC6410BC-E535-495E-B7C3-056181F6EC8C}" srcOrd="2" destOrd="0" presId="urn:microsoft.com/office/officeart/2005/8/layout/hierarchy1"/>
    <dgm:cxn modelId="{8B8544F5-8239-4D78-B022-F41F391C91C1}" type="presParOf" srcId="{2229B269-27C1-4036-A24B-AF44A4720A4F}" destId="{9C8B6627-A0DF-449A-823C-80FF41398A6C}" srcOrd="3" destOrd="0" presId="urn:microsoft.com/office/officeart/2005/8/layout/hierarchy1"/>
    <dgm:cxn modelId="{36E17840-225A-4299-9AB2-75A25F68FC18}" type="presParOf" srcId="{9C8B6627-A0DF-449A-823C-80FF41398A6C}" destId="{11335222-15E8-40D9-863E-799771668110}" srcOrd="0" destOrd="0" presId="urn:microsoft.com/office/officeart/2005/8/layout/hierarchy1"/>
    <dgm:cxn modelId="{C2094AA1-BBB4-42BD-8045-1B08985EA344}" type="presParOf" srcId="{11335222-15E8-40D9-863E-799771668110}" destId="{3BD475F6-4A5D-4DEC-AFFA-E4D8781710C9}" srcOrd="0" destOrd="0" presId="urn:microsoft.com/office/officeart/2005/8/layout/hierarchy1"/>
    <dgm:cxn modelId="{1AB75A03-5E27-485C-81AF-5A64612A30FD}" type="presParOf" srcId="{11335222-15E8-40D9-863E-799771668110}" destId="{D4CCBD54-9531-496E-A493-CD4735DD245B}" srcOrd="1" destOrd="0" presId="urn:microsoft.com/office/officeart/2005/8/layout/hierarchy1"/>
    <dgm:cxn modelId="{5305559D-56A5-43BC-9390-CBCB5D0E483F}" type="presParOf" srcId="{9C8B6627-A0DF-449A-823C-80FF41398A6C}" destId="{617A8672-0974-4710-8CCC-5ADD7C3ED274}" srcOrd="1" destOrd="0" presId="urn:microsoft.com/office/officeart/2005/8/layout/hierarchy1"/>
    <dgm:cxn modelId="{1199EBFB-6698-4593-A597-7E7779647E8A}" type="presParOf" srcId="{2229B269-27C1-4036-A24B-AF44A4720A4F}" destId="{295BDBEA-51BA-4840-B258-25C1FED0B995}" srcOrd="4" destOrd="0" presId="urn:microsoft.com/office/officeart/2005/8/layout/hierarchy1"/>
    <dgm:cxn modelId="{581DDB77-B826-44E5-A164-B32DAB17A02A}" type="presParOf" srcId="{2229B269-27C1-4036-A24B-AF44A4720A4F}" destId="{FF8DFD28-CCDF-4548-90E4-CE7341554D1C}" srcOrd="5" destOrd="0" presId="urn:microsoft.com/office/officeart/2005/8/layout/hierarchy1"/>
    <dgm:cxn modelId="{C3912A50-3347-409B-BB1E-F7C87AB7EB25}" type="presParOf" srcId="{FF8DFD28-CCDF-4548-90E4-CE7341554D1C}" destId="{73D3DAE0-7B64-4DAB-A35F-416D48CAC149}" srcOrd="0" destOrd="0" presId="urn:microsoft.com/office/officeart/2005/8/layout/hierarchy1"/>
    <dgm:cxn modelId="{51AB9CD0-4945-4B80-8194-B52953DF3B53}" type="presParOf" srcId="{73D3DAE0-7B64-4DAB-A35F-416D48CAC149}" destId="{BB0BA502-BD1A-4833-B116-FD0F4564102E}" srcOrd="0" destOrd="0" presId="urn:microsoft.com/office/officeart/2005/8/layout/hierarchy1"/>
    <dgm:cxn modelId="{EE07A3F7-7320-465F-A41D-436B72D91F14}" type="presParOf" srcId="{73D3DAE0-7B64-4DAB-A35F-416D48CAC149}" destId="{30F5D577-B9DE-4125-865F-ECF4B05517B0}" srcOrd="1" destOrd="0" presId="urn:microsoft.com/office/officeart/2005/8/layout/hierarchy1"/>
    <dgm:cxn modelId="{3B5C7988-EEB0-4515-AC26-3CF48D1D4709}" type="presParOf" srcId="{FF8DFD28-CCDF-4548-90E4-CE7341554D1C}" destId="{4398468C-C83A-40C7-9B42-9282D203757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DBEA-51BA-4840-B258-25C1FED0B995}">
      <dsp:nvSpPr>
        <dsp:cNvPr id="0" name=""/>
        <dsp:cNvSpPr/>
      </dsp:nvSpPr>
      <dsp:spPr>
        <a:xfrm>
          <a:off x="5112748" y="1658197"/>
          <a:ext cx="3191135" cy="759345"/>
        </a:xfrm>
        <a:custGeom>
          <a:avLst/>
          <a:gdLst/>
          <a:ahLst/>
          <a:cxnLst/>
          <a:rect l="0" t="0" r="0" b="0"/>
          <a:pathLst>
            <a:path>
              <a:moveTo>
                <a:pt x="0" y="0"/>
              </a:moveTo>
              <a:lnTo>
                <a:pt x="0" y="517471"/>
              </a:lnTo>
              <a:lnTo>
                <a:pt x="3191135" y="517471"/>
              </a:lnTo>
              <a:lnTo>
                <a:pt x="3191135" y="759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6410BC-E535-495E-B7C3-056181F6EC8C}">
      <dsp:nvSpPr>
        <dsp:cNvPr id="0" name=""/>
        <dsp:cNvSpPr/>
      </dsp:nvSpPr>
      <dsp:spPr>
        <a:xfrm>
          <a:off x="5067028" y="1658197"/>
          <a:ext cx="91440" cy="759345"/>
        </a:xfrm>
        <a:custGeom>
          <a:avLst/>
          <a:gdLst/>
          <a:ahLst/>
          <a:cxnLst/>
          <a:rect l="0" t="0" r="0" b="0"/>
          <a:pathLst>
            <a:path>
              <a:moveTo>
                <a:pt x="45720" y="0"/>
              </a:moveTo>
              <a:lnTo>
                <a:pt x="45720" y="759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E3CBB4-1927-46D2-9EE2-11DF41D55D82}">
      <dsp:nvSpPr>
        <dsp:cNvPr id="0" name=""/>
        <dsp:cNvSpPr/>
      </dsp:nvSpPr>
      <dsp:spPr>
        <a:xfrm>
          <a:off x="1921612" y="1658197"/>
          <a:ext cx="3191135" cy="759345"/>
        </a:xfrm>
        <a:custGeom>
          <a:avLst/>
          <a:gdLst/>
          <a:ahLst/>
          <a:cxnLst/>
          <a:rect l="0" t="0" r="0" b="0"/>
          <a:pathLst>
            <a:path>
              <a:moveTo>
                <a:pt x="3191135" y="0"/>
              </a:moveTo>
              <a:lnTo>
                <a:pt x="3191135" y="517471"/>
              </a:lnTo>
              <a:lnTo>
                <a:pt x="0" y="517471"/>
              </a:lnTo>
              <a:lnTo>
                <a:pt x="0" y="759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A3060B-D357-47F7-84FC-EB9FEB39F82C}">
      <dsp:nvSpPr>
        <dsp:cNvPr id="0" name=""/>
        <dsp:cNvSpPr/>
      </dsp:nvSpPr>
      <dsp:spPr>
        <a:xfrm>
          <a:off x="3807283" y="257"/>
          <a:ext cx="2610929" cy="1657939"/>
        </a:xfrm>
        <a:prstGeom prst="roundRect">
          <a:avLst>
            <a:gd name="adj" fmla="val 10000"/>
          </a:avLst>
        </a:prstGeom>
        <a:solidFill>
          <a:srgbClr val="66FF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115FB-10C8-4C32-8229-E341E672EC9D}">
      <dsp:nvSpPr>
        <dsp:cNvPr id="0" name=""/>
        <dsp:cNvSpPr/>
      </dsp:nvSpPr>
      <dsp:spPr>
        <a:xfrm>
          <a:off x="4097387" y="275855"/>
          <a:ext cx="2610929" cy="1657939"/>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ru-RU" sz="4800" kern="1200" dirty="0" smtClean="0">
              <a:solidFill>
                <a:srgbClr val="002060"/>
              </a:solidFill>
            </a:rPr>
            <a:t>ВСОКО</a:t>
          </a:r>
          <a:endParaRPr lang="ru-RU" sz="4800" kern="1200" dirty="0">
            <a:solidFill>
              <a:srgbClr val="002060"/>
            </a:solidFill>
          </a:endParaRPr>
        </a:p>
      </dsp:txBody>
      <dsp:txXfrm>
        <a:off x="4145946" y="324414"/>
        <a:ext cx="2513811" cy="1560821"/>
      </dsp:txXfrm>
    </dsp:sp>
    <dsp:sp modelId="{0E43AD5E-8F7B-4A65-8C9A-A1121B3065DB}">
      <dsp:nvSpPr>
        <dsp:cNvPr id="0" name=""/>
        <dsp:cNvSpPr/>
      </dsp:nvSpPr>
      <dsp:spPr>
        <a:xfrm>
          <a:off x="616148" y="2417542"/>
          <a:ext cx="2610929" cy="1657939"/>
        </a:xfrm>
        <a:prstGeom prst="roundRect">
          <a:avLst>
            <a:gd name="adj" fmla="val 10000"/>
          </a:avLst>
        </a:prstGeom>
        <a:solidFill>
          <a:srgbClr val="66FF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749AA9-8BA6-4027-B41B-507EA82BBAC7}">
      <dsp:nvSpPr>
        <dsp:cNvPr id="0" name=""/>
        <dsp:cNvSpPr/>
      </dsp:nvSpPr>
      <dsp:spPr>
        <a:xfrm>
          <a:off x="906251" y="2693140"/>
          <a:ext cx="2610929" cy="1657939"/>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solidFill>
                <a:srgbClr val="002060"/>
              </a:solidFill>
            </a:rPr>
            <a:t>Соответствие разработанных программ требованиям федерального законодательства ФГОС ДО</a:t>
          </a:r>
          <a:endParaRPr lang="ru-RU" sz="1700" b="1" kern="1200" dirty="0">
            <a:solidFill>
              <a:srgbClr val="002060"/>
            </a:solidFill>
          </a:endParaRPr>
        </a:p>
      </dsp:txBody>
      <dsp:txXfrm>
        <a:off x="954810" y="2741699"/>
        <a:ext cx="2513811" cy="1560821"/>
      </dsp:txXfrm>
    </dsp:sp>
    <dsp:sp modelId="{3BD475F6-4A5D-4DEC-AFFA-E4D8781710C9}">
      <dsp:nvSpPr>
        <dsp:cNvPr id="0" name=""/>
        <dsp:cNvSpPr/>
      </dsp:nvSpPr>
      <dsp:spPr>
        <a:xfrm>
          <a:off x="3807283" y="2417542"/>
          <a:ext cx="2610929" cy="1657939"/>
        </a:xfrm>
        <a:prstGeom prst="roundRect">
          <a:avLst>
            <a:gd name="adj" fmla="val 10000"/>
          </a:avLst>
        </a:prstGeom>
        <a:solidFill>
          <a:srgbClr val="66FF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CCBD54-9531-496E-A493-CD4735DD245B}">
      <dsp:nvSpPr>
        <dsp:cNvPr id="0" name=""/>
        <dsp:cNvSpPr/>
      </dsp:nvSpPr>
      <dsp:spPr>
        <a:xfrm>
          <a:off x="4097387" y="2693140"/>
          <a:ext cx="2610929" cy="1657939"/>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solidFill>
                <a:srgbClr val="002060"/>
              </a:solidFill>
            </a:rPr>
            <a:t>Соответствие условий осуществления образовательной деятельности в ДОО нормативным требованиям</a:t>
          </a:r>
          <a:endParaRPr lang="ru-RU" sz="1700" b="1" kern="1200" dirty="0">
            <a:solidFill>
              <a:srgbClr val="002060"/>
            </a:solidFill>
          </a:endParaRPr>
        </a:p>
      </dsp:txBody>
      <dsp:txXfrm>
        <a:off x="4145946" y="2741699"/>
        <a:ext cx="2513811" cy="1560821"/>
      </dsp:txXfrm>
    </dsp:sp>
    <dsp:sp modelId="{BB0BA502-BD1A-4833-B116-FD0F4564102E}">
      <dsp:nvSpPr>
        <dsp:cNvPr id="0" name=""/>
        <dsp:cNvSpPr/>
      </dsp:nvSpPr>
      <dsp:spPr>
        <a:xfrm>
          <a:off x="6998419" y="2417542"/>
          <a:ext cx="2610929" cy="1657939"/>
        </a:xfrm>
        <a:prstGeom prst="roundRect">
          <a:avLst>
            <a:gd name="adj" fmla="val 10000"/>
          </a:avLst>
        </a:prstGeom>
        <a:solidFill>
          <a:srgbClr val="66FF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5D577-B9DE-4125-865F-ECF4B05517B0}">
      <dsp:nvSpPr>
        <dsp:cNvPr id="0" name=""/>
        <dsp:cNvSpPr/>
      </dsp:nvSpPr>
      <dsp:spPr>
        <a:xfrm>
          <a:off x="7288522" y="2693140"/>
          <a:ext cx="2610929" cy="1657939"/>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solidFill>
                <a:srgbClr val="002060"/>
              </a:solidFill>
            </a:rPr>
            <a:t>Соответствие образовательной деятельности ДОО социальным ожиданиям</a:t>
          </a:r>
          <a:endParaRPr lang="ru-RU" sz="1700" b="1" kern="1200" dirty="0">
            <a:solidFill>
              <a:srgbClr val="002060"/>
            </a:solidFill>
          </a:endParaRPr>
        </a:p>
      </dsp:txBody>
      <dsp:txXfrm>
        <a:off x="7337081" y="2741699"/>
        <a:ext cx="2513811" cy="15608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7D31B-AB47-420F-B0E9-A073D7DBA4ED}" type="datetimeFigureOut">
              <a:rPr lang="ru-RU" smtClean="0"/>
              <a:t>23.05.2023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6A0A2-0207-4D4C-AC8C-70A1B43B3507}" type="slidenum">
              <a:rPr lang="ru-RU" smtClean="0"/>
              <a:t>‹#›</a:t>
            </a:fld>
            <a:endParaRPr lang="ru-RU"/>
          </a:p>
        </p:txBody>
      </p:sp>
    </p:spTree>
    <p:extLst>
      <p:ext uri="{BB962C8B-B14F-4D97-AF65-F5344CB8AC3E}">
        <p14:creationId xmlns:p14="http://schemas.microsoft.com/office/powerpoint/2010/main" val="75234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Федеральным законом «Об образовании в РФ» закреплено следующее: образовательные организации вправе выбирать образовательные технологии и учебно-методическое</a:t>
            </a:r>
            <a:r>
              <a:rPr lang="ru-RU" baseline="0" dirty="0" smtClean="0"/>
              <a:t> обеспечение ОП ДО.</a:t>
            </a:r>
          </a:p>
          <a:p>
            <a:r>
              <a:rPr lang="ru-RU" baseline="0" dirty="0" smtClean="0"/>
              <a:t>С введением ФОП ДО у нас изменилось содержание образования и следовательно должны изменяться и средства достижения поставленных задач (методы, приемы, технологии обучения)</a:t>
            </a:r>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2</a:t>
            </a:fld>
            <a:endParaRPr lang="ru-RU"/>
          </a:p>
        </p:txBody>
      </p:sp>
    </p:spTree>
    <p:extLst>
      <p:ext uri="{BB962C8B-B14F-4D97-AF65-F5344CB8AC3E}">
        <p14:creationId xmlns:p14="http://schemas.microsoft.com/office/powerpoint/2010/main" val="326867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30</a:t>
            </a:fld>
            <a:endParaRPr lang="ru-RU"/>
          </a:p>
        </p:txBody>
      </p:sp>
    </p:spTree>
    <p:extLst>
      <p:ext uri="{BB962C8B-B14F-4D97-AF65-F5344CB8AC3E}">
        <p14:creationId xmlns:p14="http://schemas.microsoft.com/office/powerpoint/2010/main" val="376922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(0,29)</a:t>
            </a:r>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3</a:t>
            </a:fld>
            <a:endParaRPr lang="ru-RU"/>
          </a:p>
        </p:txBody>
      </p:sp>
    </p:spTree>
    <p:extLst>
      <p:ext uri="{BB962C8B-B14F-4D97-AF65-F5344CB8AC3E}">
        <p14:creationId xmlns:p14="http://schemas.microsoft.com/office/powerpoint/2010/main" val="164100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Когда возникает потребность в </a:t>
            </a:r>
            <a:r>
              <a:rPr lang="ru-RU" dirty="0" err="1" smtClean="0"/>
              <a:t>самоизменении</a:t>
            </a:r>
            <a:r>
              <a:rPr lang="ru-RU" dirty="0" smtClean="0"/>
              <a:t> и саморазвитии? ( в ситуации затруднения).</a:t>
            </a:r>
          </a:p>
          <a:p>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4</a:t>
            </a:fld>
            <a:endParaRPr lang="ru-RU"/>
          </a:p>
        </p:txBody>
      </p:sp>
    </p:spTree>
    <p:extLst>
      <p:ext uri="{BB962C8B-B14F-4D97-AF65-F5344CB8AC3E}">
        <p14:creationId xmlns:p14="http://schemas.microsoft.com/office/powerpoint/2010/main" val="123043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В чем суть технологии «Ситуация» </a:t>
            </a:r>
            <a:r>
              <a:rPr lang="ru-RU" b="0" dirty="0" smtClean="0"/>
              <a:t>(в организации развивающих ситуаций с детьми).</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t>Основные этапы технологии «Ситуация»</a:t>
            </a:r>
            <a:r>
              <a:rPr lang="ru-RU" b="1" baseline="0" dirty="0" smtClean="0"/>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baseline="0" dirty="0" smtClean="0"/>
              <a:t>Введение в ситуацию.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baseline="0" dirty="0" smtClean="0"/>
              <a:t>Актуализация знаний и умений.</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baseline="0" dirty="0" smtClean="0"/>
              <a:t>Затруднение в ситуации</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baseline="0" dirty="0" smtClean="0"/>
              <a:t>Открытие нового знания</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baseline="0" dirty="0" smtClean="0"/>
              <a:t>Включение нового знания в систему знаний</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baseline="0" dirty="0" smtClean="0"/>
              <a:t>Осмысление</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smtClean="0"/>
              <a:t>Назовите ключевой этап технологии «Ситуация» (затруднение ив ситуации)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effectLst/>
                <a:latin typeface="+mn-lt"/>
                <a:ea typeface="+mn-ea"/>
                <a:cs typeface="+mn-cs"/>
              </a:rPr>
              <a:t>Суть этапа «Затруднение в ситуации»? </a:t>
            </a:r>
            <a:r>
              <a:rPr lang="ru-RU" sz="1200" kern="1200" dirty="0" smtClean="0">
                <a:solidFill>
                  <a:schemeClr val="tx1"/>
                </a:solidFill>
                <a:effectLst/>
                <a:latin typeface="+mn-lt"/>
                <a:ea typeface="+mn-ea"/>
                <a:cs typeface="+mn-cs"/>
              </a:rPr>
              <a:t>(Дети сталкиваются с затруднением в деятельности: для достижения своей «детской» цели ребенку требуется выполнить некое действие, назовем его «пробным действием». Но выполнение этого действия связано с тем новым знанием (понятием или способом действия), которое ребенку предстоит только «открыть» и которое на данный момент у него пока еще отсутствует. Возникает затруднение, необходим поиск причины и ее устранение. Затруднение должно быть личностно-значимым для каждого ребенка, у ребенка возникает внутренняя потребность в его преодолении. Создаются условия для развития у детей познавательного интереса. Четко следуя этапам технологии, воспитатель подводит детей к тому, что они сами хотят узнать «нечто». Причем это «нечто» является абсолютно конкретным и понятным детям, так как они сами назвали причину затруднения).</a:t>
            </a:r>
          </a:p>
          <a:p>
            <a:r>
              <a:rPr lang="ru-RU" b="1" dirty="0" smtClean="0"/>
              <a:t>Поясните суть этапа «Открытие нового знания»</a:t>
            </a:r>
          </a:p>
          <a:p>
            <a:endParaRPr lang="ru-RU" b="1" dirty="0" smtClean="0"/>
          </a:p>
          <a:p>
            <a:r>
              <a:rPr lang="ru-RU" sz="1200" kern="1200" dirty="0" smtClean="0">
                <a:solidFill>
                  <a:schemeClr val="tx1"/>
                </a:solidFill>
                <a:effectLst/>
                <a:latin typeface="+mn-lt"/>
                <a:ea typeface="+mn-ea"/>
                <a:cs typeface="+mn-cs"/>
              </a:rPr>
              <a:t>Суть этапа «Открытие нового знания » (Воспитатель, вовлекает детей в процесс самостоятельного поиска и «открытия» новых знаний, решение вопросов проблемного характера. С помощью различных вопросов (например, «Что нужно делать, если чего-то не знаешь, но очень хочешь узнать?», «Как мы это сможем узнать?») воспитатель побуждает детей выбрать способ преодоления затруднения. В младшем дошкольном возрасте способы «попробовать догадаться самому», «придумать самому» и «спросить у того, кто знает». Взрослый побуждает детей задавать вопросы, учит грамотно формулировать их. В старшем дошкольном возрасте добавляется еще один способ – «придумаю сам, а потом проверю себя по образцу». Используя различные формы организации детских видов деятельности, педагог помогает детям «открыть» новое знание, которое фиксируется ими в речи). </a:t>
            </a:r>
          </a:p>
          <a:p>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Чему уделить особое внимание на этапе «Осмысление»?</a:t>
            </a:r>
            <a:r>
              <a:rPr lang="ru-RU" sz="1200" kern="1200" dirty="0" smtClean="0">
                <a:solidFill>
                  <a:schemeClr val="tx1"/>
                </a:solidFill>
                <a:effectLst/>
                <a:latin typeface="+mn-lt"/>
                <a:ea typeface="+mn-ea"/>
                <a:cs typeface="+mn-cs"/>
              </a:rPr>
              <a:t> (Фиксация достижении детской цели. Эмоциональная составляющая - радость, удовлетворение от хорошо сделанного дела)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5</a:t>
            </a:fld>
            <a:endParaRPr lang="ru-RU"/>
          </a:p>
        </p:txBody>
      </p:sp>
    </p:spTree>
    <p:extLst>
      <p:ext uri="{BB962C8B-B14F-4D97-AF65-F5344CB8AC3E}">
        <p14:creationId xmlns:p14="http://schemas.microsoft.com/office/powerpoint/2010/main" val="375980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8</a:t>
            </a:fld>
            <a:endParaRPr lang="ru-RU"/>
          </a:p>
        </p:txBody>
      </p:sp>
    </p:spTree>
    <p:extLst>
      <p:ext uri="{BB962C8B-B14F-4D97-AF65-F5344CB8AC3E}">
        <p14:creationId xmlns:p14="http://schemas.microsoft.com/office/powerpoint/2010/main" val="3431638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11</a:t>
            </a:fld>
            <a:endParaRPr lang="ru-RU"/>
          </a:p>
        </p:txBody>
      </p:sp>
    </p:spTree>
    <p:extLst>
      <p:ext uri="{BB962C8B-B14F-4D97-AF65-F5344CB8AC3E}">
        <p14:creationId xmlns:p14="http://schemas.microsoft.com/office/powerpoint/2010/main" val="215551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настоящее время возросло число детей, которые в силу различных биологических, психофизических, социальных и педагогических причин испытывают значительные трудности в усвоении образовательных программ, в адаптации к социальным условиям и, как следствие, недостаточно готовы к началу школьного обучения.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Преодолению </a:t>
            </a:r>
            <a:r>
              <a:rPr lang="ru-RU" sz="1200" kern="1200" dirty="0" err="1" smtClean="0">
                <a:solidFill>
                  <a:schemeClr val="tx1"/>
                </a:solidFill>
                <a:effectLst/>
                <a:latin typeface="+mn-lt"/>
                <a:ea typeface="+mn-ea"/>
                <a:cs typeface="+mn-cs"/>
              </a:rPr>
              <a:t>неуспешности</a:t>
            </a:r>
            <a:r>
              <a:rPr lang="ru-RU" sz="1200" kern="1200" dirty="0" smtClean="0">
                <a:solidFill>
                  <a:schemeClr val="tx1"/>
                </a:solidFill>
                <a:effectLst/>
                <a:latin typeface="+mn-lt"/>
                <a:ea typeface="+mn-ea"/>
                <a:cs typeface="+mn-cs"/>
              </a:rPr>
              <a:t> у детей дошкольного возраста предшествует не только современная диагностика развития ребенка, выявление трудностей и их причин, продуманная система развивающей работы, но и применение технологий </a:t>
            </a:r>
            <a:r>
              <a:rPr lang="ru-RU" sz="1200" kern="1200" dirty="0" err="1" smtClean="0">
                <a:solidFill>
                  <a:schemeClr val="tx1"/>
                </a:solidFill>
                <a:effectLst/>
                <a:latin typeface="+mn-lt"/>
                <a:ea typeface="+mn-ea"/>
                <a:cs typeface="+mn-cs"/>
              </a:rPr>
              <a:t>разноуровнего</a:t>
            </a:r>
            <a:r>
              <a:rPr lang="ru-RU" sz="1200" kern="1200" dirty="0" smtClean="0">
                <a:solidFill>
                  <a:schemeClr val="tx1"/>
                </a:solidFill>
                <a:effectLst/>
                <a:latin typeface="+mn-lt"/>
                <a:ea typeface="+mn-ea"/>
                <a:cs typeface="+mn-cs"/>
              </a:rPr>
              <a:t> обучения, дифференцированный подход в образовании.</a:t>
            </a:r>
          </a:p>
          <a:p>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15</a:t>
            </a:fld>
            <a:endParaRPr lang="ru-RU"/>
          </a:p>
        </p:txBody>
      </p:sp>
    </p:spTree>
    <p:extLst>
      <p:ext uri="{BB962C8B-B14F-4D97-AF65-F5344CB8AC3E}">
        <p14:creationId xmlns:p14="http://schemas.microsoft.com/office/powerpoint/2010/main" val="363597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основе данной технологии – деление учащихся (воспитанников) на группы и подбор </a:t>
            </a:r>
            <a:r>
              <a:rPr lang="ru-RU" dirty="0" err="1" smtClean="0"/>
              <a:t>разноуровневых</a:t>
            </a:r>
            <a:r>
              <a:rPr lang="ru-RU" dirty="0" smtClean="0"/>
              <a:t> заданий.</a:t>
            </a:r>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16</a:t>
            </a:fld>
            <a:endParaRPr lang="ru-RU"/>
          </a:p>
        </p:txBody>
      </p:sp>
    </p:spTree>
    <p:extLst>
      <p:ext uri="{BB962C8B-B14F-4D97-AF65-F5344CB8AC3E}">
        <p14:creationId xmlns:p14="http://schemas.microsoft.com/office/powerpoint/2010/main" val="924521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76A0A2-0207-4D4C-AC8C-70A1B43B3507}" type="slidenum">
              <a:rPr lang="ru-RU" smtClean="0"/>
              <a:t>29</a:t>
            </a:fld>
            <a:endParaRPr lang="ru-RU"/>
          </a:p>
        </p:txBody>
      </p:sp>
    </p:spTree>
    <p:extLst>
      <p:ext uri="{BB962C8B-B14F-4D97-AF65-F5344CB8AC3E}">
        <p14:creationId xmlns:p14="http://schemas.microsoft.com/office/powerpoint/2010/main" val="4196802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1D51193-CD94-4D31-B684-5B5D0DC59124}" type="datetimeFigureOut">
              <a:rPr lang="ru-RU" smtClean="0"/>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169667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1D51193-CD94-4D31-B684-5B5D0DC59124}" type="datetimeFigureOut">
              <a:rPr lang="ru-RU" smtClean="0"/>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3207613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1D51193-CD94-4D31-B684-5B5D0DC59124}" type="datetimeFigureOut">
              <a:rPr lang="ru-RU" smtClean="0"/>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259407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1D51193-CD94-4D31-B684-5B5D0DC59124}" type="datetimeFigureOut">
              <a:rPr lang="ru-RU" smtClean="0"/>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197367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1D51193-CD94-4D31-B684-5B5D0DC59124}" type="datetimeFigureOut">
              <a:rPr lang="ru-RU" smtClean="0"/>
              <a:t>23.05.2023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45739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1D51193-CD94-4D31-B684-5B5D0DC59124}" type="datetimeFigureOut">
              <a:rPr lang="ru-RU" smtClean="0"/>
              <a:t>23.05.2023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3021290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1D51193-CD94-4D31-B684-5B5D0DC59124}" type="datetimeFigureOut">
              <a:rPr lang="ru-RU" smtClean="0"/>
              <a:t>23.05.2023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420814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1D51193-CD94-4D31-B684-5B5D0DC59124}" type="datetimeFigureOut">
              <a:rPr lang="ru-RU" smtClean="0"/>
              <a:t>23.05.2023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372890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D51193-CD94-4D31-B684-5B5D0DC59124}" type="datetimeFigureOut">
              <a:rPr lang="ru-RU" smtClean="0"/>
              <a:t>23.05.2023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293476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1D51193-CD94-4D31-B684-5B5D0DC59124}" type="datetimeFigureOut">
              <a:rPr lang="ru-RU" smtClean="0"/>
              <a:t>23.05.2023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271867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1D51193-CD94-4D31-B684-5B5D0DC59124}" type="datetimeFigureOut">
              <a:rPr lang="ru-RU" smtClean="0"/>
              <a:t>23.05.2023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403A28-1B3E-4729-BB3C-AE24DBEED834}" type="slidenum">
              <a:rPr lang="ru-RU" smtClean="0"/>
              <a:t>‹#›</a:t>
            </a:fld>
            <a:endParaRPr lang="ru-RU"/>
          </a:p>
        </p:txBody>
      </p:sp>
    </p:spTree>
    <p:extLst>
      <p:ext uri="{BB962C8B-B14F-4D97-AF65-F5344CB8AC3E}">
        <p14:creationId xmlns:p14="http://schemas.microsoft.com/office/powerpoint/2010/main" val="235313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51193-CD94-4D31-B684-5B5D0DC59124}" type="datetimeFigureOut">
              <a:rPr lang="ru-RU" smtClean="0"/>
              <a:t>23.05.2023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03A28-1B3E-4729-BB3C-AE24DBEED834}" type="slidenum">
              <a:rPr lang="ru-RU" smtClean="0"/>
              <a:t>‹#›</a:t>
            </a:fld>
            <a:endParaRPr lang="ru-RU"/>
          </a:p>
        </p:txBody>
      </p:sp>
    </p:spTree>
    <p:extLst>
      <p:ext uri="{BB962C8B-B14F-4D97-AF65-F5344CB8AC3E}">
        <p14:creationId xmlns:p14="http://schemas.microsoft.com/office/powerpoint/2010/main" val="3473067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 y="0"/>
            <a:ext cx="12168188" cy="6858000"/>
          </a:xfrm>
          <a:prstGeom prst="rect">
            <a:avLst/>
          </a:prstGeom>
        </p:spPr>
      </p:pic>
    </p:spTree>
    <p:extLst>
      <p:ext uri="{BB962C8B-B14F-4D97-AF65-F5344CB8AC3E}">
        <p14:creationId xmlns:p14="http://schemas.microsoft.com/office/powerpoint/2010/main" val="83795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3020" t="4059" r="1458" b="3189"/>
          <a:stretch/>
        </p:blipFill>
        <p:spPr>
          <a:xfrm>
            <a:off x="252248" y="268013"/>
            <a:ext cx="11780415" cy="6589987"/>
          </a:xfrm>
          <a:prstGeom prst="rect">
            <a:avLst/>
          </a:prstGeom>
        </p:spPr>
      </p:pic>
    </p:spTree>
    <p:extLst>
      <p:ext uri="{BB962C8B-B14F-4D97-AF65-F5344CB8AC3E}">
        <p14:creationId xmlns:p14="http://schemas.microsoft.com/office/powerpoint/2010/main" val="9417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3"/>
          <a:srcRect t="5507" r="978" b="4639"/>
          <a:stretch/>
        </p:blipFill>
        <p:spPr>
          <a:xfrm>
            <a:off x="51686" y="330128"/>
            <a:ext cx="12140314" cy="6527872"/>
          </a:xfrm>
          <a:prstGeom prst="rect">
            <a:avLst/>
          </a:prstGeom>
        </p:spPr>
      </p:pic>
    </p:spTree>
    <p:extLst>
      <p:ext uri="{BB962C8B-B14F-4D97-AF65-F5344CB8AC3E}">
        <p14:creationId xmlns:p14="http://schemas.microsoft.com/office/powerpoint/2010/main" val="780846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43311" y="378371"/>
            <a:ext cx="12148689" cy="6479629"/>
          </a:xfrm>
          <a:prstGeom prst="rect">
            <a:avLst/>
          </a:prstGeom>
        </p:spPr>
      </p:pic>
    </p:spTree>
    <p:extLst>
      <p:ext uri="{BB962C8B-B14F-4D97-AF65-F5344CB8AC3E}">
        <p14:creationId xmlns:p14="http://schemas.microsoft.com/office/powerpoint/2010/main" val="176124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07951"/>
            <a:ext cx="10515600" cy="158749"/>
          </a:xfrm>
        </p:spPr>
        <p:txBody>
          <a:bodyPr>
            <a:normAutofit fontScale="90000"/>
          </a:bodyPr>
          <a:lstStyle/>
          <a:p>
            <a:pPr algn="ctr"/>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b="1" dirty="0" smtClean="0"/>
              <a:t>Практикум.</a:t>
            </a:r>
            <a:r>
              <a:rPr lang="ru-RU" sz="1800" dirty="0" smtClean="0"/>
              <a:t/>
            </a:r>
            <a:br>
              <a:rPr lang="ru-RU" sz="1800" dirty="0" smtClean="0"/>
            </a:br>
            <a:r>
              <a:rPr lang="ru-RU" sz="1800" dirty="0"/>
              <a:t>Тема: В лес по грибы. </a:t>
            </a:r>
            <a:r>
              <a:rPr lang="ru-RU" sz="1800" dirty="0" smtClean="0"/>
              <a:t>(ОО «Познавательное развитие») Возрастная </a:t>
            </a:r>
            <a:r>
              <a:rPr lang="ru-RU" sz="1800" dirty="0"/>
              <a:t>группа: Средняя группа (4-5 лет) </a:t>
            </a:r>
            <a:br>
              <a:rPr lang="ru-RU" sz="1800" dirty="0"/>
            </a:br>
            <a:r>
              <a:rPr lang="ru-RU" sz="1800" dirty="0"/>
              <a:t>Логическая основа образовательной ситуации ОТКРЫТИЯ НОВОГО ЗНАНИЯ</a:t>
            </a:r>
            <a:br>
              <a:rPr lang="ru-RU" sz="1800" dirty="0"/>
            </a:br>
            <a:endParaRPr lang="ru-RU" sz="1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020707311"/>
              </p:ext>
            </p:extLst>
          </p:nvPr>
        </p:nvGraphicFramePr>
        <p:xfrm>
          <a:off x="161925" y="1120775"/>
          <a:ext cx="11934825" cy="5658886"/>
        </p:xfrm>
        <a:graphic>
          <a:graphicData uri="http://schemas.openxmlformats.org/drawingml/2006/table">
            <a:tbl>
              <a:tblPr firstRow="1" firstCol="1" bandRow="1">
                <a:tableStyleId>{5C22544A-7EE6-4342-B048-85BDC9FD1C3A}</a:tableStyleId>
              </a:tblPr>
              <a:tblGrid>
                <a:gridCol w="4376853">
                  <a:extLst>
                    <a:ext uri="{9D8B030D-6E8A-4147-A177-3AD203B41FA5}">
                      <a16:colId xmlns:a16="http://schemas.microsoft.com/office/drawing/2014/main" val="120178645"/>
                    </a:ext>
                  </a:extLst>
                </a:gridCol>
                <a:gridCol w="7557972">
                  <a:extLst>
                    <a:ext uri="{9D8B030D-6E8A-4147-A177-3AD203B41FA5}">
                      <a16:colId xmlns:a16="http://schemas.microsoft.com/office/drawing/2014/main" val="2437958620"/>
                    </a:ext>
                  </a:extLst>
                </a:gridCol>
              </a:tblGrid>
              <a:tr h="669437">
                <a:tc>
                  <a:txBody>
                    <a:bodyPr/>
                    <a:lstStyle/>
                    <a:p>
                      <a:pPr algn="just">
                        <a:lnSpc>
                          <a:spcPct val="107000"/>
                        </a:lnSpc>
                        <a:spcAft>
                          <a:spcPts val="0"/>
                        </a:spcAft>
                      </a:pPr>
                      <a:r>
                        <a:rPr lang="ru-RU" sz="1800">
                          <a:effectLst/>
                        </a:rPr>
                        <a:t>Основная образовательная цель</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tc>
                  <a:txBody>
                    <a:bodyPr/>
                    <a:lstStyle/>
                    <a:p>
                      <a:pPr algn="just">
                        <a:lnSpc>
                          <a:spcPct val="107000"/>
                        </a:lnSpc>
                        <a:spcAft>
                          <a:spcPts val="0"/>
                        </a:spcAft>
                      </a:pPr>
                      <a:r>
                        <a:rPr lang="ru-RU" sz="1800" dirty="0">
                          <a:effectLst/>
                        </a:rPr>
                        <a:t>Формировать представление об особенностях съедобных и несъедобных грибах. </a:t>
                      </a:r>
                    </a:p>
                    <a:p>
                      <a:pPr algn="just">
                        <a:lnSpc>
                          <a:spcPct val="107000"/>
                        </a:lnSpc>
                        <a:spcAft>
                          <a:spcPts val="0"/>
                        </a:spcAft>
                      </a:pPr>
                      <a:r>
                        <a:rPr lang="ru-RU" sz="1800" dirty="0">
                          <a:effectLst/>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extLst>
                  <a:ext uri="{0D108BD9-81ED-4DB2-BD59-A6C34878D82A}">
                    <a16:rowId xmlns:a16="http://schemas.microsoft.com/office/drawing/2014/main" val="2602532515"/>
                  </a:ext>
                </a:extLst>
              </a:tr>
              <a:tr h="836796">
                <a:tc>
                  <a:txBody>
                    <a:bodyPr/>
                    <a:lstStyle/>
                    <a:p>
                      <a:pPr marL="342900" lvl="0" indent="-342900" algn="just">
                        <a:lnSpc>
                          <a:spcPct val="107000"/>
                        </a:lnSpc>
                        <a:spcAft>
                          <a:spcPts val="0"/>
                        </a:spcAft>
                        <a:buFont typeface="+mj-lt"/>
                        <a:buAutoNum type="arabicPeriod"/>
                      </a:pPr>
                      <a:r>
                        <a:rPr lang="ru-RU" sz="1800">
                          <a:effectLst/>
                        </a:rPr>
                        <a:t>Введение в ситуацию</a:t>
                      </a:r>
                    </a:p>
                    <a:p>
                      <a:pPr algn="just">
                        <a:lnSpc>
                          <a:spcPct val="107000"/>
                        </a:lnSpc>
                        <a:spcAft>
                          <a:spcPts val="0"/>
                        </a:spcAft>
                      </a:pPr>
                      <a:r>
                        <a:rPr lang="ru-RU" sz="1800">
                          <a:effectLst/>
                        </a:rPr>
                        <a:t>Новое знание = детское «открытие»</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tc>
                  <a:txBody>
                    <a:bodyPr/>
                    <a:lstStyle/>
                    <a:p>
                      <a:pPr algn="just">
                        <a:lnSpc>
                          <a:spcPct val="107000"/>
                        </a:lnSpc>
                        <a:spcAft>
                          <a:spcPts val="0"/>
                        </a:spcAft>
                      </a:pPr>
                      <a:r>
                        <a:rPr lang="ru-RU" sz="1800" dirty="0">
                          <a:effectLst/>
                        </a:rPr>
                        <a:t>Существуют съедобные грибы, которые можно собирать и употреблять в пищу (белый гриб, подосиновик и т.д.) и ядовитые, которые нельзя собирать т.к. они вредны для здоровья человека.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extLst>
                  <a:ext uri="{0D108BD9-81ED-4DB2-BD59-A6C34878D82A}">
                    <a16:rowId xmlns:a16="http://schemas.microsoft.com/office/drawing/2014/main" val="303372273"/>
                  </a:ext>
                </a:extLst>
              </a:tr>
              <a:tr h="669437">
                <a:tc>
                  <a:txBody>
                    <a:bodyPr/>
                    <a:lstStyle/>
                    <a:p>
                      <a:pPr marL="342900" lvl="0" indent="-342900" algn="just">
                        <a:lnSpc>
                          <a:spcPct val="107000"/>
                        </a:lnSpc>
                        <a:spcAft>
                          <a:spcPts val="0"/>
                        </a:spcAft>
                        <a:buFont typeface="+mj-lt"/>
                        <a:buAutoNum type="arabicPeriod"/>
                      </a:pPr>
                      <a:r>
                        <a:rPr lang="ru-RU" sz="1800">
                          <a:effectLst/>
                        </a:rPr>
                        <a:t>Актуализация детского опыта</a:t>
                      </a:r>
                    </a:p>
                    <a:p>
                      <a:pPr algn="just">
                        <a:lnSpc>
                          <a:spcPct val="107000"/>
                        </a:lnSpc>
                        <a:spcAft>
                          <a:spcPts val="0"/>
                        </a:spcAft>
                      </a:pPr>
                      <a:r>
                        <a:rPr lang="ru-RU" sz="1800">
                          <a:effectLst/>
                        </a:rPr>
                        <a:t>Какие понятия, способы действия необходимо актуализировать</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tc>
                  <a:txBody>
                    <a:bodyPr/>
                    <a:lstStyle/>
                    <a:p>
                      <a:pPr algn="just">
                        <a:lnSpc>
                          <a:spcPct val="107000"/>
                        </a:lnSpc>
                        <a:spcAft>
                          <a:spcPts val="0"/>
                        </a:spcAft>
                      </a:pPr>
                      <a:r>
                        <a:rPr lang="ru-RU" sz="1800" dirty="0">
                          <a:effectLst/>
                        </a:rPr>
                        <a:t>Актуализация знаний детей о грибах: название, особенности внешнего вида, места произрастания.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extLst>
                  <a:ext uri="{0D108BD9-81ED-4DB2-BD59-A6C34878D82A}">
                    <a16:rowId xmlns:a16="http://schemas.microsoft.com/office/drawing/2014/main" val="580546530"/>
                  </a:ext>
                </a:extLst>
              </a:tr>
              <a:tr h="334718">
                <a:tc>
                  <a:txBody>
                    <a:bodyPr/>
                    <a:lstStyle/>
                    <a:p>
                      <a:pPr marL="342900" lvl="0" indent="-342900" algn="just">
                        <a:lnSpc>
                          <a:spcPct val="107000"/>
                        </a:lnSpc>
                        <a:spcAft>
                          <a:spcPts val="0"/>
                        </a:spcAft>
                        <a:buFont typeface="+mj-lt"/>
                        <a:buAutoNum type="arabicPeriod"/>
                      </a:pPr>
                      <a:r>
                        <a:rPr lang="ru-RU" sz="1800">
                          <a:effectLst/>
                        </a:rPr>
                        <a:t>Причина затруднения</a:t>
                      </a:r>
                    </a:p>
                    <a:p>
                      <a:pPr algn="just">
                        <a:lnSpc>
                          <a:spcPct val="107000"/>
                        </a:lnSpc>
                        <a:spcAft>
                          <a:spcPts val="0"/>
                        </a:spcAft>
                      </a:pPr>
                      <a:r>
                        <a:rPr lang="ru-RU" sz="1800">
                          <a:effectLst/>
                        </a:rPr>
                        <a:t>Причина затруднения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tc>
                  <a:txBody>
                    <a:bodyPr/>
                    <a:lstStyle/>
                    <a:p>
                      <a:pPr algn="just">
                        <a:lnSpc>
                          <a:spcPct val="107000"/>
                        </a:lnSpc>
                        <a:spcAft>
                          <a:spcPts val="0"/>
                        </a:spcAft>
                      </a:pPr>
                      <a:r>
                        <a:rPr lang="ru-RU" sz="1800">
                          <a:effectLst/>
                        </a:rPr>
                        <a:t>«Не знаем, какие грибы можно собирать, а какие нет»</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extLst>
                  <a:ext uri="{0D108BD9-81ED-4DB2-BD59-A6C34878D82A}">
                    <a16:rowId xmlns:a16="http://schemas.microsoft.com/office/drawing/2014/main" val="3241979257"/>
                  </a:ext>
                </a:extLst>
              </a:tr>
              <a:tr h="502077">
                <a:tc>
                  <a:txBody>
                    <a:bodyPr/>
                    <a:lstStyle/>
                    <a:p>
                      <a:pPr marL="342900" lvl="0" indent="-342900" algn="just">
                        <a:lnSpc>
                          <a:spcPct val="107000"/>
                        </a:lnSpc>
                        <a:spcAft>
                          <a:spcPts val="0"/>
                        </a:spcAft>
                        <a:buFont typeface="+mj-lt"/>
                        <a:buAutoNum type="arabicPeriod"/>
                      </a:pPr>
                      <a:r>
                        <a:rPr lang="ru-RU" sz="1800">
                          <a:effectLst/>
                        </a:rPr>
                        <a:t>Открытие нового знания</a:t>
                      </a:r>
                    </a:p>
                    <a:p>
                      <a:pPr algn="just">
                        <a:lnSpc>
                          <a:spcPct val="107000"/>
                        </a:lnSpc>
                        <a:spcAft>
                          <a:spcPts val="0"/>
                        </a:spcAft>
                      </a:pPr>
                      <a:r>
                        <a:rPr lang="ru-RU" sz="1800">
                          <a:effectLst/>
                        </a:rPr>
                        <a:t>Цель деятельности по преодолению затруднения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tc>
                  <a:txBody>
                    <a:bodyPr/>
                    <a:lstStyle/>
                    <a:p>
                      <a:pPr algn="just">
                        <a:lnSpc>
                          <a:spcPct val="107000"/>
                        </a:lnSpc>
                        <a:spcAft>
                          <a:spcPts val="0"/>
                        </a:spcAft>
                      </a:pPr>
                      <a:r>
                        <a:rPr lang="ru-RU" sz="1800">
                          <a:effectLst/>
                        </a:rPr>
                        <a:t>Узнать, какие грибы можно собирать, а какие нет и почему.</a:t>
                      </a:r>
                    </a:p>
                    <a:p>
                      <a:pPr algn="just">
                        <a:lnSpc>
                          <a:spcPct val="107000"/>
                        </a:lnSpc>
                        <a:spcAft>
                          <a:spcPts val="0"/>
                        </a:spcAft>
                      </a:pPr>
                      <a:r>
                        <a:rPr lang="ru-RU" sz="1800">
                          <a:effectLst/>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extLst>
                  <a:ext uri="{0D108BD9-81ED-4DB2-BD59-A6C34878D82A}">
                    <a16:rowId xmlns:a16="http://schemas.microsoft.com/office/drawing/2014/main" val="3943268183"/>
                  </a:ext>
                </a:extLst>
              </a:tr>
              <a:tr h="669437">
                <a:tc>
                  <a:txBody>
                    <a:bodyPr/>
                    <a:lstStyle/>
                    <a:p>
                      <a:pPr marL="342900" lvl="0" indent="-342900" algn="just">
                        <a:lnSpc>
                          <a:spcPct val="107000"/>
                        </a:lnSpc>
                        <a:spcAft>
                          <a:spcPts val="0"/>
                        </a:spcAft>
                        <a:buFont typeface="+mj-lt"/>
                        <a:buAutoNum type="arabicPeriod"/>
                      </a:pPr>
                      <a:r>
                        <a:rPr lang="ru-RU" sz="1800">
                          <a:effectLst/>
                        </a:rPr>
                        <a:t>Включение нового знания в систему знаний</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tc>
                  <a:txBody>
                    <a:bodyPr/>
                    <a:lstStyle/>
                    <a:p>
                      <a:pPr algn="just">
                        <a:lnSpc>
                          <a:spcPct val="107000"/>
                        </a:lnSpc>
                        <a:spcAft>
                          <a:spcPts val="0"/>
                        </a:spcAft>
                      </a:pPr>
                      <a:r>
                        <a:rPr lang="ru-RU" sz="1800">
                          <a:effectLst/>
                        </a:rPr>
                        <a:t>Что мы с вами знали? Что выяснили нового?</a:t>
                      </a:r>
                    </a:p>
                    <a:p>
                      <a:pPr algn="just">
                        <a:lnSpc>
                          <a:spcPct val="107000"/>
                        </a:lnSpc>
                        <a:spcAft>
                          <a:spcPts val="0"/>
                        </a:spcAft>
                      </a:pPr>
                      <a:r>
                        <a:rPr lang="ru-RU" sz="1800">
                          <a:effectLst/>
                        </a:rPr>
                        <a:t>Где и зачем это знание нам пригодится? (функциональная грамотность)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extLst>
                  <a:ext uri="{0D108BD9-81ED-4DB2-BD59-A6C34878D82A}">
                    <a16:rowId xmlns:a16="http://schemas.microsoft.com/office/drawing/2014/main" val="2451234630"/>
                  </a:ext>
                </a:extLst>
              </a:tr>
              <a:tr h="669437">
                <a:tc>
                  <a:txBody>
                    <a:bodyPr/>
                    <a:lstStyle/>
                    <a:p>
                      <a:pPr marL="342900" lvl="0" indent="-342900" algn="just">
                        <a:lnSpc>
                          <a:spcPct val="107000"/>
                        </a:lnSpc>
                        <a:spcAft>
                          <a:spcPts val="0"/>
                        </a:spcAft>
                        <a:buFont typeface="+mj-lt"/>
                        <a:buAutoNum type="arabicPeriod"/>
                      </a:pPr>
                      <a:r>
                        <a:rPr lang="ru-RU" sz="1800">
                          <a:effectLst/>
                        </a:rPr>
                        <a:t>Осмысление</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tc>
                  <a:txBody>
                    <a:bodyPr/>
                    <a:lstStyle/>
                    <a:p>
                      <a:pPr algn="just">
                        <a:lnSpc>
                          <a:spcPct val="107000"/>
                        </a:lnSpc>
                        <a:spcAft>
                          <a:spcPts val="0"/>
                        </a:spcAft>
                      </a:pPr>
                      <a:r>
                        <a:rPr lang="ru-RU" sz="1800" dirty="0">
                          <a:effectLst/>
                        </a:rPr>
                        <a:t>Фиксация достижений детской цели.</a:t>
                      </a:r>
                    </a:p>
                    <a:p>
                      <a:pPr algn="just">
                        <a:lnSpc>
                          <a:spcPct val="107000"/>
                        </a:lnSpc>
                        <a:spcAft>
                          <a:spcPts val="0"/>
                        </a:spcAft>
                      </a:pPr>
                      <a:r>
                        <a:rPr lang="ru-RU" sz="1800" dirty="0">
                          <a:effectLst/>
                        </a:rPr>
                        <a:t>Эмоциональная составляющая-радость, удовлетворение от хорошо сделанного дела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8646" marR="58646" marT="0" marB="0"/>
                </a:tc>
                <a:extLst>
                  <a:ext uri="{0D108BD9-81ED-4DB2-BD59-A6C34878D82A}">
                    <a16:rowId xmlns:a16="http://schemas.microsoft.com/office/drawing/2014/main" val="1237374467"/>
                  </a:ext>
                </a:extLst>
              </a:tr>
            </a:tbl>
          </a:graphicData>
        </a:graphic>
      </p:graphicFrame>
    </p:spTree>
    <p:extLst>
      <p:ext uri="{BB962C8B-B14F-4D97-AF65-F5344CB8AC3E}">
        <p14:creationId xmlns:p14="http://schemas.microsoft.com/office/powerpoint/2010/main" val="218518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b="9744"/>
          <a:stretch/>
        </p:blipFill>
        <p:spPr>
          <a:xfrm>
            <a:off x="1024758" y="-5294"/>
            <a:ext cx="10121463" cy="6863294"/>
          </a:xfrm>
        </p:spPr>
      </p:pic>
    </p:spTree>
    <p:extLst>
      <p:ext uri="{BB962C8B-B14F-4D97-AF65-F5344CB8AC3E}">
        <p14:creationId xmlns:p14="http://schemas.microsoft.com/office/powerpoint/2010/main" val="15512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0173"/>
            <a:ext cx="10515600" cy="1325563"/>
          </a:xfrm>
        </p:spPr>
        <p:txBody>
          <a:bodyPr>
            <a:normAutofit fontScale="90000"/>
          </a:bodyPr>
          <a:lstStyle/>
          <a:p>
            <a:pPr algn="ctr"/>
            <a:r>
              <a:rPr lang="ru-RU" b="1" dirty="0" smtClean="0"/>
              <a:t/>
            </a:r>
            <a:br>
              <a:rPr lang="ru-RU" b="1" dirty="0" smtClean="0"/>
            </a:br>
            <a:r>
              <a:rPr lang="ru-RU" b="1" dirty="0"/>
              <a:t/>
            </a:r>
            <a:br>
              <a:rPr lang="ru-RU" b="1" dirty="0"/>
            </a:br>
            <a:r>
              <a:rPr lang="ru-RU" b="1" dirty="0" smtClean="0">
                <a:solidFill>
                  <a:srgbClr val="002060"/>
                </a:solidFill>
              </a:rPr>
              <a:t>Технология </a:t>
            </a:r>
            <a:r>
              <a:rPr lang="ru-RU" b="1" dirty="0" err="1" smtClean="0">
                <a:solidFill>
                  <a:srgbClr val="002060"/>
                </a:solidFill>
              </a:rPr>
              <a:t>разноуровневого</a:t>
            </a:r>
            <a:r>
              <a:rPr lang="ru-RU" b="1" dirty="0" smtClean="0">
                <a:solidFill>
                  <a:srgbClr val="002060"/>
                </a:solidFill>
              </a:rPr>
              <a:t> обучения: </a:t>
            </a:r>
            <a:r>
              <a:rPr lang="ru-RU" b="1" dirty="0">
                <a:solidFill>
                  <a:srgbClr val="002060"/>
                </a:solidFill>
              </a:rPr>
              <a:t>технология успеха</a:t>
            </a:r>
            <a:r>
              <a:rPr lang="ru-RU" dirty="0">
                <a:solidFill>
                  <a:srgbClr val="002060"/>
                </a:solidFill>
              </a:rPr>
              <a:t/>
            </a:r>
            <a:br>
              <a:rPr lang="ru-RU" dirty="0">
                <a:solidFill>
                  <a:srgbClr val="002060"/>
                </a:solidFill>
              </a:rPr>
            </a:br>
            <a:r>
              <a:rPr lang="ru-RU" dirty="0"/>
              <a:t> </a:t>
            </a:r>
            <a:br>
              <a:rPr lang="ru-RU" dirty="0"/>
            </a:br>
            <a:endParaRPr lang="ru-RU" dirty="0"/>
          </a:p>
        </p:txBody>
      </p:sp>
      <p:sp>
        <p:nvSpPr>
          <p:cNvPr id="3" name="Объект 2"/>
          <p:cNvSpPr>
            <a:spLocks noGrp="1"/>
          </p:cNvSpPr>
          <p:nvPr>
            <p:ph idx="1"/>
          </p:nvPr>
        </p:nvSpPr>
        <p:spPr>
          <a:xfrm>
            <a:off x="630621" y="1734207"/>
            <a:ext cx="10988565" cy="4776952"/>
          </a:xfrm>
        </p:spPr>
        <p:txBody>
          <a:bodyPr/>
          <a:lstStyle/>
          <a:p>
            <a:r>
              <a:rPr lang="ru-RU" b="1" i="1" dirty="0"/>
              <a:t>Цель</a:t>
            </a:r>
            <a:r>
              <a:rPr lang="ru-RU" dirty="0"/>
              <a:t> технологии </a:t>
            </a:r>
            <a:r>
              <a:rPr lang="ru-RU" dirty="0" err="1"/>
              <a:t>разноуровневого</a:t>
            </a:r>
            <a:r>
              <a:rPr lang="ru-RU" dirty="0"/>
              <a:t> обучения: обеспечить усвоение учебного материала каждым воспитанником в зоне его ближайшего развития на основе особенностей его субъектного опыта. </a:t>
            </a:r>
            <a:endParaRPr lang="ru-RU" dirty="0" smtClean="0"/>
          </a:p>
          <a:p>
            <a:endParaRPr lang="ru-RU" dirty="0"/>
          </a:p>
          <a:p>
            <a:r>
              <a:rPr lang="ru-RU" dirty="0" smtClean="0"/>
              <a:t>Технология </a:t>
            </a:r>
            <a:r>
              <a:rPr lang="ru-RU" dirty="0"/>
              <a:t>позволяет разделить группу детей на подгруппы, в которых и содержание образования, и методы обучения, и организационные формы различаются, также состав подгрупп может меняться в зависимости от поставленной учебной задачи.</a:t>
            </a:r>
          </a:p>
          <a:p>
            <a:endParaRPr lang="ru-RU" dirty="0"/>
          </a:p>
        </p:txBody>
      </p:sp>
    </p:spTree>
    <p:extLst>
      <p:ext uri="{BB962C8B-B14F-4D97-AF65-F5344CB8AC3E}">
        <p14:creationId xmlns:p14="http://schemas.microsoft.com/office/powerpoint/2010/main" val="245730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84514945"/>
              </p:ext>
            </p:extLst>
          </p:nvPr>
        </p:nvGraphicFramePr>
        <p:xfrm>
          <a:off x="1" y="0"/>
          <a:ext cx="12192000" cy="7680960"/>
        </p:xfrm>
        <a:graphic>
          <a:graphicData uri="http://schemas.openxmlformats.org/drawingml/2006/table">
            <a:tbl>
              <a:tblPr firstRow="1" bandRow="1">
                <a:tableStyleId>{5C22544A-7EE6-4342-B048-85BDC9FD1C3A}</a:tableStyleId>
              </a:tblPr>
              <a:tblGrid>
                <a:gridCol w="5050104">
                  <a:extLst>
                    <a:ext uri="{9D8B030D-6E8A-4147-A177-3AD203B41FA5}">
                      <a16:colId xmlns:a16="http://schemas.microsoft.com/office/drawing/2014/main" val="3772763820"/>
                    </a:ext>
                  </a:extLst>
                </a:gridCol>
                <a:gridCol w="7141896">
                  <a:extLst>
                    <a:ext uri="{9D8B030D-6E8A-4147-A177-3AD203B41FA5}">
                      <a16:colId xmlns:a16="http://schemas.microsoft.com/office/drawing/2014/main" val="938181554"/>
                    </a:ext>
                  </a:extLst>
                </a:gridCol>
              </a:tblGrid>
              <a:tr h="467717">
                <a:tc>
                  <a:txBody>
                    <a:bodyPr/>
                    <a:lstStyle/>
                    <a:p>
                      <a:pPr algn="ctr"/>
                      <a:r>
                        <a:rPr lang="ru-RU" sz="2400" dirty="0" smtClean="0"/>
                        <a:t>Деление детей на группы</a:t>
                      </a:r>
                      <a:endParaRPr lang="ru-RU" sz="2400" dirty="0"/>
                    </a:p>
                  </a:txBody>
                  <a:tcPr/>
                </a:tc>
                <a:tc>
                  <a:txBody>
                    <a:bodyPr/>
                    <a:lstStyle/>
                    <a:p>
                      <a:pPr algn="ctr"/>
                      <a:r>
                        <a:rPr lang="ru-RU" sz="2400" dirty="0" smtClean="0"/>
                        <a:t>Деятельность воспитателя</a:t>
                      </a:r>
                      <a:endParaRPr lang="ru-RU" sz="2400" dirty="0"/>
                    </a:p>
                  </a:txBody>
                  <a:tcPr/>
                </a:tc>
                <a:extLst>
                  <a:ext uri="{0D108BD9-81ED-4DB2-BD59-A6C34878D82A}">
                    <a16:rowId xmlns:a16="http://schemas.microsoft.com/office/drawing/2014/main" val="455830610"/>
                  </a:ext>
                </a:extLst>
              </a:tr>
              <a:tr h="6454501">
                <a:tc>
                  <a:txBody>
                    <a:bodyPr/>
                    <a:lstStyle/>
                    <a:p>
                      <a:r>
                        <a:rPr lang="ru-RU" sz="2400" b="1" kern="1200" dirty="0" smtClean="0">
                          <a:solidFill>
                            <a:schemeClr val="dk1"/>
                          </a:solidFill>
                          <a:effectLst/>
                          <a:latin typeface="+mn-lt"/>
                          <a:ea typeface="+mn-ea"/>
                          <a:cs typeface="+mn-cs"/>
                        </a:rPr>
                        <a:t>В Группу А</a:t>
                      </a:r>
                      <a:r>
                        <a:rPr lang="ru-RU" sz="2400" kern="1200" dirty="0" smtClean="0">
                          <a:solidFill>
                            <a:schemeClr val="dk1"/>
                          </a:solidFill>
                          <a:effectLst/>
                          <a:latin typeface="+mn-lt"/>
                          <a:ea typeface="+mn-ea"/>
                          <a:cs typeface="+mn-cs"/>
                        </a:rPr>
                        <a:t>  входят дети, имеющие отставание от сверстников, ограниченные фрагментарные знания и представления об окружающем мире, сниженную работоспособность, неподготовленность к приему и переработке информации, низкий уровень познавательной активности, незрелость мотивации к учебной деятельности; таким детям трудно сосредоточиться, они быстро утомляются, предпочитают отмалчиваться; под влиянием неудач у них складывается отрицательное отношение к занятиям</a:t>
                      </a:r>
                      <a:endParaRPr lang="ru-RU" sz="2400" dirty="0"/>
                    </a:p>
                  </a:txBody>
                  <a:tcPr/>
                </a:tc>
                <a:tc>
                  <a:txBody>
                    <a:bodyPr/>
                    <a:lstStyle/>
                    <a:p>
                      <a:r>
                        <a:rPr lang="ru-RU" sz="2400" kern="1200" dirty="0" smtClean="0">
                          <a:solidFill>
                            <a:schemeClr val="dk1"/>
                          </a:solidFill>
                          <a:effectLst/>
                          <a:latin typeface="+mn-lt"/>
                          <a:ea typeface="+mn-ea"/>
                          <a:cs typeface="+mn-cs"/>
                        </a:rPr>
                        <a:t>- создают условия для овладения ребенком способами действий;</a:t>
                      </a:r>
                    </a:p>
                    <a:p>
                      <a:r>
                        <a:rPr lang="ru-RU" sz="2400" kern="1200" dirty="0" smtClean="0">
                          <a:solidFill>
                            <a:schemeClr val="dk1"/>
                          </a:solidFill>
                          <a:effectLst/>
                          <a:latin typeface="+mn-lt"/>
                          <a:ea typeface="+mn-ea"/>
                          <a:cs typeface="+mn-cs"/>
                        </a:rPr>
                        <a:t>- готовят облегченные варианты заданий;</a:t>
                      </a:r>
                    </a:p>
                    <a:p>
                      <a:r>
                        <a:rPr lang="ru-RU" sz="2400" kern="1200" dirty="0" smtClean="0">
                          <a:solidFill>
                            <a:schemeClr val="dk1"/>
                          </a:solidFill>
                          <a:effectLst/>
                          <a:latin typeface="+mn-lt"/>
                          <a:ea typeface="+mn-ea"/>
                          <a:cs typeface="+mn-cs"/>
                        </a:rPr>
                        <a:t>- дают больше наглядного материала, схем-подсказок;</a:t>
                      </a:r>
                    </a:p>
                    <a:p>
                      <a:r>
                        <a:rPr lang="ru-RU" sz="2400" kern="1200" dirty="0" smtClean="0">
                          <a:solidFill>
                            <a:schemeClr val="dk1"/>
                          </a:solidFill>
                          <a:effectLst/>
                          <a:latin typeface="+mn-lt"/>
                          <a:ea typeface="+mn-ea"/>
                          <a:cs typeface="+mn-cs"/>
                        </a:rPr>
                        <a:t>- обеспечивают возврат к предыдущему этапу обучения;</a:t>
                      </a:r>
                    </a:p>
                    <a:p>
                      <a:r>
                        <a:rPr lang="ru-RU" sz="2400" kern="1200" dirty="0" smtClean="0">
                          <a:solidFill>
                            <a:schemeClr val="dk1"/>
                          </a:solidFill>
                          <a:effectLst/>
                          <a:latin typeface="+mn-lt"/>
                          <a:ea typeface="+mn-ea"/>
                          <a:cs typeface="+mn-cs"/>
                        </a:rPr>
                        <a:t>- уделяют больше внимания индивидуальной работе на занятиях и вне их;</a:t>
                      </a:r>
                    </a:p>
                    <a:p>
                      <a:r>
                        <a:rPr lang="ru-RU" sz="2400" kern="1200" dirty="0" smtClean="0">
                          <a:solidFill>
                            <a:schemeClr val="dk1"/>
                          </a:solidFill>
                          <a:effectLst/>
                          <a:latin typeface="+mn-lt"/>
                          <a:ea typeface="+mn-ea"/>
                          <a:cs typeface="+mn-cs"/>
                        </a:rPr>
                        <a:t>- готовят к восприятию нового материала, проводя предварительную работу;</a:t>
                      </a:r>
                    </a:p>
                    <a:p>
                      <a:r>
                        <a:rPr lang="ru-RU" sz="2400" kern="1200" dirty="0" smtClean="0">
                          <a:solidFill>
                            <a:schemeClr val="dk1"/>
                          </a:solidFill>
                          <a:effectLst/>
                          <a:latin typeface="+mn-lt"/>
                          <a:ea typeface="+mn-ea"/>
                          <a:cs typeface="+mn-cs"/>
                        </a:rPr>
                        <a:t>- используют похвалу, одобрение, подбадривание, различные виды помощи;</a:t>
                      </a:r>
                    </a:p>
                    <a:p>
                      <a:r>
                        <a:rPr lang="ru-RU" sz="2400" kern="1200" dirty="0" smtClean="0">
                          <a:solidFill>
                            <a:schemeClr val="dk1"/>
                          </a:solidFill>
                          <a:effectLst/>
                          <a:latin typeface="+mn-lt"/>
                          <a:ea typeface="+mn-ea"/>
                          <a:cs typeface="+mn-cs"/>
                        </a:rPr>
                        <a:t>- включают элемент </a:t>
                      </a:r>
                      <a:r>
                        <a:rPr lang="ru-RU" sz="2400" kern="1200" dirty="0" err="1" smtClean="0">
                          <a:solidFill>
                            <a:schemeClr val="dk1"/>
                          </a:solidFill>
                          <a:effectLst/>
                          <a:latin typeface="+mn-lt"/>
                          <a:ea typeface="+mn-ea"/>
                          <a:cs typeface="+mn-cs"/>
                        </a:rPr>
                        <a:t>сюрпризности</a:t>
                      </a:r>
                      <a:r>
                        <a:rPr lang="ru-RU" sz="2400" kern="1200" dirty="0" smtClean="0">
                          <a:solidFill>
                            <a:schemeClr val="dk1"/>
                          </a:solidFill>
                          <a:effectLst/>
                          <a:latin typeface="+mn-lt"/>
                          <a:ea typeface="+mn-ea"/>
                          <a:cs typeface="+mn-cs"/>
                        </a:rPr>
                        <a:t>;</a:t>
                      </a:r>
                    </a:p>
                    <a:p>
                      <a:r>
                        <a:rPr lang="ru-RU" sz="2400" kern="1200" dirty="0" smtClean="0">
                          <a:solidFill>
                            <a:schemeClr val="dk1"/>
                          </a:solidFill>
                          <a:effectLst/>
                          <a:latin typeface="+mn-lt"/>
                          <a:ea typeface="+mn-ea"/>
                          <a:cs typeface="+mn-cs"/>
                        </a:rPr>
                        <a:t>- избегают таких слов, как «неправильно», «плохо», «не так»</a:t>
                      </a:r>
                      <a:endParaRPr lang="ru-RU" sz="2400" dirty="0"/>
                    </a:p>
                  </a:txBody>
                  <a:tcPr/>
                </a:tc>
                <a:extLst>
                  <a:ext uri="{0D108BD9-81ED-4DB2-BD59-A6C34878D82A}">
                    <a16:rowId xmlns:a16="http://schemas.microsoft.com/office/drawing/2014/main" val="2154126253"/>
                  </a:ext>
                </a:extLst>
              </a:tr>
              <a:tr h="379371">
                <a:tc>
                  <a:txBody>
                    <a:bodyPr/>
                    <a:lstStyle/>
                    <a:p>
                      <a:endParaRPr lang="ru-RU" dirty="0"/>
                    </a:p>
                  </a:txBody>
                  <a:tcPr/>
                </a:tc>
                <a:tc>
                  <a:txBody>
                    <a:bodyPr/>
                    <a:lstStyle/>
                    <a:p>
                      <a:endParaRPr lang="ru-RU" dirty="0"/>
                    </a:p>
                  </a:txBody>
                  <a:tcPr/>
                </a:tc>
                <a:extLst>
                  <a:ext uri="{0D108BD9-81ED-4DB2-BD59-A6C34878D82A}">
                    <a16:rowId xmlns:a16="http://schemas.microsoft.com/office/drawing/2014/main" val="697106188"/>
                  </a:ext>
                </a:extLst>
              </a:tr>
              <a:tr h="379371">
                <a:tc>
                  <a:txBody>
                    <a:bodyPr/>
                    <a:lstStyle/>
                    <a:p>
                      <a:endParaRPr lang="ru-RU" dirty="0"/>
                    </a:p>
                  </a:txBody>
                  <a:tcPr/>
                </a:tc>
                <a:tc>
                  <a:txBody>
                    <a:bodyPr/>
                    <a:lstStyle/>
                    <a:p>
                      <a:endParaRPr lang="ru-RU" dirty="0"/>
                    </a:p>
                  </a:txBody>
                  <a:tcPr/>
                </a:tc>
                <a:extLst>
                  <a:ext uri="{0D108BD9-81ED-4DB2-BD59-A6C34878D82A}">
                    <a16:rowId xmlns:a16="http://schemas.microsoft.com/office/drawing/2014/main" val="197173000"/>
                  </a:ext>
                </a:extLst>
              </a:tr>
            </a:tbl>
          </a:graphicData>
        </a:graphic>
      </p:graphicFrame>
    </p:spTree>
    <p:extLst>
      <p:ext uri="{BB962C8B-B14F-4D97-AF65-F5344CB8AC3E}">
        <p14:creationId xmlns:p14="http://schemas.microsoft.com/office/powerpoint/2010/main" val="927361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751531914"/>
              </p:ext>
            </p:extLst>
          </p:nvPr>
        </p:nvGraphicFramePr>
        <p:xfrm>
          <a:off x="0" y="172720"/>
          <a:ext cx="12192000" cy="5704662"/>
        </p:xfrm>
        <a:graphic>
          <a:graphicData uri="http://schemas.openxmlformats.org/drawingml/2006/table">
            <a:tbl>
              <a:tblPr firstRow="1" bandRow="1">
                <a:tableStyleId>{5C22544A-7EE6-4342-B048-85BDC9FD1C3A}</a:tableStyleId>
              </a:tblPr>
              <a:tblGrid>
                <a:gridCol w="5883755">
                  <a:extLst>
                    <a:ext uri="{9D8B030D-6E8A-4147-A177-3AD203B41FA5}">
                      <a16:colId xmlns:a16="http://schemas.microsoft.com/office/drawing/2014/main" val="3772763820"/>
                    </a:ext>
                  </a:extLst>
                </a:gridCol>
                <a:gridCol w="6308245">
                  <a:extLst>
                    <a:ext uri="{9D8B030D-6E8A-4147-A177-3AD203B41FA5}">
                      <a16:colId xmlns:a16="http://schemas.microsoft.com/office/drawing/2014/main" val="938181554"/>
                    </a:ext>
                  </a:extLst>
                </a:gridCol>
              </a:tblGrid>
              <a:tr h="473931">
                <a:tc>
                  <a:txBody>
                    <a:bodyPr/>
                    <a:lstStyle/>
                    <a:p>
                      <a:pPr algn="ctr"/>
                      <a:r>
                        <a:rPr lang="ru-RU" sz="2400" dirty="0" smtClean="0"/>
                        <a:t>Деление детей на</a:t>
                      </a:r>
                      <a:r>
                        <a:rPr lang="ru-RU" sz="2400" baseline="0" dirty="0" smtClean="0"/>
                        <a:t> </a:t>
                      </a:r>
                      <a:r>
                        <a:rPr lang="ru-RU" sz="2400" dirty="0" smtClean="0"/>
                        <a:t>группы</a:t>
                      </a:r>
                      <a:endParaRPr lang="ru-RU" sz="2400" dirty="0"/>
                    </a:p>
                  </a:txBody>
                  <a:tcPr/>
                </a:tc>
                <a:tc>
                  <a:txBody>
                    <a:bodyPr/>
                    <a:lstStyle/>
                    <a:p>
                      <a:pPr algn="ctr"/>
                      <a:r>
                        <a:rPr lang="ru-RU" sz="2400" dirty="0" smtClean="0"/>
                        <a:t>Деятельность воспитателя</a:t>
                      </a:r>
                      <a:endParaRPr lang="ru-RU" sz="2400" dirty="0"/>
                    </a:p>
                  </a:txBody>
                  <a:tcPr/>
                </a:tc>
                <a:extLst>
                  <a:ext uri="{0D108BD9-81ED-4DB2-BD59-A6C34878D82A}">
                    <a16:rowId xmlns:a16="http://schemas.microsoft.com/office/drawing/2014/main" val="455830610"/>
                  </a:ext>
                </a:extLst>
              </a:tr>
              <a:tr h="46445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1" i="1" kern="1200" dirty="0" smtClean="0">
                          <a:solidFill>
                            <a:schemeClr val="dk1"/>
                          </a:solidFill>
                          <a:effectLst/>
                          <a:latin typeface="+mn-lt"/>
                          <a:ea typeface="+mn-ea"/>
                          <a:cs typeface="+mn-cs"/>
                        </a:rPr>
                        <a:t>В группу В</a:t>
                      </a:r>
                      <a:r>
                        <a:rPr lang="ru-RU" sz="2400" kern="1200" dirty="0" smtClean="0">
                          <a:solidFill>
                            <a:schemeClr val="dk1"/>
                          </a:solidFill>
                          <a:effectLst/>
                          <a:latin typeface="+mn-lt"/>
                          <a:ea typeface="+mn-ea"/>
                          <a:cs typeface="+mn-cs"/>
                        </a:rPr>
                        <a:t> входят дети, которые усваивают материал в соответствии с возрастом, неплохо справляются с заданиями, но порой без поддержки и помощи взрослого теряются; </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smtClean="0">
                          <a:solidFill>
                            <a:schemeClr val="dk1"/>
                          </a:solidFill>
                          <a:effectLst/>
                          <a:latin typeface="+mn-lt"/>
                          <a:ea typeface="+mn-ea"/>
                          <a:cs typeface="+mn-cs"/>
                        </a:rPr>
                        <a:t>у них недостаточный уровень самостоятельности, требуется дополнительная стимуляция при выполнении заданий; </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smtClean="0">
                          <a:solidFill>
                            <a:schemeClr val="dk1"/>
                          </a:solidFill>
                          <a:effectLst/>
                          <a:latin typeface="+mn-lt"/>
                          <a:ea typeface="+mn-ea"/>
                          <a:cs typeface="+mn-cs"/>
                        </a:rPr>
                        <a:t>речь соответствует возрасту, но иногда встречаются отдельные грамматические погрешности, нарушения в звукопроизношении</a:t>
                      </a:r>
                      <a:endParaRPr lang="ru-RU" sz="2400" dirty="0"/>
                    </a:p>
                  </a:txBody>
                  <a:tcPr/>
                </a:tc>
                <a:tc>
                  <a:txBody>
                    <a:bodyPr/>
                    <a:lstStyle/>
                    <a:p>
                      <a:r>
                        <a:rPr lang="ru-RU" sz="2400" kern="1200" dirty="0" smtClean="0">
                          <a:solidFill>
                            <a:schemeClr val="dk1"/>
                          </a:solidFill>
                          <a:effectLst/>
                          <a:latin typeface="+mn-lt"/>
                          <a:ea typeface="+mn-ea"/>
                          <a:cs typeface="+mn-cs"/>
                        </a:rPr>
                        <a:t> - дают образцы правильно выполненного задания;</a:t>
                      </a:r>
                    </a:p>
                    <a:p>
                      <a:r>
                        <a:rPr lang="ru-RU" sz="2400" kern="1200" dirty="0" smtClean="0">
                          <a:solidFill>
                            <a:schemeClr val="dk1"/>
                          </a:solidFill>
                          <a:effectLst/>
                          <a:latin typeface="+mn-lt"/>
                          <a:ea typeface="+mn-ea"/>
                          <a:cs typeface="+mn-cs"/>
                        </a:rPr>
                        <a:t>- задают наводящие вопросы, подводящие к определенному выводу;</a:t>
                      </a:r>
                    </a:p>
                    <a:p>
                      <a:r>
                        <a:rPr lang="ru-RU" sz="2400" kern="1200" dirty="0" smtClean="0">
                          <a:solidFill>
                            <a:schemeClr val="dk1"/>
                          </a:solidFill>
                          <a:effectLst/>
                          <a:latin typeface="+mn-lt"/>
                          <a:ea typeface="+mn-ea"/>
                          <a:cs typeface="+mn-cs"/>
                        </a:rPr>
                        <a:t>- закрепляют материал через дидактические задания и игры;</a:t>
                      </a:r>
                    </a:p>
                    <a:p>
                      <a:r>
                        <a:rPr lang="ru-RU" sz="2400" kern="1200" dirty="0" smtClean="0">
                          <a:solidFill>
                            <a:schemeClr val="dk1"/>
                          </a:solidFill>
                          <a:effectLst/>
                          <a:latin typeface="+mn-lt"/>
                          <a:ea typeface="+mn-ea"/>
                          <a:cs typeface="+mn-cs"/>
                        </a:rPr>
                        <a:t>- воспитывают уверенность, решительность, смелость при небольшой стимулирующей помощи со стороны взрослого.</a:t>
                      </a:r>
                    </a:p>
                    <a:p>
                      <a:endParaRPr lang="ru-RU" sz="2400" dirty="0"/>
                    </a:p>
                  </a:txBody>
                  <a:tcPr/>
                </a:tc>
                <a:extLst>
                  <a:ext uri="{0D108BD9-81ED-4DB2-BD59-A6C34878D82A}">
                    <a16:rowId xmlns:a16="http://schemas.microsoft.com/office/drawing/2014/main" val="697106188"/>
                  </a:ext>
                </a:extLst>
              </a:tr>
              <a:tr h="384411">
                <a:tc>
                  <a:txBody>
                    <a:bodyPr/>
                    <a:lstStyle/>
                    <a:p>
                      <a:endParaRPr lang="ru-RU"/>
                    </a:p>
                  </a:txBody>
                  <a:tcPr/>
                </a:tc>
                <a:tc>
                  <a:txBody>
                    <a:bodyPr/>
                    <a:lstStyle/>
                    <a:p>
                      <a:endParaRPr lang="ru-RU" dirty="0"/>
                    </a:p>
                  </a:txBody>
                  <a:tcPr/>
                </a:tc>
                <a:extLst>
                  <a:ext uri="{0D108BD9-81ED-4DB2-BD59-A6C34878D82A}">
                    <a16:rowId xmlns:a16="http://schemas.microsoft.com/office/drawing/2014/main" val="197173000"/>
                  </a:ext>
                </a:extLst>
              </a:tr>
            </a:tbl>
          </a:graphicData>
        </a:graphic>
      </p:graphicFrame>
    </p:spTree>
    <p:extLst>
      <p:ext uri="{BB962C8B-B14F-4D97-AF65-F5344CB8AC3E}">
        <p14:creationId xmlns:p14="http://schemas.microsoft.com/office/powerpoint/2010/main" val="1586796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769019224"/>
              </p:ext>
            </p:extLst>
          </p:nvPr>
        </p:nvGraphicFramePr>
        <p:xfrm>
          <a:off x="0" y="95250"/>
          <a:ext cx="12192000" cy="6511159"/>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4293375476"/>
                    </a:ext>
                  </a:extLst>
                </a:gridCol>
                <a:gridCol w="6096000">
                  <a:extLst>
                    <a:ext uri="{9D8B030D-6E8A-4147-A177-3AD203B41FA5}">
                      <a16:colId xmlns:a16="http://schemas.microsoft.com/office/drawing/2014/main" val="3669317973"/>
                    </a:ext>
                  </a:extLst>
                </a:gridCol>
              </a:tblGrid>
              <a:tr h="525093">
                <a:tc>
                  <a:txBody>
                    <a:bodyPr/>
                    <a:lstStyle/>
                    <a:p>
                      <a:pPr algn="ctr"/>
                      <a:r>
                        <a:rPr lang="ru-RU" sz="2400" dirty="0" smtClean="0"/>
                        <a:t>Деление детей на группы</a:t>
                      </a:r>
                      <a:endParaRPr lang="ru-RU" sz="2400" dirty="0"/>
                    </a:p>
                  </a:txBody>
                  <a:tcPr/>
                </a:tc>
                <a:tc>
                  <a:txBody>
                    <a:bodyPr/>
                    <a:lstStyle/>
                    <a:p>
                      <a:pPr algn="ctr"/>
                      <a:r>
                        <a:rPr lang="ru-RU" sz="2400" dirty="0" smtClean="0"/>
                        <a:t>Деятельность воспитателя</a:t>
                      </a:r>
                      <a:endParaRPr lang="ru-RU" sz="2400" dirty="0"/>
                    </a:p>
                  </a:txBody>
                  <a:tcPr/>
                </a:tc>
                <a:extLst>
                  <a:ext uri="{0D108BD9-81ED-4DB2-BD59-A6C34878D82A}">
                    <a16:rowId xmlns:a16="http://schemas.microsoft.com/office/drawing/2014/main" val="4113031701"/>
                  </a:ext>
                </a:extLst>
              </a:tr>
              <a:tr h="5986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smtClean="0">
                          <a:solidFill>
                            <a:schemeClr val="dk1"/>
                          </a:solidFill>
                          <a:effectLst/>
                          <a:latin typeface="+mn-lt"/>
                          <a:ea typeface="+mn-ea"/>
                          <a:cs typeface="+mn-cs"/>
                        </a:rPr>
                        <a:t>В </a:t>
                      </a:r>
                      <a:r>
                        <a:rPr lang="ru-RU" sz="2400" b="1" i="1" kern="1200" dirty="0" smtClean="0">
                          <a:solidFill>
                            <a:schemeClr val="dk1"/>
                          </a:solidFill>
                          <a:effectLst/>
                          <a:latin typeface="+mn-lt"/>
                          <a:ea typeface="+mn-ea"/>
                          <a:cs typeface="+mn-cs"/>
                        </a:rPr>
                        <a:t>группу С</a:t>
                      </a:r>
                      <a:r>
                        <a:rPr lang="ru-RU" sz="2400" kern="1200" dirty="0" smtClean="0">
                          <a:solidFill>
                            <a:schemeClr val="dk1"/>
                          </a:solidFill>
                          <a:effectLst/>
                          <a:latin typeface="+mn-lt"/>
                          <a:ea typeface="+mn-ea"/>
                          <a:cs typeface="+mn-cs"/>
                        </a:rPr>
                        <a:t> входят дети, которые способны с легкостью усвоить материал, имеют высокий познавательный интерес, хорошо развитую речь (содержательная, грамматически правильная, выразительная), дают быстрые ответы на вопросы воспитателя; </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smtClean="0">
                          <a:solidFill>
                            <a:schemeClr val="dk1"/>
                          </a:solidFill>
                          <a:effectLst/>
                          <a:latin typeface="+mn-lt"/>
                          <a:ea typeface="+mn-ea"/>
                          <a:cs typeface="+mn-cs"/>
                        </a:rPr>
                        <a:t>усвоение программы такими детьми идет в полном объеме;</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smtClean="0">
                          <a:solidFill>
                            <a:schemeClr val="dk1"/>
                          </a:solidFill>
                          <a:effectLst/>
                          <a:latin typeface="+mn-lt"/>
                          <a:ea typeface="+mn-ea"/>
                          <a:cs typeface="+mn-cs"/>
                        </a:rPr>
                        <a:t> у них достаточный уровень сообразительности и инициативы; </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smtClean="0">
                          <a:solidFill>
                            <a:schemeClr val="dk1"/>
                          </a:solidFill>
                          <a:effectLst/>
                          <a:latin typeface="+mn-lt"/>
                          <a:ea typeface="+mn-ea"/>
                          <a:cs typeface="+mn-cs"/>
                        </a:rPr>
                        <a:t>при выполнении заданий они старательны, умеют применять знания в повседневной жизни;</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smtClean="0">
                          <a:solidFill>
                            <a:schemeClr val="dk1"/>
                          </a:solidFill>
                          <a:effectLst/>
                          <a:latin typeface="+mn-lt"/>
                          <a:ea typeface="+mn-ea"/>
                          <a:cs typeface="+mn-cs"/>
                        </a:rPr>
                        <a:t>в игровой деятельности занимают ведущие роли.</a:t>
                      </a:r>
                    </a:p>
                    <a:p>
                      <a:endParaRPr lang="ru-RU" sz="2400" dirty="0"/>
                    </a:p>
                  </a:txBody>
                  <a:tcPr/>
                </a:tc>
                <a:tc>
                  <a:txBody>
                    <a:bodyPr/>
                    <a:lstStyle/>
                    <a:p>
                      <a:r>
                        <a:rPr lang="ru-RU" sz="2400" kern="1200" dirty="0" smtClean="0">
                          <a:solidFill>
                            <a:schemeClr val="dk1"/>
                          </a:solidFill>
                          <a:effectLst/>
                          <a:latin typeface="+mn-lt"/>
                          <a:ea typeface="+mn-ea"/>
                          <a:cs typeface="+mn-cs"/>
                        </a:rPr>
                        <a:t>- усложняют программные задачи;</a:t>
                      </a:r>
                    </a:p>
                    <a:p>
                      <a:r>
                        <a:rPr lang="ru-RU" sz="2400" kern="1200" dirty="0" smtClean="0">
                          <a:solidFill>
                            <a:schemeClr val="dk1"/>
                          </a:solidFill>
                          <a:effectLst/>
                          <a:latin typeface="+mn-lt"/>
                          <a:ea typeface="+mn-ea"/>
                          <a:cs typeface="+mn-cs"/>
                        </a:rPr>
                        <a:t>- создают проблемные ситуации;</a:t>
                      </a:r>
                    </a:p>
                    <a:p>
                      <a:r>
                        <a:rPr lang="ru-RU" sz="2400" kern="1200" dirty="0" smtClean="0">
                          <a:solidFill>
                            <a:schemeClr val="dk1"/>
                          </a:solidFill>
                          <a:effectLst/>
                          <a:latin typeface="+mn-lt"/>
                          <a:ea typeface="+mn-ea"/>
                          <a:cs typeface="+mn-cs"/>
                        </a:rPr>
                        <a:t>- обеспечивают овладение самостоятельным поиском решения познавательных задач;</a:t>
                      </a:r>
                    </a:p>
                    <a:p>
                      <a:r>
                        <a:rPr lang="ru-RU" sz="2400" kern="1200" dirty="0" smtClean="0">
                          <a:solidFill>
                            <a:schemeClr val="dk1"/>
                          </a:solidFill>
                          <a:effectLst/>
                          <a:latin typeface="+mn-lt"/>
                          <a:ea typeface="+mn-ea"/>
                          <a:cs typeface="+mn-cs"/>
                        </a:rPr>
                        <a:t>- стимулируют самостоятельность мышления, творческий поиск;</a:t>
                      </a:r>
                    </a:p>
                    <a:p>
                      <a:r>
                        <a:rPr lang="ru-RU" sz="2400" kern="1200" dirty="0" smtClean="0">
                          <a:solidFill>
                            <a:schemeClr val="dk1"/>
                          </a:solidFill>
                          <a:effectLst/>
                          <a:latin typeface="+mn-lt"/>
                          <a:ea typeface="+mn-ea"/>
                          <a:cs typeface="+mn-cs"/>
                        </a:rPr>
                        <a:t>- дают возможность детям анализировать, делать выводы, доказывать свой метод познаний.</a:t>
                      </a:r>
                    </a:p>
                    <a:p>
                      <a:r>
                        <a:rPr lang="ru-RU" sz="2400" kern="1200" dirty="0" smtClean="0">
                          <a:solidFill>
                            <a:schemeClr val="dk1"/>
                          </a:solidFill>
                          <a:effectLst/>
                          <a:latin typeface="+mn-lt"/>
                          <a:ea typeface="+mn-ea"/>
                          <a:cs typeface="+mn-cs"/>
                        </a:rPr>
                        <a:t>Данную технологию можно реализовывать во всех образовательных областях и на всех этапах обучения </a:t>
                      </a:r>
                      <a:endParaRPr lang="ru-RU" sz="2400" dirty="0"/>
                    </a:p>
                  </a:txBody>
                  <a:tcPr/>
                </a:tc>
                <a:extLst>
                  <a:ext uri="{0D108BD9-81ED-4DB2-BD59-A6C34878D82A}">
                    <a16:rowId xmlns:a16="http://schemas.microsoft.com/office/drawing/2014/main" val="1984614869"/>
                  </a:ext>
                </a:extLst>
              </a:tr>
            </a:tbl>
          </a:graphicData>
        </a:graphic>
      </p:graphicFrame>
    </p:spTree>
    <p:extLst>
      <p:ext uri="{BB962C8B-B14F-4D97-AF65-F5344CB8AC3E}">
        <p14:creationId xmlns:p14="http://schemas.microsoft.com/office/powerpoint/2010/main" val="3097170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75" y="69851"/>
            <a:ext cx="10515600" cy="958850"/>
          </a:xfrm>
        </p:spPr>
        <p:txBody>
          <a:bodyPr>
            <a:normAutofit/>
          </a:bodyPr>
          <a:lstStyle/>
          <a:p>
            <a:pPr algn="ctr"/>
            <a:r>
              <a:rPr lang="ru-RU" sz="2700" dirty="0">
                <a:solidFill>
                  <a:srgbClr val="002060"/>
                </a:solidFill>
              </a:rPr>
              <a:t>Использование </a:t>
            </a:r>
            <a:r>
              <a:rPr lang="ru-RU" sz="2700" dirty="0" err="1">
                <a:solidFill>
                  <a:srgbClr val="002060"/>
                </a:solidFill>
              </a:rPr>
              <a:t>разноуровневых</a:t>
            </a:r>
            <a:r>
              <a:rPr lang="ru-RU" sz="2700" dirty="0">
                <a:solidFill>
                  <a:srgbClr val="002060"/>
                </a:solidFill>
              </a:rPr>
              <a:t> заданий в образовательной области </a:t>
            </a:r>
            <a:br>
              <a:rPr lang="ru-RU" sz="2700" dirty="0">
                <a:solidFill>
                  <a:srgbClr val="002060"/>
                </a:solidFill>
              </a:rPr>
            </a:br>
            <a:r>
              <a:rPr lang="ru-RU" sz="2700" dirty="0">
                <a:solidFill>
                  <a:srgbClr val="002060"/>
                </a:solidFill>
              </a:rPr>
              <a:t>«Познавательное развитие</a:t>
            </a:r>
            <a:r>
              <a:rPr lang="ru-RU" sz="2700" dirty="0" smtClean="0">
                <a:solidFill>
                  <a:srgbClr val="002060"/>
                </a:solidFill>
              </a:rPr>
              <a:t>»</a:t>
            </a:r>
            <a:endParaRPr lang="ru-RU" dirty="0"/>
          </a:p>
        </p:txBody>
      </p:sp>
      <p:sp>
        <p:nvSpPr>
          <p:cNvPr id="3" name="Объект 2"/>
          <p:cNvSpPr>
            <a:spLocks noGrp="1"/>
          </p:cNvSpPr>
          <p:nvPr>
            <p:ph idx="1"/>
          </p:nvPr>
        </p:nvSpPr>
        <p:spPr>
          <a:xfrm>
            <a:off x="409575" y="1247775"/>
            <a:ext cx="11553825" cy="5505450"/>
          </a:xfrm>
        </p:spPr>
        <p:txBody>
          <a:bodyPr>
            <a:normAutofit fontScale="32500" lnSpcReduction="20000"/>
          </a:bodyPr>
          <a:lstStyle/>
          <a:p>
            <a:pPr marL="0" indent="0" algn="ctr">
              <a:buNone/>
            </a:pPr>
            <a:r>
              <a:rPr lang="ru-RU" sz="4900" dirty="0"/>
              <a:t>Тема: </a:t>
            </a:r>
            <a:r>
              <a:rPr lang="ru-RU" sz="4900" b="1" i="1" dirty="0"/>
              <a:t>«Мой родной поселок – Голышманово»</a:t>
            </a:r>
            <a:endParaRPr lang="ru-RU" sz="4900" dirty="0"/>
          </a:p>
          <a:p>
            <a:pPr marL="0" indent="0">
              <a:buNone/>
            </a:pPr>
            <a:r>
              <a:rPr lang="ru-RU" sz="4900" b="1" i="1" dirty="0"/>
              <a:t>Группа А</a:t>
            </a:r>
            <a:r>
              <a:rPr lang="ru-RU" sz="4900" dirty="0"/>
              <a:t>: называет и показывает знакомые памятники, достопримечательности поселка с опорой на иллюстративный ряд.</a:t>
            </a:r>
          </a:p>
          <a:p>
            <a:pPr marL="0" indent="0">
              <a:buNone/>
            </a:pPr>
            <a:r>
              <a:rPr lang="ru-RU" sz="4900" b="1" i="1" dirty="0"/>
              <a:t>Группа В</a:t>
            </a:r>
            <a:r>
              <a:rPr lang="ru-RU" sz="4900" dirty="0"/>
              <a:t>: выступает с индивидуальными докладами про достопримечательности поселка с опорой на собственный опыт.</a:t>
            </a:r>
          </a:p>
          <a:p>
            <a:pPr marL="0" indent="0">
              <a:buNone/>
            </a:pPr>
            <a:r>
              <a:rPr lang="ru-RU" sz="4900" b="1" i="1" dirty="0"/>
              <a:t>Группа С</a:t>
            </a:r>
            <a:r>
              <a:rPr lang="ru-RU" sz="4900" dirty="0"/>
              <a:t>: выступает с индивидуальными докладами про памятники будущего поселка также с опорой на собственный плакат.</a:t>
            </a:r>
          </a:p>
          <a:p>
            <a:pPr marL="0" indent="0">
              <a:buNone/>
            </a:pPr>
            <a:r>
              <a:rPr lang="ru-RU" sz="4900" dirty="0"/>
              <a:t> </a:t>
            </a:r>
            <a:endParaRPr lang="ru-RU" sz="4900" dirty="0" smtClean="0"/>
          </a:p>
          <a:p>
            <a:pPr marL="0" indent="0" algn="ctr">
              <a:buNone/>
            </a:pPr>
            <a:r>
              <a:rPr lang="ru-RU" sz="4900" dirty="0" smtClean="0"/>
              <a:t>Тема</a:t>
            </a:r>
            <a:r>
              <a:rPr lang="ru-RU" sz="4900" dirty="0"/>
              <a:t>: </a:t>
            </a:r>
            <a:r>
              <a:rPr lang="ru-RU" sz="4900" b="1" i="1" dirty="0"/>
              <a:t>«Цифра 8. Сравнение предметов по высоте»</a:t>
            </a:r>
            <a:endParaRPr lang="ru-RU" sz="4900" dirty="0"/>
          </a:p>
          <a:p>
            <a:pPr marL="0" indent="0">
              <a:buNone/>
            </a:pPr>
            <a:r>
              <a:rPr lang="ru-RU" sz="4900" b="1" i="1" dirty="0"/>
              <a:t>Группа А</a:t>
            </a:r>
            <a:r>
              <a:rPr lang="ru-RU" sz="4900" dirty="0"/>
              <a:t>: находит такую же елку по высоте среди пяти предложенных. Считает, сколько шишек на найденной елке. Если ребенок выполнил работу правильно, на обороте найденной елки будет цифра 8. Педагог использует пошаговую инструкцию.</a:t>
            </a:r>
          </a:p>
          <a:p>
            <a:pPr marL="0" indent="0">
              <a:buNone/>
            </a:pPr>
            <a:r>
              <a:rPr lang="ru-RU" sz="4900" b="1" i="1" dirty="0"/>
              <a:t>Группа В</a:t>
            </a:r>
            <a:r>
              <a:rPr lang="ru-RU" sz="4900" dirty="0"/>
              <a:t>: находит точно такую же елку по высоте и количеству шишек среди восьми предложенных. Также осуществляет самопроверку. Педагог сразу ставит задание с двумя условиями.</a:t>
            </a:r>
          </a:p>
          <a:p>
            <a:pPr marL="0" indent="0">
              <a:buNone/>
            </a:pPr>
            <a:r>
              <a:rPr lang="ru-RU" sz="4900" b="1" i="1" dirty="0"/>
              <a:t>Группа С</a:t>
            </a:r>
            <a:r>
              <a:rPr lang="ru-RU" sz="4900" dirty="0"/>
              <a:t>: находит такую же елку по высоте среди восьми предложенных и на которой на одну шишку больше, чем на образце. Педагог ставит задание с двумя условиями, причем второе усложнено и требует выполнения еще одного задания.</a:t>
            </a:r>
          </a:p>
          <a:p>
            <a:pPr marL="0" indent="0" algn="ctr">
              <a:buNone/>
            </a:pPr>
            <a:endParaRPr lang="ru-RU" sz="4900" b="1" i="1" dirty="0" smtClean="0"/>
          </a:p>
          <a:p>
            <a:pPr marL="0" indent="0" algn="ctr">
              <a:buNone/>
            </a:pPr>
            <a:r>
              <a:rPr lang="ru-RU" sz="4900" b="1" i="1" dirty="0" smtClean="0"/>
              <a:t>Игровое </a:t>
            </a:r>
            <a:r>
              <a:rPr lang="ru-RU" sz="4900" b="1" i="1" dirty="0"/>
              <a:t>упражнение «</a:t>
            </a:r>
            <a:r>
              <a:rPr lang="ru-RU" sz="4900" b="1" i="1" dirty="0" err="1"/>
              <a:t>Танграм</a:t>
            </a:r>
            <a:r>
              <a:rPr lang="ru-RU" sz="4900" b="1" i="1" dirty="0"/>
              <a:t>»</a:t>
            </a:r>
            <a:endParaRPr lang="ru-RU" sz="4900" dirty="0"/>
          </a:p>
          <a:p>
            <a:pPr marL="0" indent="0">
              <a:buNone/>
            </a:pPr>
            <a:r>
              <a:rPr lang="ru-RU" sz="4900" b="1" i="1" dirty="0"/>
              <a:t>Группа А</a:t>
            </a:r>
            <a:r>
              <a:rPr lang="ru-RU" sz="4900" dirty="0"/>
              <a:t>: составляет фигуру путем наложения элементов на образец, разделенный на составные части.</a:t>
            </a:r>
          </a:p>
          <a:p>
            <a:pPr marL="0" indent="0">
              <a:buNone/>
            </a:pPr>
            <a:r>
              <a:rPr lang="ru-RU" sz="4900" b="1" i="1" dirty="0"/>
              <a:t>Группа В</a:t>
            </a:r>
            <a:r>
              <a:rPr lang="ru-RU" sz="4900" dirty="0"/>
              <a:t>: выкладывает силуэт по образцу, разделенному на части, образец рядом.</a:t>
            </a:r>
          </a:p>
          <a:p>
            <a:pPr marL="0" indent="0">
              <a:buNone/>
            </a:pPr>
            <a:r>
              <a:rPr lang="ru-RU" sz="4900" b="1" i="1" dirty="0"/>
              <a:t>Группа С</a:t>
            </a:r>
            <a:r>
              <a:rPr lang="ru-RU" sz="4900" dirty="0"/>
              <a:t>: выкладывает силуэт по линии (по контуру).</a:t>
            </a:r>
          </a:p>
          <a:p>
            <a:pPr marL="0" indent="0" algn="r">
              <a:buNone/>
            </a:pPr>
            <a:endParaRPr lang="ru-RU" dirty="0" smtClean="0"/>
          </a:p>
          <a:p>
            <a:pPr marL="0" indent="0" algn="r">
              <a:buNone/>
            </a:pPr>
            <a:endParaRPr lang="ru-RU" dirty="0"/>
          </a:p>
          <a:p>
            <a:pPr marL="0" indent="0" algn="r">
              <a:buNone/>
            </a:pPr>
            <a:r>
              <a:rPr lang="ru-RU" sz="4900" b="1" i="1" dirty="0" smtClean="0">
                <a:solidFill>
                  <a:srgbClr val="002060"/>
                </a:solidFill>
              </a:rPr>
              <a:t>ПРАКТИКУМ</a:t>
            </a:r>
            <a:endParaRPr lang="ru-RU" sz="4900" b="1" i="1" dirty="0">
              <a:solidFill>
                <a:srgbClr val="002060"/>
              </a:solidFill>
            </a:endParaRPr>
          </a:p>
        </p:txBody>
      </p:sp>
    </p:spTree>
    <p:extLst>
      <p:ext uri="{BB962C8B-B14F-4D97-AF65-F5344CB8AC3E}">
        <p14:creationId xmlns:p14="http://schemas.microsoft.com/office/powerpoint/2010/main" val="100841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stretch>
            <a:fillRect/>
          </a:stretch>
        </p:blipFill>
        <p:spPr>
          <a:xfrm>
            <a:off x="377870" y="1"/>
            <a:ext cx="11597380" cy="6858000"/>
          </a:xfrm>
          <a:prstGeom prst="rect">
            <a:avLst/>
          </a:prstGeom>
        </p:spPr>
      </p:pic>
    </p:spTree>
    <p:extLst>
      <p:ext uri="{BB962C8B-B14F-4D97-AF65-F5344CB8AC3E}">
        <p14:creationId xmlns:p14="http://schemas.microsoft.com/office/powerpoint/2010/main" val="122618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368550"/>
          </a:xfrm>
        </p:spPr>
        <p:txBody>
          <a:bodyPr>
            <a:normAutofit fontScale="90000"/>
          </a:bodyPr>
          <a:lstStyle/>
          <a:p>
            <a:pPr lvl="0" eaLnBrk="0" fontAlgn="base" hangingPunct="0">
              <a:lnSpc>
                <a:spcPct val="100000"/>
              </a:lnSpc>
              <a:spcAft>
                <a:spcPct val="0"/>
              </a:spcAft>
            </a:pPr>
            <a:r>
              <a:rPr lang="ru-RU" altLang="ru-RU" sz="1600" b="1" dirty="0" smtClean="0">
                <a:latin typeface="+mn-lt"/>
                <a:ea typeface="Calibri" panose="020F0502020204030204" pitchFamily="34" charset="0"/>
                <a:cs typeface="Times New Roman" panose="02020603050405020304" pitchFamily="18" charset="0"/>
              </a:rPr>
              <a:t>                                                                                                                      Практикум</a:t>
            </a:r>
            <a:r>
              <a:rPr lang="ru-RU" altLang="ru-RU" sz="1600" dirty="0" smtClean="0">
                <a:latin typeface="+mn-lt"/>
                <a:ea typeface="Calibri" panose="020F0502020204030204" pitchFamily="34" charset="0"/>
                <a:cs typeface="Times New Roman" panose="02020603050405020304" pitchFamily="18" charset="0"/>
              </a:rPr>
              <a:t/>
            </a:r>
            <a:br>
              <a:rPr lang="ru-RU" altLang="ru-RU" sz="1600" dirty="0" smtClean="0">
                <a:latin typeface="+mn-lt"/>
                <a:ea typeface="Calibri" panose="020F0502020204030204" pitchFamily="34" charset="0"/>
                <a:cs typeface="Times New Roman" panose="02020603050405020304" pitchFamily="18" charset="0"/>
              </a:rPr>
            </a:br>
            <a:r>
              <a:rPr lang="ru-RU" altLang="ru-RU" sz="1600" dirty="0">
                <a:latin typeface="+mn-lt"/>
                <a:ea typeface="Calibri" panose="020F0502020204030204" pitchFamily="34" charset="0"/>
                <a:cs typeface="Times New Roman" panose="02020603050405020304" pitchFamily="18" charset="0"/>
              </a:rPr>
              <a:t/>
            </a:r>
            <a:br>
              <a:rPr lang="ru-RU" altLang="ru-RU" sz="1600" dirty="0">
                <a:latin typeface="+mn-lt"/>
                <a:ea typeface="Calibri" panose="020F0502020204030204" pitchFamily="34" charset="0"/>
                <a:cs typeface="Times New Roman" panose="02020603050405020304" pitchFamily="18" charset="0"/>
              </a:rPr>
            </a:br>
            <a:r>
              <a:rPr lang="ru-RU" altLang="ru-RU" sz="1600" dirty="0" smtClean="0">
                <a:latin typeface="+mn-lt"/>
                <a:ea typeface="Calibri" panose="020F0502020204030204" pitchFamily="34" charset="0"/>
                <a:cs typeface="Times New Roman" panose="02020603050405020304" pitchFamily="18" charset="0"/>
              </a:rPr>
              <a:t>                                                                                   Тема</a:t>
            </a:r>
            <a:r>
              <a:rPr lang="ru-RU" altLang="ru-RU" sz="1600" dirty="0">
                <a:latin typeface="+mn-lt"/>
                <a:ea typeface="Calibri" panose="020F0502020204030204" pitchFamily="34" charset="0"/>
                <a:cs typeface="Times New Roman" panose="02020603050405020304" pitchFamily="18" charset="0"/>
              </a:rPr>
              <a:t>: </a:t>
            </a:r>
            <a:r>
              <a:rPr lang="ru-RU" altLang="ru-RU" sz="1600" dirty="0" smtClean="0">
                <a:latin typeface="+mn-lt"/>
                <a:ea typeface="Calibri" panose="020F0502020204030204" pitchFamily="34" charset="0"/>
                <a:cs typeface="Times New Roman" panose="02020603050405020304" pitchFamily="18" charset="0"/>
              </a:rPr>
              <a:t>«______________________________»</a:t>
            </a:r>
            <a:br>
              <a:rPr lang="ru-RU" altLang="ru-RU" sz="1600" dirty="0" smtClean="0">
                <a:latin typeface="+mn-lt"/>
                <a:ea typeface="Calibri" panose="020F0502020204030204" pitchFamily="34" charset="0"/>
                <a:cs typeface="Times New Roman" panose="02020603050405020304" pitchFamily="18" charset="0"/>
              </a:rPr>
            </a:br>
            <a:r>
              <a:rPr lang="ru-RU" altLang="ru-RU" sz="1000" dirty="0">
                <a:latin typeface="+mn-lt"/>
              </a:rPr>
              <a:t/>
            </a:r>
            <a:br>
              <a:rPr lang="ru-RU" altLang="ru-RU" sz="1000" dirty="0">
                <a:latin typeface="+mn-lt"/>
              </a:rPr>
            </a:br>
            <a:r>
              <a:rPr lang="ru-RU" altLang="ru-RU" sz="1600" dirty="0">
                <a:latin typeface="+mn-lt"/>
                <a:ea typeface="Calibri" panose="020F0502020204030204" pitchFamily="34" charset="0"/>
                <a:cs typeface="Times New Roman" panose="02020603050405020304" pitchFamily="18" charset="0"/>
              </a:rPr>
              <a:t>Цель:</a:t>
            </a:r>
            <a:r>
              <a:rPr lang="ru-RU" altLang="ru-RU" sz="1000" dirty="0">
                <a:latin typeface="+mn-lt"/>
              </a:rPr>
              <a:t/>
            </a:r>
            <a:br>
              <a:rPr lang="ru-RU" altLang="ru-RU" sz="1000" dirty="0">
                <a:latin typeface="+mn-lt"/>
              </a:rPr>
            </a:br>
            <a:r>
              <a:rPr lang="ru-RU" altLang="ru-RU" sz="1600" dirty="0" smtClean="0">
                <a:latin typeface="+mn-lt"/>
                <a:ea typeface="Calibri" panose="020F0502020204030204" pitchFamily="34" charset="0"/>
                <a:cs typeface="Times New Roman" panose="02020603050405020304" pitchFamily="18" charset="0"/>
              </a:rPr>
              <a:t>Задачи</a:t>
            </a:r>
            <a:r>
              <a:rPr lang="ru-RU" altLang="ru-RU" sz="1600" dirty="0">
                <a:latin typeface="+mn-lt"/>
                <a:ea typeface="Calibri" panose="020F0502020204030204" pitchFamily="34" charset="0"/>
                <a:cs typeface="Times New Roman" panose="02020603050405020304" pitchFamily="18" charset="0"/>
              </a:rPr>
              <a:t>:</a:t>
            </a:r>
            <a:r>
              <a:rPr lang="ru-RU" altLang="ru-RU" sz="2400" dirty="0">
                <a:latin typeface="+mn-lt"/>
              </a:rPr>
              <a:t/>
            </a:r>
            <a:br>
              <a:rPr lang="ru-RU" altLang="ru-RU" sz="2400" dirty="0">
                <a:latin typeface="+mn-lt"/>
              </a:rPr>
            </a:br>
            <a:r>
              <a:rPr lang="ru-RU" altLang="ru-RU" sz="1800" dirty="0" smtClean="0">
                <a:solidFill>
                  <a:srgbClr val="FF0000"/>
                </a:solidFill>
                <a:latin typeface="+mn-lt"/>
                <a:ea typeface="Calibri" panose="020F0502020204030204" pitchFamily="34" charset="0"/>
                <a:cs typeface="Times New Roman" panose="02020603050405020304" pitchFamily="18" charset="0"/>
              </a:rPr>
              <a:t>Воспитательные</a:t>
            </a:r>
            <a:r>
              <a:rPr lang="ru-RU" altLang="ru-RU" sz="1800" dirty="0" smtClean="0">
                <a:latin typeface="+mn-lt"/>
              </a:rPr>
              <a:t/>
            </a:r>
            <a:br>
              <a:rPr lang="ru-RU" altLang="ru-RU" sz="1800" dirty="0" smtClean="0">
                <a:latin typeface="+mn-lt"/>
              </a:rPr>
            </a:br>
            <a:r>
              <a:rPr lang="ru-RU" altLang="ru-RU" sz="1800" dirty="0" smtClean="0">
                <a:solidFill>
                  <a:srgbClr val="FF0000"/>
                </a:solidFill>
                <a:latin typeface="+mn-lt"/>
                <a:ea typeface="Calibri" panose="020F0502020204030204" pitchFamily="34" charset="0"/>
                <a:cs typeface="Times New Roman" panose="02020603050405020304" pitchFamily="18" charset="0"/>
              </a:rPr>
              <a:t>Развивающие</a:t>
            </a:r>
            <a:r>
              <a:rPr lang="ru-RU" altLang="ru-RU" sz="1800" dirty="0" smtClean="0">
                <a:latin typeface="+mn-lt"/>
              </a:rPr>
              <a:t/>
            </a:r>
            <a:br>
              <a:rPr lang="ru-RU" altLang="ru-RU" sz="1800" dirty="0" smtClean="0">
                <a:latin typeface="+mn-lt"/>
              </a:rPr>
            </a:br>
            <a:r>
              <a:rPr lang="ru-RU" altLang="ru-RU" sz="1800" dirty="0" smtClean="0">
                <a:solidFill>
                  <a:srgbClr val="FF0000"/>
                </a:solidFill>
                <a:latin typeface="+mn-lt"/>
                <a:ea typeface="Calibri" panose="020F0502020204030204" pitchFamily="34" charset="0"/>
                <a:cs typeface="Times New Roman" panose="02020603050405020304" pitchFamily="18" charset="0"/>
              </a:rPr>
              <a:t>Обучающие</a:t>
            </a:r>
            <a:r>
              <a:rPr lang="ru-RU" altLang="ru-RU" sz="1800" dirty="0" smtClean="0"/>
              <a:t/>
            </a:r>
            <a:br>
              <a:rPr lang="ru-RU" altLang="ru-RU" sz="1800" dirty="0" smtClean="0"/>
            </a:br>
            <a:endParaRPr lang="ru-RU" sz="1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161254257"/>
              </p:ext>
            </p:extLst>
          </p:nvPr>
        </p:nvGraphicFramePr>
        <p:xfrm>
          <a:off x="666750" y="2562225"/>
          <a:ext cx="10887075" cy="3876677"/>
        </p:xfrm>
        <a:graphic>
          <a:graphicData uri="http://schemas.openxmlformats.org/drawingml/2006/table">
            <a:tbl>
              <a:tblPr firstRow="1" firstCol="1" bandRow="1">
                <a:tableStyleId>{5C22544A-7EE6-4342-B048-85BDC9FD1C3A}</a:tableStyleId>
              </a:tblPr>
              <a:tblGrid>
                <a:gridCol w="1811601">
                  <a:extLst>
                    <a:ext uri="{9D8B030D-6E8A-4147-A177-3AD203B41FA5}">
                      <a16:colId xmlns:a16="http://schemas.microsoft.com/office/drawing/2014/main" val="639846323"/>
                    </a:ext>
                  </a:extLst>
                </a:gridCol>
                <a:gridCol w="9075474">
                  <a:extLst>
                    <a:ext uri="{9D8B030D-6E8A-4147-A177-3AD203B41FA5}">
                      <a16:colId xmlns:a16="http://schemas.microsoft.com/office/drawing/2014/main" val="458060912"/>
                    </a:ext>
                  </a:extLst>
                </a:gridCol>
              </a:tblGrid>
              <a:tr h="387668">
                <a:tc>
                  <a:txBody>
                    <a:bodyPr/>
                    <a:lstStyle/>
                    <a:p>
                      <a:pPr algn="ctr">
                        <a:spcAft>
                          <a:spcPts val="0"/>
                        </a:spcAft>
                      </a:pPr>
                      <a:r>
                        <a:rPr lang="ru-RU" sz="2400" dirty="0">
                          <a:effectLst/>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2400" dirty="0">
                          <a:effectLst/>
                        </a:rPr>
                        <a:t>Варианты </a:t>
                      </a:r>
                      <a:r>
                        <a:rPr lang="ru-RU" sz="2400" dirty="0" err="1">
                          <a:effectLst/>
                        </a:rPr>
                        <a:t>разноуровневых</a:t>
                      </a:r>
                      <a:r>
                        <a:rPr lang="ru-RU" sz="2400" dirty="0">
                          <a:effectLst/>
                        </a:rPr>
                        <a:t> заданий</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5783760"/>
                  </a:ext>
                </a:extLst>
              </a:tr>
              <a:tr h="1163003">
                <a:tc>
                  <a:txBody>
                    <a:bodyPr/>
                    <a:lstStyle/>
                    <a:p>
                      <a:pPr algn="ctr">
                        <a:spcAft>
                          <a:spcPts val="0"/>
                        </a:spcAft>
                      </a:pPr>
                      <a:r>
                        <a:rPr lang="ru-RU" sz="2400" dirty="0">
                          <a:effectLst/>
                        </a:rPr>
                        <a:t>Группа 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1200" dirty="0">
                          <a:effectLst/>
                        </a:rPr>
                        <a:t> </a:t>
                      </a:r>
                      <a:endParaRPr lang="ru-RU" sz="1100" dirty="0">
                        <a:effectLst/>
                      </a:endParaRPr>
                    </a:p>
                    <a:p>
                      <a:pPr algn="ctr">
                        <a:spcAft>
                          <a:spcPts val="0"/>
                        </a:spcAft>
                      </a:pPr>
                      <a:r>
                        <a:rPr lang="ru-RU" sz="1200" dirty="0">
                          <a:effectLst/>
                        </a:rPr>
                        <a:t> </a:t>
                      </a:r>
                      <a:endParaRPr lang="ru-RU" sz="1100" dirty="0">
                        <a:effectLst/>
                      </a:endParaRPr>
                    </a:p>
                    <a:p>
                      <a:pPr algn="ctr">
                        <a:spcAft>
                          <a:spcPts val="0"/>
                        </a:spcAft>
                      </a:pPr>
                      <a:r>
                        <a:rPr lang="ru-RU" sz="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579230"/>
                  </a:ext>
                </a:extLst>
              </a:tr>
              <a:tr h="1163003">
                <a:tc>
                  <a:txBody>
                    <a:bodyPr/>
                    <a:lstStyle/>
                    <a:p>
                      <a:pPr algn="ctr">
                        <a:spcAft>
                          <a:spcPts val="0"/>
                        </a:spcAft>
                      </a:pPr>
                      <a:r>
                        <a:rPr lang="ru-RU" sz="2400" dirty="0">
                          <a:effectLst/>
                        </a:rPr>
                        <a:t>Группа В</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1200">
                          <a:effectLst/>
                        </a:rPr>
                        <a:t> </a:t>
                      </a:r>
                      <a:endParaRPr lang="ru-RU" sz="1100">
                        <a:effectLst/>
                      </a:endParaRPr>
                    </a:p>
                    <a:p>
                      <a:pPr algn="ctr">
                        <a:spcAft>
                          <a:spcPts val="0"/>
                        </a:spcAft>
                      </a:pPr>
                      <a:r>
                        <a:rPr lang="ru-RU" sz="1200">
                          <a:effectLst/>
                        </a:rPr>
                        <a:t> </a:t>
                      </a:r>
                      <a:endParaRPr lang="ru-RU" sz="1100">
                        <a:effectLst/>
                      </a:endParaRPr>
                    </a:p>
                    <a:p>
                      <a:pPr algn="ctr">
                        <a:spcAft>
                          <a:spcPts val="0"/>
                        </a:spcAft>
                      </a:pPr>
                      <a:r>
                        <a:rPr lang="ru-RU"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2225847"/>
                  </a:ext>
                </a:extLst>
              </a:tr>
              <a:tr h="1163003">
                <a:tc>
                  <a:txBody>
                    <a:bodyPr/>
                    <a:lstStyle/>
                    <a:p>
                      <a:pPr algn="ctr">
                        <a:spcAft>
                          <a:spcPts val="0"/>
                        </a:spcAft>
                      </a:pPr>
                      <a:r>
                        <a:rPr lang="ru-RU" sz="2400" dirty="0">
                          <a:effectLst/>
                        </a:rPr>
                        <a:t>Группа С</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ru-RU" sz="1200" dirty="0">
                          <a:effectLst/>
                        </a:rPr>
                        <a:t> </a:t>
                      </a:r>
                      <a:endParaRPr lang="ru-RU" sz="1100" dirty="0">
                        <a:effectLst/>
                      </a:endParaRPr>
                    </a:p>
                    <a:p>
                      <a:pPr algn="ctr">
                        <a:spcAft>
                          <a:spcPts val="0"/>
                        </a:spcAft>
                      </a:pPr>
                      <a:r>
                        <a:rPr lang="ru-RU" sz="1200" dirty="0">
                          <a:effectLst/>
                        </a:rPr>
                        <a:t> </a:t>
                      </a:r>
                      <a:endParaRPr lang="ru-RU" sz="1100" dirty="0">
                        <a:effectLst/>
                      </a:endParaRPr>
                    </a:p>
                    <a:p>
                      <a:pPr algn="ctr">
                        <a:spcAft>
                          <a:spcPts val="0"/>
                        </a:spcAft>
                      </a:pPr>
                      <a:r>
                        <a:rPr lang="ru-RU" sz="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67047"/>
                  </a:ext>
                </a:extLst>
              </a:tr>
            </a:tbl>
          </a:graphicData>
        </a:graphic>
      </p:graphicFrame>
    </p:spTree>
    <p:extLst>
      <p:ext uri="{BB962C8B-B14F-4D97-AF65-F5344CB8AC3E}">
        <p14:creationId xmlns:p14="http://schemas.microsoft.com/office/powerpoint/2010/main" val="2580121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t="9004" b="7418"/>
          <a:stretch/>
        </p:blipFill>
        <p:spPr>
          <a:xfrm>
            <a:off x="0" y="0"/>
            <a:ext cx="12424623" cy="6866739"/>
          </a:xfrm>
        </p:spPr>
      </p:pic>
    </p:spTree>
    <p:extLst>
      <p:ext uri="{BB962C8B-B14F-4D97-AF65-F5344CB8AC3E}">
        <p14:creationId xmlns:p14="http://schemas.microsoft.com/office/powerpoint/2010/main" val="2705443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8372" y="236482"/>
            <a:ext cx="11414235" cy="6290442"/>
          </a:xfrm>
        </p:spPr>
        <p:txBody>
          <a:bodyPr/>
          <a:lstStyle/>
          <a:p>
            <a:r>
              <a:rPr lang="ru-RU" dirty="0" smtClean="0"/>
              <a:t>На сайте Федерального института развития образования особый интерес представляют комплексные образовательные программы, целиком базирующиеся на проектном методе: «Вдохновение» под ред. </a:t>
            </a:r>
            <a:r>
              <a:rPr lang="ru-RU" dirty="0" err="1" smtClean="0"/>
              <a:t>Е.И.Федосовой</a:t>
            </a:r>
            <a:r>
              <a:rPr lang="ru-RU" dirty="0" smtClean="0"/>
              <a:t> и «Открытия» под ред. </a:t>
            </a:r>
            <a:r>
              <a:rPr lang="ru-RU" dirty="0" err="1" smtClean="0"/>
              <a:t>Е.Г.Юдиной</a:t>
            </a:r>
            <a:r>
              <a:rPr lang="ru-RU" dirty="0" smtClean="0"/>
              <a:t> (обе программы основаны на зарубежном опыте – программе «Сообщество» («</a:t>
            </a:r>
            <a:r>
              <a:rPr lang="en-US" dirty="0" smtClean="0"/>
              <a:t>Step by step</a:t>
            </a:r>
            <a:r>
              <a:rPr lang="ru-RU" dirty="0" smtClean="0"/>
              <a:t>», </a:t>
            </a:r>
            <a:r>
              <a:rPr lang="ru-RU" dirty="0" err="1" smtClean="0"/>
              <a:t>К.А.Хансен</a:t>
            </a:r>
            <a:r>
              <a:rPr lang="ru-RU" dirty="0" smtClean="0"/>
              <a:t>).</a:t>
            </a:r>
          </a:p>
          <a:p>
            <a:r>
              <a:rPr lang="ru-RU" dirty="0" smtClean="0"/>
              <a:t>Основная цель заключается в том, что педагог достигает программные цели, задачи через планирование и реализацию образовательных проектов</a:t>
            </a:r>
            <a:endParaRPr lang="ru-RU" dirty="0"/>
          </a:p>
        </p:txBody>
      </p:sp>
    </p:spTree>
    <p:extLst>
      <p:ext uri="{BB962C8B-B14F-4D97-AF65-F5344CB8AC3E}">
        <p14:creationId xmlns:p14="http://schemas.microsoft.com/office/powerpoint/2010/main" val="349580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69992"/>
          </a:xfrm>
        </p:spPr>
        <p:txBody>
          <a:bodyPr/>
          <a:lstStyle/>
          <a:p>
            <a:pPr algn="ctr"/>
            <a:r>
              <a:rPr lang="ru-RU" dirty="0" smtClean="0">
                <a:solidFill>
                  <a:srgbClr val="002060"/>
                </a:solidFill>
              </a:rPr>
              <a:t>Метод проектов</a:t>
            </a:r>
            <a:endParaRPr lang="ru-RU" dirty="0">
              <a:solidFill>
                <a:srgbClr val="002060"/>
              </a:solidFill>
            </a:endParaRPr>
          </a:p>
        </p:txBody>
      </p:sp>
      <p:sp>
        <p:nvSpPr>
          <p:cNvPr id="3" name="Объект 2"/>
          <p:cNvSpPr>
            <a:spLocks noGrp="1"/>
          </p:cNvSpPr>
          <p:nvPr>
            <p:ph idx="1"/>
          </p:nvPr>
        </p:nvSpPr>
        <p:spPr>
          <a:xfrm>
            <a:off x="838200" y="1135118"/>
            <a:ext cx="10515600" cy="5041845"/>
          </a:xfrm>
        </p:spPr>
        <p:txBody>
          <a:bodyPr/>
          <a:lstStyle/>
          <a:p>
            <a:r>
              <a:rPr lang="ru-RU" b="1" dirty="0"/>
              <a:t>Метод проектов</a:t>
            </a:r>
            <a:r>
              <a:rPr lang="ru-RU" dirty="0"/>
              <a:t> - образовательная технология, которая позволяет соз­давать естественную среду для формирования у дошкольников интегратив­ных качеств (личностных, интеллектуальных, физических). Уникальность использования технологии в детском саду в том, что она позволяет развивать у детей не только личностных, интеллектуальных, физических качеств, но и способности разрешения проблем в самостоятельной и совместной дея­тельности детей.</a:t>
            </a:r>
          </a:p>
          <a:p>
            <a:r>
              <a:rPr lang="ru-RU" b="1" dirty="0"/>
              <a:t>Цель метода проектов</a:t>
            </a:r>
            <a:r>
              <a:rPr lang="ru-RU" dirty="0"/>
              <a:t> - направить познавательную деятельность воспитанников на определенный и запланированный результат, который по­лучается при решении той или иной теоретически или практически значимой проблемы.</a:t>
            </a:r>
          </a:p>
          <a:p>
            <a:endParaRPr lang="ru-RU" dirty="0"/>
          </a:p>
        </p:txBody>
      </p:sp>
    </p:spTree>
    <p:extLst>
      <p:ext uri="{BB962C8B-B14F-4D97-AF65-F5344CB8AC3E}">
        <p14:creationId xmlns:p14="http://schemas.microsoft.com/office/powerpoint/2010/main" val="185210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6669" y="144409"/>
            <a:ext cx="10515600" cy="959178"/>
          </a:xfrm>
        </p:spPr>
        <p:txBody>
          <a:bodyPr>
            <a:normAutofit/>
          </a:bodyPr>
          <a:lstStyle/>
          <a:p>
            <a:pPr algn="ctr"/>
            <a:r>
              <a:rPr lang="ru-RU" sz="2800" b="1" dirty="0">
                <a:solidFill>
                  <a:srgbClr val="002060"/>
                </a:solidFill>
              </a:rPr>
              <a:t>Проекты различаются по доминирующей деятельности участников и могут быть:</a:t>
            </a:r>
            <a:r>
              <a:rPr lang="ru-RU" sz="2800" dirty="0">
                <a:solidFill>
                  <a:srgbClr val="002060"/>
                </a:solidFill>
              </a:rPr>
              <a:t> </a:t>
            </a:r>
          </a:p>
        </p:txBody>
      </p:sp>
      <p:sp>
        <p:nvSpPr>
          <p:cNvPr id="3" name="Объект 2"/>
          <p:cNvSpPr>
            <a:spLocks noGrp="1"/>
          </p:cNvSpPr>
          <p:nvPr>
            <p:ph idx="1"/>
          </p:nvPr>
        </p:nvSpPr>
        <p:spPr>
          <a:xfrm>
            <a:off x="425669" y="1324304"/>
            <a:ext cx="11477297" cy="5533696"/>
          </a:xfrm>
        </p:spPr>
        <p:txBody>
          <a:bodyPr>
            <a:normAutofit fontScale="77500" lnSpcReduction="20000"/>
          </a:bodyPr>
          <a:lstStyle/>
          <a:p>
            <a:r>
              <a:rPr lang="ru-RU" b="1" dirty="0"/>
              <a:t>Исследовательские проекты</a:t>
            </a:r>
            <a:r>
              <a:rPr lang="ru-RU" dirty="0"/>
              <a:t> – проекты, направленные на осуществление исследовательского поиска, результаты которого оформляются в виде какого-либо творческого продукта (газета, драматизация, картотека опытов, кулинарная книга и т.д.).</a:t>
            </a:r>
          </a:p>
          <a:p>
            <a:r>
              <a:rPr lang="ru-RU" b="1" dirty="0"/>
              <a:t>Информационные проекты</a:t>
            </a:r>
            <a:r>
              <a:rPr lang="ru-RU" dirty="0"/>
              <a:t> – направлены на сбор информации о каком-либо объекте, ознакомление участников проекта с этой информацией, ее анализ и обобщение фактов, предназначенных для широкой аудитории. Структура такого проекта состоит из получения и обработки информации, получение результата и презентации.</a:t>
            </a:r>
          </a:p>
          <a:p>
            <a:r>
              <a:rPr lang="ru-RU" b="1" dirty="0"/>
              <a:t>Творческие проекты</a:t>
            </a:r>
            <a:r>
              <a:rPr lang="ru-RU" dirty="0"/>
              <a:t> – как правило, не имеют детально проработанной структуры совместной деятельности участников и классифицируются по преобладающему виду творчества (художественно-изобразительные, художественно-речевые, оформительские, театральные и т.д.).</a:t>
            </a:r>
          </a:p>
          <a:p>
            <a:r>
              <a:rPr lang="ru-RU" b="1" dirty="0"/>
              <a:t>Ролевые проекты</a:t>
            </a:r>
            <a:r>
              <a:rPr lang="ru-RU" dirty="0"/>
              <a:t> – проекты с элементами игр, когда дети входят в образ персонажей сказки и по-своему решают поставленные проблемы.</a:t>
            </a:r>
          </a:p>
          <a:p>
            <a:r>
              <a:rPr lang="ru-RU" b="1" dirty="0" err="1"/>
              <a:t>Монопроекты</a:t>
            </a:r>
            <a:r>
              <a:rPr lang="ru-RU" dirty="0"/>
              <a:t> – это творческие проекты, потому как используется один вид деятельности.</a:t>
            </a:r>
          </a:p>
          <a:p>
            <a:r>
              <a:rPr lang="ru-RU" b="1" dirty="0" err="1"/>
              <a:t>Межпредметные</a:t>
            </a:r>
            <a:r>
              <a:rPr lang="ru-RU" dirty="0"/>
              <a:t> – это смешанные проекты.</a:t>
            </a:r>
          </a:p>
          <a:p>
            <a:r>
              <a:rPr lang="ru-RU" b="1" dirty="0"/>
              <a:t>Краткосрочные </a:t>
            </a:r>
            <a:r>
              <a:rPr lang="ru-RU" dirty="0"/>
              <a:t>– 1-2 недели, </a:t>
            </a:r>
            <a:r>
              <a:rPr lang="ru-RU" b="1" dirty="0"/>
              <a:t>среднесрочные</a:t>
            </a:r>
            <a:r>
              <a:rPr lang="ru-RU" dirty="0"/>
              <a:t> – 2-3 месяца, </a:t>
            </a:r>
            <a:r>
              <a:rPr lang="ru-RU" b="1" dirty="0"/>
              <a:t>долгосрочные </a:t>
            </a:r>
            <a:r>
              <a:rPr lang="ru-RU" dirty="0"/>
              <a:t>– на весь учебный год.</a:t>
            </a:r>
          </a:p>
          <a:p>
            <a:endParaRPr lang="ru-RU" dirty="0"/>
          </a:p>
        </p:txBody>
      </p:sp>
    </p:spTree>
    <p:extLst>
      <p:ext uri="{BB962C8B-B14F-4D97-AF65-F5344CB8AC3E}">
        <p14:creationId xmlns:p14="http://schemas.microsoft.com/office/powerpoint/2010/main" val="2861339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4779" y="207471"/>
            <a:ext cx="10515600" cy="911882"/>
          </a:xfrm>
        </p:spPr>
        <p:txBody>
          <a:bodyPr>
            <a:normAutofit fontScale="90000"/>
          </a:bodyPr>
          <a:lstStyle/>
          <a:p>
            <a:pPr algn="ctr"/>
            <a:r>
              <a:rPr lang="ru-RU" sz="3100" b="1" dirty="0">
                <a:solidFill>
                  <a:srgbClr val="002060"/>
                </a:solidFill>
              </a:rPr>
              <a:t>Основные этапы педагогической технологии – метод </a:t>
            </a:r>
            <a:r>
              <a:rPr lang="ru-RU" sz="3100" b="1" dirty="0" smtClean="0">
                <a:solidFill>
                  <a:srgbClr val="002060"/>
                </a:solidFill>
              </a:rPr>
              <a:t>проектов</a:t>
            </a:r>
            <a:r>
              <a:rPr lang="ru-RU" dirty="0"/>
              <a:t/>
            </a:r>
            <a:br>
              <a:rPr lang="ru-RU" dirty="0"/>
            </a:br>
            <a:endParaRPr lang="ru-RU" dirty="0"/>
          </a:p>
        </p:txBody>
      </p:sp>
      <p:sp>
        <p:nvSpPr>
          <p:cNvPr id="3" name="Объект 2"/>
          <p:cNvSpPr>
            <a:spLocks noGrp="1"/>
          </p:cNvSpPr>
          <p:nvPr>
            <p:ph idx="1"/>
          </p:nvPr>
        </p:nvSpPr>
        <p:spPr>
          <a:xfrm>
            <a:off x="189186" y="630621"/>
            <a:ext cx="11713780" cy="6227379"/>
          </a:xfrm>
        </p:spPr>
        <p:txBody>
          <a:bodyPr>
            <a:noAutofit/>
          </a:bodyPr>
          <a:lstStyle/>
          <a:p>
            <a:r>
              <a:rPr lang="ru-RU" sz="2000" dirty="0"/>
              <a:t>1. </a:t>
            </a:r>
            <a:r>
              <a:rPr lang="ru-RU" sz="2000" b="1" i="1" dirty="0"/>
              <a:t>Ценностно-ориентированный этап</a:t>
            </a:r>
            <a:r>
              <a:rPr lang="ru-RU" sz="2000" dirty="0"/>
              <a:t>: мотивация детей к проектной деятельности, раскрытие значимости и актуальности темы, формулирование проблемы, введение детей в проблемную ситуацию. Активность ребенка на­правлена на сознание и осмысление актуальности темы, мотива деятельно­сти, формулирование проблемы, вхождение в проблемную ситуацию.</a:t>
            </a:r>
          </a:p>
          <a:p>
            <a:r>
              <a:rPr lang="ru-RU" sz="2000" dirty="0"/>
              <a:t>2. </a:t>
            </a:r>
            <a:r>
              <a:rPr lang="ru-RU" sz="2000" b="1" i="1" dirty="0"/>
              <a:t>Конструктивный этап</a:t>
            </a:r>
            <a:r>
              <a:rPr lang="ru-RU" sz="2000" dirty="0"/>
              <a:t>: планирование объединения рабочих групп, поиск литературы, помощь в планировании этапов практической деятельно­сти, стимулирование поисковой деятельности детей. Дошкольники включа­ются в проектную деятельность в составе групп или индивидуально, сбор материалов по теме.</a:t>
            </a:r>
          </a:p>
          <a:p>
            <a:r>
              <a:rPr lang="ru-RU" sz="2000" dirty="0"/>
              <a:t>3. </a:t>
            </a:r>
            <a:r>
              <a:rPr lang="ru-RU" sz="2000" b="1" i="1" dirty="0"/>
              <a:t>Практический этап</a:t>
            </a:r>
            <a:r>
              <a:rPr lang="ru-RU" sz="2000" dirty="0"/>
              <a:t>: осуществляется координация деятельности де­тей, консультирование по возникающим вопросам, стимулирование деятель­ности. Дети поэтапно реализуют содержание деятельности по решению про­блемы.</a:t>
            </a:r>
          </a:p>
          <a:p>
            <a:r>
              <a:rPr lang="ru-RU" sz="2000" dirty="0"/>
              <a:t>4. </a:t>
            </a:r>
            <a:r>
              <a:rPr lang="ru-RU" sz="2000" b="1" i="1" dirty="0"/>
              <a:t>Заключительный этап</a:t>
            </a:r>
            <a:r>
              <a:rPr lang="ru-RU" sz="2000" dirty="0"/>
              <a:t>: педагог оказывает помощь в оформлении проекта, подводит детей к формулировке выводов по проблеме проекта. Оформляются результаты, продукт деятельности, формулируются выводы.</a:t>
            </a:r>
          </a:p>
          <a:p>
            <a:r>
              <a:rPr lang="ru-RU" sz="2000" dirty="0"/>
              <a:t>5. </a:t>
            </a:r>
            <a:r>
              <a:rPr lang="ru-RU" sz="2000" b="1" i="1" dirty="0"/>
              <a:t>Презентационный этап</a:t>
            </a:r>
            <a:r>
              <a:rPr lang="ru-RU" sz="2000" dirty="0"/>
              <a:t> включает подготовку экспертов, организа­цию проведения презентации. Проходит презентация проекта, защита его ос­новных позиций.</a:t>
            </a:r>
          </a:p>
          <a:p>
            <a:r>
              <a:rPr lang="ru-RU" sz="2000" dirty="0"/>
              <a:t>6. </a:t>
            </a:r>
            <a:r>
              <a:rPr lang="ru-RU" sz="2000" b="1" i="1" dirty="0"/>
              <a:t>Оценочно-рефлексивный этап</a:t>
            </a:r>
            <a:r>
              <a:rPr lang="ru-RU" sz="2000" dirty="0"/>
              <a:t> предполагает стимулирование детей к самоанализу и самооценке. Происходит оценка деятельности по педагогиче­ской эффективности проекта, совместная с детьми экспертная оценка ре­зультативности осуществленной работы, самооценка детьми своего вклада в проект, собственной деятельности</a:t>
            </a:r>
            <a:r>
              <a:rPr lang="ru-RU" sz="2000" dirty="0" smtClean="0"/>
              <a:t>.</a:t>
            </a:r>
            <a:endParaRPr lang="ru-RU" sz="2000" dirty="0"/>
          </a:p>
        </p:txBody>
      </p:sp>
    </p:spTree>
    <p:extLst>
      <p:ext uri="{BB962C8B-B14F-4D97-AF65-F5344CB8AC3E}">
        <p14:creationId xmlns:p14="http://schemas.microsoft.com/office/powerpoint/2010/main" val="3838703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200" b="1" dirty="0">
                <a:solidFill>
                  <a:srgbClr val="002060"/>
                </a:solidFill>
              </a:rPr>
              <a:t>Алгоритм работы над </a:t>
            </a:r>
            <a:r>
              <a:rPr lang="ru-RU" sz="3200" b="1" dirty="0" smtClean="0">
                <a:solidFill>
                  <a:srgbClr val="002060"/>
                </a:solidFill>
              </a:rPr>
              <a:t>проектом</a:t>
            </a:r>
            <a:r>
              <a:rPr lang="ru-RU" dirty="0"/>
              <a:t/>
            </a:r>
            <a:br>
              <a:rPr lang="ru-RU" dirty="0"/>
            </a:br>
            <a:endParaRPr lang="ru-RU" dirty="0"/>
          </a:p>
        </p:txBody>
      </p:sp>
      <p:sp>
        <p:nvSpPr>
          <p:cNvPr id="3" name="Объект 2"/>
          <p:cNvSpPr>
            <a:spLocks noGrp="1"/>
          </p:cNvSpPr>
          <p:nvPr>
            <p:ph idx="1"/>
          </p:nvPr>
        </p:nvSpPr>
        <p:spPr>
          <a:xfrm>
            <a:off x="838199" y="1056290"/>
            <a:ext cx="10938641" cy="5801710"/>
          </a:xfrm>
        </p:spPr>
        <p:txBody>
          <a:bodyPr>
            <a:normAutofit fontScale="92500"/>
          </a:bodyPr>
          <a:lstStyle/>
          <a:p>
            <a:pPr lvl="0"/>
            <a:r>
              <a:rPr lang="ru-RU" dirty="0"/>
              <a:t>Обозначение проблемы, отвечающей потребностям детей и взрослых.</a:t>
            </a:r>
          </a:p>
          <a:p>
            <a:pPr lvl="0"/>
            <a:r>
              <a:rPr lang="ru-RU" dirty="0"/>
              <a:t>Определение цели проекта, прогнозирование и конкретизация будущего результата.</a:t>
            </a:r>
          </a:p>
          <a:p>
            <a:pPr lvl="0"/>
            <a:r>
              <a:rPr lang="ru-RU" dirty="0"/>
              <a:t>Столкновение знания и «незнания», осознание познавательной задачи.</a:t>
            </a:r>
          </a:p>
          <a:p>
            <a:pPr lvl="0"/>
            <a:r>
              <a:rPr lang="ru-RU" dirty="0"/>
              <a:t>Активизация способов получения информации.</a:t>
            </a:r>
          </a:p>
          <a:p>
            <a:pPr lvl="0"/>
            <a:r>
              <a:rPr lang="ru-RU" dirty="0"/>
              <a:t>Получение необходимой информации.</a:t>
            </a:r>
          </a:p>
          <a:p>
            <a:pPr lvl="0"/>
            <a:r>
              <a:rPr lang="ru-RU" dirty="0"/>
              <a:t>Обобщение полученной информации.</a:t>
            </a:r>
          </a:p>
          <a:p>
            <a:pPr lvl="0"/>
            <a:r>
              <a:rPr lang="ru-RU" dirty="0"/>
              <a:t>Планирование деятельности, определение средств реализации проекта.</a:t>
            </a:r>
          </a:p>
          <a:p>
            <a:pPr lvl="0"/>
            <a:r>
              <a:rPr lang="ru-RU" dirty="0"/>
              <a:t>Реализация проекта.</a:t>
            </a:r>
          </a:p>
          <a:p>
            <a:pPr lvl="0"/>
            <a:r>
              <a:rPr lang="ru-RU" dirty="0"/>
              <a:t>Обсуждение результата, хода работы.</a:t>
            </a:r>
          </a:p>
          <a:p>
            <a:pPr lvl="0"/>
            <a:r>
              <a:rPr lang="ru-RU" dirty="0"/>
              <a:t>Презентация результатов.</a:t>
            </a:r>
          </a:p>
          <a:p>
            <a:pPr lvl="0"/>
            <a:r>
              <a:rPr lang="ru-RU" dirty="0"/>
              <a:t>Совместное определение перспективы развития проекта.</a:t>
            </a:r>
          </a:p>
          <a:p>
            <a:endParaRPr lang="ru-RU" dirty="0"/>
          </a:p>
        </p:txBody>
      </p:sp>
    </p:spTree>
    <p:extLst>
      <p:ext uri="{BB962C8B-B14F-4D97-AF65-F5344CB8AC3E}">
        <p14:creationId xmlns:p14="http://schemas.microsoft.com/office/powerpoint/2010/main" val="2173317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110582280"/>
              </p:ext>
            </p:extLst>
          </p:nvPr>
        </p:nvGraphicFramePr>
        <p:xfrm>
          <a:off x="157655" y="-2"/>
          <a:ext cx="11776842" cy="7095826"/>
        </p:xfrm>
        <a:graphic>
          <a:graphicData uri="http://schemas.openxmlformats.org/drawingml/2006/table">
            <a:tbl>
              <a:tblPr firstRow="1" firstCol="1" bandRow="1">
                <a:tableStyleId>{5C22544A-7EE6-4342-B048-85BDC9FD1C3A}</a:tableStyleId>
              </a:tblPr>
              <a:tblGrid>
                <a:gridCol w="2490952">
                  <a:extLst>
                    <a:ext uri="{9D8B030D-6E8A-4147-A177-3AD203B41FA5}">
                      <a16:colId xmlns:a16="http://schemas.microsoft.com/office/drawing/2014/main" val="949351839"/>
                    </a:ext>
                  </a:extLst>
                </a:gridCol>
                <a:gridCol w="4367048">
                  <a:extLst>
                    <a:ext uri="{9D8B030D-6E8A-4147-A177-3AD203B41FA5}">
                      <a16:colId xmlns:a16="http://schemas.microsoft.com/office/drawing/2014/main" val="2267855089"/>
                    </a:ext>
                  </a:extLst>
                </a:gridCol>
                <a:gridCol w="4918842">
                  <a:extLst>
                    <a:ext uri="{9D8B030D-6E8A-4147-A177-3AD203B41FA5}">
                      <a16:colId xmlns:a16="http://schemas.microsoft.com/office/drawing/2014/main" val="2264178158"/>
                    </a:ext>
                  </a:extLst>
                </a:gridCol>
              </a:tblGrid>
              <a:tr h="527538">
                <a:tc>
                  <a:txBody>
                    <a:bodyPr/>
                    <a:lstStyle/>
                    <a:p>
                      <a:pPr algn="ctr">
                        <a:lnSpc>
                          <a:spcPct val="107000"/>
                        </a:lnSpc>
                        <a:spcAft>
                          <a:spcPts val="750"/>
                        </a:spcAft>
                      </a:pPr>
                      <a:r>
                        <a:rPr lang="ru-RU" sz="1800" dirty="0">
                          <a:effectLst/>
                        </a:rPr>
                        <a:t>Этапы проектной деятельности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gn="ctr">
                        <a:lnSpc>
                          <a:spcPct val="107000"/>
                        </a:lnSpc>
                        <a:spcAft>
                          <a:spcPts val="750"/>
                        </a:spcAft>
                      </a:pPr>
                      <a:r>
                        <a:rPr lang="ru-RU" sz="1800" dirty="0">
                          <a:effectLst/>
                        </a:rPr>
                        <a:t>Деятельность педагога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gn="ctr">
                        <a:lnSpc>
                          <a:spcPct val="107000"/>
                        </a:lnSpc>
                        <a:spcAft>
                          <a:spcPts val="750"/>
                        </a:spcAft>
                      </a:pPr>
                      <a:r>
                        <a:rPr lang="ru-RU" sz="1800" dirty="0">
                          <a:effectLst/>
                        </a:rPr>
                        <a:t>Деятельность детей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extLst>
                  <a:ext uri="{0D108BD9-81ED-4DB2-BD59-A6C34878D82A}">
                    <a16:rowId xmlns:a16="http://schemas.microsoft.com/office/drawing/2014/main" val="577005364"/>
                  </a:ext>
                </a:extLst>
              </a:tr>
              <a:tr h="791307">
                <a:tc>
                  <a:txBody>
                    <a:bodyPr/>
                    <a:lstStyle/>
                    <a:p>
                      <a:pPr>
                        <a:lnSpc>
                          <a:spcPct val="107000"/>
                        </a:lnSpc>
                        <a:spcAft>
                          <a:spcPts val="750"/>
                        </a:spcAft>
                      </a:pPr>
                      <a:r>
                        <a:rPr lang="ru-RU" sz="1800" dirty="0">
                          <a:effectLst/>
                        </a:rPr>
                        <a:t>1.Постановка проблемы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a:effectLst/>
                        </a:rPr>
                        <a:t>Формулирует для себя проблему, подводит детей к необходимости задуматься над проблемной ситуацией</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a:effectLst/>
                        </a:rPr>
                        <a:t>Учатся видеть проблему, формулировать важные вопросы</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extLst>
                  <a:ext uri="{0D108BD9-81ED-4DB2-BD59-A6C34878D82A}">
                    <a16:rowId xmlns:a16="http://schemas.microsoft.com/office/drawing/2014/main" val="2747843490"/>
                  </a:ext>
                </a:extLst>
              </a:tr>
              <a:tr h="791307">
                <a:tc>
                  <a:txBody>
                    <a:bodyPr/>
                    <a:lstStyle/>
                    <a:p>
                      <a:pPr>
                        <a:lnSpc>
                          <a:spcPct val="107000"/>
                        </a:lnSpc>
                        <a:spcAft>
                          <a:spcPts val="750"/>
                        </a:spcAft>
                      </a:pPr>
                      <a:r>
                        <a:rPr lang="ru-RU" sz="1800" dirty="0">
                          <a:effectLst/>
                        </a:rPr>
                        <a:t>2.Определение цели деятельности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nchor="ctr"/>
                </a:tc>
                <a:tc>
                  <a:txBody>
                    <a:bodyPr/>
                    <a:lstStyle/>
                    <a:p>
                      <a:pPr>
                        <a:lnSpc>
                          <a:spcPct val="107000"/>
                        </a:lnSpc>
                        <a:spcAft>
                          <a:spcPts val="750"/>
                        </a:spcAft>
                      </a:pPr>
                      <a:r>
                        <a:rPr lang="ru-RU" sz="1800">
                          <a:effectLst/>
                        </a:rPr>
                        <a:t>Ставит цель с опорой на интересы и потребности детей</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dirty="0">
                          <a:effectLst/>
                        </a:rPr>
                        <a:t>Обозначают цель деятельности (становятся активными исследователями </a:t>
                      </a:r>
                      <a:r>
                        <a:rPr lang="ru-RU" sz="1800" dirty="0" err="1">
                          <a:effectLst/>
                        </a:rPr>
                        <a:t>окрvжающего</a:t>
                      </a:r>
                      <a:r>
                        <a:rPr lang="ru-RU" sz="1800" dirty="0">
                          <a:effectLst/>
                        </a:rPr>
                        <a:t> мира)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extLst>
                  <a:ext uri="{0D108BD9-81ED-4DB2-BD59-A6C34878D82A}">
                    <a16:rowId xmlns:a16="http://schemas.microsoft.com/office/drawing/2014/main" val="1350238028"/>
                  </a:ext>
                </a:extLst>
              </a:tr>
              <a:tr h="1055078">
                <a:tc>
                  <a:txBody>
                    <a:bodyPr/>
                    <a:lstStyle/>
                    <a:p>
                      <a:pPr>
                        <a:lnSpc>
                          <a:spcPct val="107000"/>
                        </a:lnSpc>
                        <a:spcAft>
                          <a:spcPts val="750"/>
                        </a:spcAft>
                      </a:pPr>
                      <a:r>
                        <a:rPr lang="ru-RU" sz="1800" dirty="0">
                          <a:effectLst/>
                        </a:rPr>
                        <a:t>3. Конкретный замысел</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nchor="ctr"/>
                </a:tc>
                <a:tc>
                  <a:txBody>
                    <a:bodyPr/>
                    <a:lstStyle/>
                    <a:p>
                      <a:pPr>
                        <a:lnSpc>
                          <a:spcPct val="107000"/>
                        </a:lnSpc>
                        <a:spcAft>
                          <a:spcPts val="750"/>
                        </a:spcAft>
                      </a:pPr>
                      <a:r>
                        <a:rPr lang="ru-RU" sz="1800" dirty="0">
                          <a:effectLst/>
                        </a:rPr>
                        <a:t>Продумывает, представляет то, что будет происходить и к какому результату это приведет</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a:effectLst/>
                        </a:rPr>
                        <a:t>Участвуют в обсуждении: как организовать то или иное дело, выслушивают любые мнения, вплоть до нестандартных и неожиданных</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extLst>
                  <a:ext uri="{0D108BD9-81ED-4DB2-BD59-A6C34878D82A}">
                    <a16:rowId xmlns:a16="http://schemas.microsoft.com/office/drawing/2014/main" val="3631158808"/>
                  </a:ext>
                </a:extLst>
              </a:tr>
              <a:tr h="1318847">
                <a:tc>
                  <a:txBody>
                    <a:bodyPr/>
                    <a:lstStyle/>
                    <a:p>
                      <a:pPr>
                        <a:lnSpc>
                          <a:spcPct val="107000"/>
                        </a:lnSpc>
                        <a:spcAft>
                          <a:spcPts val="750"/>
                        </a:spcAft>
                      </a:pPr>
                      <a:r>
                        <a:rPr lang="ru-RU" sz="1800">
                          <a:effectLst/>
                        </a:rPr>
                        <a:t>4. Планирование</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dirty="0">
                          <a:effectLst/>
                        </a:rPr>
                        <a:t>Определяет основные этапы работы с детьми в зависимости от дидактических, социальных, предметно- материальных и индивидуально-личностных условий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a:effectLst/>
                        </a:rPr>
                        <a:t>Перечисляют занятия, предлагают игры, участвуют в определении последовательности операций</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extLst>
                  <a:ext uri="{0D108BD9-81ED-4DB2-BD59-A6C34878D82A}">
                    <a16:rowId xmlns:a16="http://schemas.microsoft.com/office/drawing/2014/main" val="4010927838"/>
                  </a:ext>
                </a:extLst>
              </a:tr>
              <a:tr h="1318847">
                <a:tc>
                  <a:txBody>
                    <a:bodyPr/>
                    <a:lstStyle/>
                    <a:p>
                      <a:pPr>
                        <a:lnSpc>
                          <a:spcPct val="107000"/>
                        </a:lnSpc>
                        <a:spcAft>
                          <a:spcPts val="750"/>
                        </a:spcAft>
                      </a:pPr>
                      <a:r>
                        <a:rPr lang="ru-RU" sz="1800">
                          <a:effectLst/>
                        </a:rPr>
                        <a:t>5. Реализация проекта и постоянная рефлексия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dirty="0">
                          <a:effectLst/>
                        </a:rPr>
                        <a:t>Организует и мотивирует различные виды деятельности через их интеграцию. Проводит рефлексию и своевременную коррекцию отдельных шагов</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a:effectLst/>
                        </a:rPr>
                        <a:t>Участвуют в разнообразных видах деятельности, выступают партнерами и помощниками воспитателя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extLst>
                  <a:ext uri="{0D108BD9-81ED-4DB2-BD59-A6C34878D82A}">
                    <a16:rowId xmlns:a16="http://schemas.microsoft.com/office/drawing/2014/main" val="2690026582"/>
                  </a:ext>
                </a:extLst>
              </a:tr>
              <a:tr h="1055078">
                <a:tc>
                  <a:txBody>
                    <a:bodyPr/>
                    <a:lstStyle/>
                    <a:p>
                      <a:pPr>
                        <a:lnSpc>
                          <a:spcPct val="107000"/>
                        </a:lnSpc>
                        <a:spcAft>
                          <a:spcPts val="750"/>
                        </a:spcAft>
                      </a:pPr>
                      <a:r>
                        <a:rPr lang="ru-RU" sz="1800">
                          <a:effectLst/>
                        </a:rPr>
                        <a:t>6. Анализ результатов и презентация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dirty="0">
                          <a:effectLst/>
                        </a:rPr>
                        <a:t>Выявляет положительные и отрицательные моменты в совместной деятельности с детьми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tc>
                  <a:txBody>
                    <a:bodyPr/>
                    <a:lstStyle/>
                    <a:p>
                      <a:pPr>
                        <a:lnSpc>
                          <a:spcPct val="107000"/>
                        </a:lnSpc>
                        <a:spcAft>
                          <a:spcPts val="750"/>
                        </a:spcAft>
                      </a:pPr>
                      <a:r>
                        <a:rPr lang="ru-RU" sz="1800" dirty="0">
                          <a:effectLst/>
                        </a:rPr>
                        <a:t>Проводят посильный анализ с подачи взрослого. Участвуют в игровой презентации достигнутых результатов</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1388" marR="71388" marT="0" marB="0"/>
                </a:tc>
                <a:extLst>
                  <a:ext uri="{0D108BD9-81ED-4DB2-BD59-A6C34878D82A}">
                    <a16:rowId xmlns:a16="http://schemas.microsoft.com/office/drawing/2014/main" val="144401014"/>
                  </a:ext>
                </a:extLst>
              </a:tr>
            </a:tbl>
          </a:graphicData>
        </a:graphic>
      </p:graphicFrame>
    </p:spTree>
    <p:extLst>
      <p:ext uri="{BB962C8B-B14F-4D97-AF65-F5344CB8AC3E}">
        <p14:creationId xmlns:p14="http://schemas.microsoft.com/office/powerpoint/2010/main" val="325565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262054909"/>
              </p:ext>
            </p:extLst>
          </p:nvPr>
        </p:nvGraphicFramePr>
        <p:xfrm>
          <a:off x="0" y="0"/>
          <a:ext cx="12192000" cy="6858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829967779"/>
                    </a:ext>
                  </a:extLst>
                </a:gridCol>
                <a:gridCol w="6096000">
                  <a:extLst>
                    <a:ext uri="{9D8B030D-6E8A-4147-A177-3AD203B41FA5}">
                      <a16:colId xmlns:a16="http://schemas.microsoft.com/office/drawing/2014/main" val="706593278"/>
                    </a:ext>
                  </a:extLst>
                </a:gridCol>
              </a:tblGrid>
              <a:tr h="814785">
                <a:tc gridSpan="2">
                  <a:txBody>
                    <a:bodyPr/>
                    <a:lstStyle/>
                    <a:p>
                      <a:pPr algn="ctr"/>
                      <a:r>
                        <a:rPr lang="ru-RU" sz="2800" b="1" dirty="0" smtClean="0"/>
                        <a:t>Памятка «Оформление педагогического проекта»</a:t>
                      </a:r>
                      <a:r>
                        <a:rPr lang="ru-RU" sz="1800" dirty="0" smtClean="0"/>
                        <a:t/>
                      </a:r>
                      <a:br>
                        <a:rPr lang="ru-RU" sz="1800" dirty="0" smtClean="0"/>
                      </a:br>
                      <a:endParaRPr lang="ru-RU" dirty="0"/>
                    </a:p>
                  </a:txBody>
                  <a:tcPr/>
                </a:tc>
                <a:tc hMerge="1">
                  <a:txBody>
                    <a:bodyPr/>
                    <a:lstStyle/>
                    <a:p>
                      <a:endParaRPr lang="ru-RU" dirty="0"/>
                    </a:p>
                  </a:txBody>
                  <a:tcPr/>
                </a:tc>
                <a:extLst>
                  <a:ext uri="{0D108BD9-81ED-4DB2-BD59-A6C34878D82A}">
                    <a16:rowId xmlns:a16="http://schemas.microsoft.com/office/drawing/2014/main" val="1827251475"/>
                  </a:ext>
                </a:extLst>
              </a:tr>
              <a:tr h="6043215">
                <a:tc>
                  <a:txBody>
                    <a:bodyPr/>
                    <a:lstStyle/>
                    <a:p>
                      <a:pPr lvl="0"/>
                      <a:r>
                        <a:rPr lang="ru-RU" sz="1800" b="1" kern="1200" dirty="0" smtClean="0">
                          <a:solidFill>
                            <a:schemeClr val="dk1"/>
                          </a:solidFill>
                          <a:effectLst/>
                          <a:latin typeface="+mn-lt"/>
                          <a:ea typeface="+mn-ea"/>
                          <a:cs typeface="+mn-cs"/>
                        </a:rPr>
                        <a:t>1. Педагогический проект, название, возрастная группа.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2. Актуальность. </a:t>
                      </a:r>
                      <a:r>
                        <a:rPr lang="ru-RU" sz="1800" kern="1200" dirty="0" smtClean="0">
                          <a:solidFill>
                            <a:schemeClr val="dk1"/>
                          </a:solidFill>
                          <a:effectLst/>
                          <a:latin typeface="+mn-lt"/>
                          <a:ea typeface="+mn-ea"/>
                          <a:cs typeface="+mn-cs"/>
                        </a:rPr>
                        <a:t>Краткое описание почему здесь и сейчас возникла проблема?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3. Обоснование значимости проекта. </a:t>
                      </a:r>
                      <a:r>
                        <a:rPr lang="ru-RU" sz="1800" kern="1200" dirty="0" smtClean="0">
                          <a:solidFill>
                            <a:schemeClr val="dk1"/>
                          </a:solidFill>
                          <a:effectLst/>
                          <a:latin typeface="+mn-lt"/>
                          <a:ea typeface="+mn-ea"/>
                          <a:cs typeface="+mn-cs"/>
                        </a:rPr>
                        <a:t>Н.: недостаточные знания детей о том-то…</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4. Цель проекта.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5. Задачи проекта.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6.</a:t>
                      </a:r>
                      <a:r>
                        <a:rPr lang="ru-RU" sz="1800" b="1" kern="1200" baseline="0" dirty="0" smtClean="0">
                          <a:solidFill>
                            <a:schemeClr val="dk1"/>
                          </a:solidFill>
                          <a:effectLst/>
                          <a:latin typeface="+mn-lt"/>
                          <a:ea typeface="+mn-ea"/>
                          <a:cs typeface="+mn-cs"/>
                        </a:rPr>
                        <a:t> </a:t>
                      </a:r>
                      <a:r>
                        <a:rPr lang="ru-RU" sz="1800" b="1" kern="1200" dirty="0" smtClean="0">
                          <a:solidFill>
                            <a:schemeClr val="dk1"/>
                          </a:solidFill>
                          <a:effectLst/>
                          <a:latin typeface="+mn-lt"/>
                          <a:ea typeface="+mn-ea"/>
                          <a:cs typeface="+mn-cs"/>
                        </a:rPr>
                        <a:t>Педагогические принципы. </a:t>
                      </a:r>
                      <a:r>
                        <a:rPr lang="ru-RU" sz="1800" kern="1200" dirty="0" smtClean="0">
                          <a:solidFill>
                            <a:schemeClr val="dk1"/>
                          </a:solidFill>
                          <a:effectLst/>
                          <a:latin typeface="+mn-lt"/>
                          <a:ea typeface="+mn-ea"/>
                          <a:cs typeface="+mn-cs"/>
                        </a:rPr>
                        <a:t>Этот пункт носит рекомендательный характер.</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7. Тип проекта.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8. Вид проекта.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9. Участники проекта.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10. Длительность.</a:t>
                      </a:r>
                      <a:endParaRPr lang="ru-RU" sz="2000" kern="1200" dirty="0" smtClean="0">
                        <a:solidFill>
                          <a:schemeClr val="dk1"/>
                        </a:solidFill>
                        <a:effectLst/>
                        <a:latin typeface="+mn-lt"/>
                        <a:ea typeface="+mn-ea"/>
                        <a:cs typeface="+mn-cs"/>
                      </a:endParaRPr>
                    </a:p>
                    <a:p>
                      <a:endParaRPr lang="ru-RU" dirty="0"/>
                    </a:p>
                  </a:txBody>
                  <a:tcPr/>
                </a:tc>
                <a:tc>
                  <a:txBody>
                    <a:bodyPr/>
                    <a:lstStyle/>
                    <a:p>
                      <a:pPr lvl="0"/>
                      <a:r>
                        <a:rPr lang="ru-RU" sz="1800" b="1" kern="1200" dirty="0" smtClean="0">
                          <a:solidFill>
                            <a:schemeClr val="dk1"/>
                          </a:solidFill>
                          <a:effectLst/>
                          <a:latin typeface="+mn-lt"/>
                          <a:ea typeface="+mn-ea"/>
                          <a:cs typeface="+mn-cs"/>
                        </a:rPr>
                        <a:t>11. Формы реализации проекта.</a:t>
                      </a:r>
                      <a:endParaRPr lang="ru-RU" sz="2000" kern="1200" dirty="0" smtClean="0">
                        <a:solidFill>
                          <a:schemeClr val="dk1"/>
                        </a:solidFill>
                        <a:effectLst/>
                        <a:latin typeface="+mn-lt"/>
                        <a:ea typeface="+mn-ea"/>
                        <a:cs typeface="+mn-cs"/>
                      </a:endParaRPr>
                    </a:p>
                    <a:p>
                      <a:pPr lvl="1"/>
                      <a:r>
                        <a:rPr lang="ru-RU" sz="1800" kern="1200" dirty="0" smtClean="0">
                          <a:solidFill>
                            <a:schemeClr val="dk1"/>
                          </a:solidFill>
                          <a:effectLst/>
                          <a:latin typeface="+mn-lt"/>
                          <a:ea typeface="+mn-ea"/>
                          <a:cs typeface="+mn-cs"/>
                        </a:rPr>
                        <a:t>*Непосредственная образовательная деятельность.</a:t>
                      </a:r>
                      <a:endParaRPr lang="ru-RU" sz="2000" kern="1200" dirty="0" smtClean="0">
                        <a:solidFill>
                          <a:schemeClr val="dk1"/>
                        </a:solidFill>
                        <a:effectLst/>
                        <a:latin typeface="+mn-lt"/>
                        <a:ea typeface="+mn-ea"/>
                        <a:cs typeface="+mn-cs"/>
                      </a:endParaRPr>
                    </a:p>
                    <a:p>
                      <a:pPr lvl="1"/>
                      <a:r>
                        <a:rPr lang="ru-RU" sz="1800" kern="1200" dirty="0" smtClean="0">
                          <a:solidFill>
                            <a:schemeClr val="dk1"/>
                          </a:solidFill>
                          <a:effectLst/>
                          <a:latin typeface="+mn-lt"/>
                          <a:ea typeface="+mn-ea"/>
                          <a:cs typeface="+mn-cs"/>
                        </a:rPr>
                        <a:t>*Познавательные беседы, экскурсии и т.п.</a:t>
                      </a:r>
                      <a:endParaRPr lang="ru-RU" sz="2000" kern="1200" dirty="0" smtClean="0">
                        <a:solidFill>
                          <a:schemeClr val="dk1"/>
                        </a:solidFill>
                        <a:effectLst/>
                        <a:latin typeface="+mn-lt"/>
                        <a:ea typeface="+mn-ea"/>
                        <a:cs typeface="+mn-cs"/>
                      </a:endParaRPr>
                    </a:p>
                    <a:p>
                      <a:pPr lvl="1"/>
                      <a:r>
                        <a:rPr lang="ru-RU" sz="1800" kern="1200" dirty="0" smtClean="0">
                          <a:solidFill>
                            <a:schemeClr val="dk1"/>
                          </a:solidFill>
                          <a:effectLst/>
                          <a:latin typeface="+mn-lt"/>
                          <a:ea typeface="+mn-ea"/>
                          <a:cs typeface="+mn-cs"/>
                        </a:rPr>
                        <a:t>*Продуктивная деятельность.</a:t>
                      </a:r>
                      <a:endParaRPr lang="ru-RU" sz="2000" kern="1200" dirty="0" smtClean="0">
                        <a:solidFill>
                          <a:schemeClr val="dk1"/>
                        </a:solidFill>
                        <a:effectLst/>
                        <a:latin typeface="+mn-lt"/>
                        <a:ea typeface="+mn-ea"/>
                        <a:cs typeface="+mn-cs"/>
                      </a:endParaRPr>
                    </a:p>
                    <a:p>
                      <a:pPr lvl="1"/>
                      <a:r>
                        <a:rPr lang="ru-RU" sz="1800" b="0" kern="1200" dirty="0" smtClean="0">
                          <a:solidFill>
                            <a:schemeClr val="dk1"/>
                          </a:solidFill>
                          <a:effectLst/>
                          <a:latin typeface="+mn-lt"/>
                          <a:ea typeface="+mn-ea"/>
                          <a:cs typeface="+mn-cs"/>
                        </a:rPr>
                        <a:t>*Взаимодействие с родителями.</a:t>
                      </a:r>
                      <a:endParaRPr lang="ru-RU" sz="2000" b="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12.Ожидаемый результат проекта.</a:t>
                      </a:r>
                      <a:endParaRPr lang="ru-RU" sz="2000" kern="1200" dirty="0" smtClean="0">
                        <a:solidFill>
                          <a:schemeClr val="dk1"/>
                        </a:solidFill>
                        <a:effectLst/>
                        <a:latin typeface="+mn-lt"/>
                        <a:ea typeface="+mn-ea"/>
                        <a:cs typeface="+mn-cs"/>
                      </a:endParaRPr>
                    </a:p>
                    <a:p>
                      <a:pPr lvl="1"/>
                      <a:r>
                        <a:rPr lang="ru-RU" sz="1800" b="0" kern="1200" dirty="0" smtClean="0">
                          <a:solidFill>
                            <a:schemeClr val="dk1"/>
                          </a:solidFill>
                          <a:effectLst/>
                          <a:latin typeface="+mn-lt"/>
                          <a:ea typeface="+mn-ea"/>
                          <a:cs typeface="+mn-cs"/>
                        </a:rPr>
                        <a:t>Воспитатель.</a:t>
                      </a:r>
                      <a:endParaRPr lang="ru-RU" sz="2000" b="0" kern="1200" dirty="0" smtClean="0">
                        <a:solidFill>
                          <a:schemeClr val="dk1"/>
                        </a:solidFill>
                        <a:effectLst/>
                        <a:latin typeface="+mn-lt"/>
                        <a:ea typeface="+mn-ea"/>
                        <a:cs typeface="+mn-cs"/>
                      </a:endParaRPr>
                    </a:p>
                    <a:p>
                      <a:pPr lvl="1"/>
                      <a:r>
                        <a:rPr lang="ru-RU" sz="1800" b="0" kern="1200" dirty="0" smtClean="0">
                          <a:solidFill>
                            <a:schemeClr val="dk1"/>
                          </a:solidFill>
                          <a:effectLst/>
                          <a:latin typeface="+mn-lt"/>
                          <a:ea typeface="+mn-ea"/>
                          <a:cs typeface="+mn-cs"/>
                        </a:rPr>
                        <a:t>Дети.</a:t>
                      </a:r>
                      <a:endParaRPr lang="ru-RU" sz="2000" b="0" kern="1200" dirty="0" smtClean="0">
                        <a:solidFill>
                          <a:schemeClr val="dk1"/>
                        </a:solidFill>
                        <a:effectLst/>
                        <a:latin typeface="+mn-lt"/>
                        <a:ea typeface="+mn-ea"/>
                        <a:cs typeface="+mn-cs"/>
                      </a:endParaRPr>
                    </a:p>
                    <a:p>
                      <a:pPr lvl="1"/>
                      <a:r>
                        <a:rPr lang="ru-RU" sz="1800" b="0" kern="1200" dirty="0" smtClean="0">
                          <a:solidFill>
                            <a:schemeClr val="dk1"/>
                          </a:solidFill>
                          <a:effectLst/>
                          <a:latin typeface="+mn-lt"/>
                          <a:ea typeface="+mn-ea"/>
                          <a:cs typeface="+mn-cs"/>
                        </a:rPr>
                        <a:t>Родители.</a:t>
                      </a:r>
                      <a:endParaRPr lang="ru-RU" sz="2000" b="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13.Основные направления реализации проекта.</a:t>
                      </a:r>
                      <a:endParaRPr lang="ru-RU" sz="2000" kern="1200" dirty="0" smtClean="0">
                        <a:solidFill>
                          <a:schemeClr val="dk1"/>
                        </a:solidFill>
                        <a:effectLst/>
                        <a:latin typeface="+mn-lt"/>
                        <a:ea typeface="+mn-ea"/>
                        <a:cs typeface="+mn-cs"/>
                      </a:endParaRPr>
                    </a:p>
                    <a:p>
                      <a:pPr lvl="0"/>
                      <a:r>
                        <a:rPr lang="ru-RU" sz="1800" b="1" kern="1200" dirty="0" smtClean="0">
                          <a:solidFill>
                            <a:schemeClr val="dk1"/>
                          </a:solidFill>
                          <a:effectLst/>
                          <a:latin typeface="+mn-lt"/>
                          <a:ea typeface="+mn-ea"/>
                          <a:cs typeface="+mn-cs"/>
                        </a:rPr>
                        <a:t>14.Этапы проекта.</a:t>
                      </a:r>
                      <a:endParaRPr lang="ru-RU" sz="2000" kern="1200" dirty="0" smtClean="0">
                        <a:solidFill>
                          <a:schemeClr val="dk1"/>
                        </a:solidFill>
                        <a:effectLst/>
                        <a:latin typeface="+mn-lt"/>
                        <a:ea typeface="+mn-ea"/>
                        <a:cs typeface="+mn-cs"/>
                      </a:endParaRPr>
                    </a:p>
                    <a:p>
                      <a:pPr lvl="1"/>
                      <a:r>
                        <a:rPr lang="ru-RU" sz="1800" b="0" kern="1200" dirty="0" smtClean="0">
                          <a:solidFill>
                            <a:schemeClr val="dk1"/>
                          </a:solidFill>
                          <a:effectLst/>
                          <a:latin typeface="+mn-lt"/>
                          <a:ea typeface="+mn-ea"/>
                          <a:cs typeface="+mn-cs"/>
                        </a:rPr>
                        <a:t>*Подготовительный этап. Цель, содержание работы с детьми, содержание работы с родителями.</a:t>
                      </a:r>
                      <a:endParaRPr lang="ru-RU" sz="2000" b="0" kern="1200" dirty="0" smtClean="0">
                        <a:solidFill>
                          <a:schemeClr val="dk1"/>
                        </a:solidFill>
                        <a:effectLst/>
                        <a:latin typeface="+mn-lt"/>
                        <a:ea typeface="+mn-ea"/>
                        <a:cs typeface="+mn-cs"/>
                      </a:endParaRPr>
                    </a:p>
                    <a:p>
                      <a:pPr lvl="1"/>
                      <a:r>
                        <a:rPr lang="ru-RU" sz="1800" b="0" kern="1200" dirty="0" smtClean="0">
                          <a:solidFill>
                            <a:schemeClr val="dk1"/>
                          </a:solidFill>
                          <a:effectLst/>
                          <a:latin typeface="+mn-lt"/>
                          <a:ea typeface="+mn-ea"/>
                          <a:cs typeface="+mn-cs"/>
                        </a:rPr>
                        <a:t>*Практический этап. Цель, содержание работы с детьми, содержание работы с родителями.</a:t>
                      </a:r>
                      <a:endParaRPr lang="ru-RU" sz="2000" b="0" kern="1200" dirty="0" smtClean="0">
                        <a:solidFill>
                          <a:schemeClr val="dk1"/>
                        </a:solidFill>
                        <a:effectLst/>
                        <a:latin typeface="+mn-lt"/>
                        <a:ea typeface="+mn-ea"/>
                        <a:cs typeface="+mn-cs"/>
                      </a:endParaRPr>
                    </a:p>
                    <a:p>
                      <a:pPr lvl="1"/>
                      <a:r>
                        <a:rPr lang="ru-RU" sz="1800" b="0" kern="1200" dirty="0" smtClean="0">
                          <a:solidFill>
                            <a:schemeClr val="dk1"/>
                          </a:solidFill>
                          <a:effectLst/>
                          <a:latin typeface="+mn-lt"/>
                          <a:ea typeface="+mn-ea"/>
                          <a:cs typeface="+mn-cs"/>
                        </a:rPr>
                        <a:t>*Заключительный этап. Цель, содержание работы с детьми, содержание работы с родителями.</a:t>
                      </a:r>
                      <a:endParaRPr lang="ru-RU" sz="2000" b="0" kern="1200" dirty="0" smtClean="0">
                        <a:solidFill>
                          <a:schemeClr val="dk1"/>
                        </a:solidFill>
                        <a:effectLst/>
                        <a:latin typeface="+mn-lt"/>
                        <a:ea typeface="+mn-ea"/>
                        <a:cs typeface="+mn-cs"/>
                      </a:endParaRPr>
                    </a:p>
                    <a:p>
                      <a:endParaRPr lang="ru-RU" dirty="0"/>
                    </a:p>
                  </a:txBody>
                  <a:tcPr/>
                </a:tc>
                <a:extLst>
                  <a:ext uri="{0D108BD9-81ED-4DB2-BD59-A6C34878D82A}">
                    <a16:rowId xmlns:a16="http://schemas.microsoft.com/office/drawing/2014/main" val="1100740301"/>
                  </a:ext>
                </a:extLst>
              </a:tr>
            </a:tbl>
          </a:graphicData>
        </a:graphic>
      </p:graphicFrame>
    </p:spTree>
    <p:extLst>
      <p:ext uri="{BB962C8B-B14F-4D97-AF65-F5344CB8AC3E}">
        <p14:creationId xmlns:p14="http://schemas.microsoft.com/office/powerpoint/2010/main" val="960118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0359"/>
            <a:ext cx="10515600" cy="1119351"/>
          </a:xfrm>
        </p:spPr>
        <p:txBody>
          <a:bodyPr>
            <a:normAutofit/>
          </a:bodyPr>
          <a:lstStyle/>
          <a:p>
            <a:pPr algn="ctr"/>
            <a:r>
              <a:rPr lang="ru-RU" sz="2800" b="1" dirty="0" smtClean="0">
                <a:solidFill>
                  <a:srgbClr val="002060"/>
                </a:solidFill>
              </a:rPr>
              <a:t>Игровая технология интеллектуально-творческого развития детей «Сказочные лабиринты игры </a:t>
            </a:r>
            <a:r>
              <a:rPr lang="ru-RU" sz="2800" b="1" dirty="0" err="1" smtClean="0">
                <a:solidFill>
                  <a:srgbClr val="002060"/>
                </a:solidFill>
              </a:rPr>
              <a:t>В.В.Воскобовича</a:t>
            </a:r>
            <a:r>
              <a:rPr lang="ru-RU" sz="2800" b="1" dirty="0" smtClean="0">
                <a:solidFill>
                  <a:srgbClr val="002060"/>
                </a:solidFill>
              </a:rPr>
              <a:t>»</a:t>
            </a:r>
            <a:endParaRPr lang="ru-RU" sz="2800" b="1" dirty="0">
              <a:solidFill>
                <a:srgbClr val="002060"/>
              </a:solidFill>
            </a:endParaRPr>
          </a:p>
        </p:txBody>
      </p:sp>
      <p:sp>
        <p:nvSpPr>
          <p:cNvPr id="3" name="Объект 2"/>
          <p:cNvSpPr>
            <a:spLocks noGrp="1"/>
          </p:cNvSpPr>
          <p:nvPr>
            <p:ph idx="1"/>
          </p:nvPr>
        </p:nvSpPr>
        <p:spPr>
          <a:xfrm>
            <a:off x="838199" y="1340068"/>
            <a:ext cx="10812517" cy="5517931"/>
          </a:xfrm>
        </p:spPr>
        <p:txBody>
          <a:bodyPr>
            <a:normAutofit fontScale="92500" lnSpcReduction="10000"/>
          </a:bodyPr>
          <a:lstStyle/>
          <a:p>
            <a:pPr marL="0" indent="0" algn="ctr">
              <a:buNone/>
            </a:pPr>
            <a:r>
              <a:rPr lang="ru-RU" dirty="0" smtClean="0"/>
              <a:t>объединяет в себе сразу несколько общепринятых инновационных технологий:</a:t>
            </a:r>
          </a:p>
          <a:p>
            <a:r>
              <a:rPr lang="ru-RU" dirty="0" smtClean="0"/>
              <a:t>игровые;</a:t>
            </a:r>
          </a:p>
          <a:p>
            <a:r>
              <a:rPr lang="ru-RU" dirty="0" err="1" smtClean="0"/>
              <a:t>здоровьесберегающие</a:t>
            </a:r>
            <a:r>
              <a:rPr lang="ru-RU" dirty="0" smtClean="0"/>
              <a:t>,</a:t>
            </a:r>
          </a:p>
          <a:p>
            <a:r>
              <a:rPr lang="ru-RU" dirty="0" smtClean="0"/>
              <a:t> информационно-коммуникационные,</a:t>
            </a:r>
          </a:p>
          <a:p>
            <a:r>
              <a:rPr lang="ru-RU" dirty="0"/>
              <a:t>р</a:t>
            </a:r>
            <a:r>
              <a:rPr lang="ru-RU" dirty="0" smtClean="0"/>
              <a:t>азвивающее обучение,</a:t>
            </a:r>
          </a:p>
          <a:p>
            <a:r>
              <a:rPr lang="ru-RU" dirty="0"/>
              <a:t>т</a:t>
            </a:r>
            <a:r>
              <a:rPr lang="ru-RU" dirty="0" smtClean="0"/>
              <a:t>еория решения изобретательских задач (ТРИЗ),</a:t>
            </a:r>
          </a:p>
          <a:p>
            <a:r>
              <a:rPr lang="ru-RU" dirty="0"/>
              <a:t>п</a:t>
            </a:r>
            <a:r>
              <a:rPr lang="ru-RU" dirty="0" smtClean="0"/>
              <a:t>роблемное обучение,</a:t>
            </a:r>
          </a:p>
          <a:p>
            <a:r>
              <a:rPr lang="ru-RU" dirty="0"/>
              <a:t>о</a:t>
            </a:r>
            <a:r>
              <a:rPr lang="ru-RU" dirty="0" smtClean="0"/>
              <a:t>бучение в сотрудничестве (работа в парах, командная работа),</a:t>
            </a:r>
          </a:p>
          <a:p>
            <a:r>
              <a:rPr lang="ru-RU" dirty="0" smtClean="0"/>
              <a:t>проектные метод</a:t>
            </a:r>
          </a:p>
          <a:p>
            <a:pPr marL="0" indent="0">
              <a:buNone/>
            </a:pPr>
            <a:r>
              <a:rPr lang="ru-RU" dirty="0" smtClean="0">
                <a:solidFill>
                  <a:srgbClr val="002060"/>
                </a:solidFill>
              </a:rPr>
              <a:t>Идеи для проектов собраны методическим отделом компании «Развивающие игры </a:t>
            </a:r>
            <a:r>
              <a:rPr lang="ru-RU" dirty="0" err="1" smtClean="0">
                <a:solidFill>
                  <a:srgbClr val="002060"/>
                </a:solidFill>
              </a:rPr>
              <a:t>Воскобовича</a:t>
            </a:r>
            <a:r>
              <a:rPr lang="ru-RU" dirty="0" smtClean="0">
                <a:solidFill>
                  <a:srgbClr val="002060"/>
                </a:solidFill>
              </a:rPr>
              <a:t>» в 2016 г. по итогам конкурса «Образовательные проекты в контексте игр </a:t>
            </a:r>
            <a:r>
              <a:rPr lang="ru-RU" dirty="0" err="1" smtClean="0">
                <a:solidFill>
                  <a:srgbClr val="002060"/>
                </a:solidFill>
              </a:rPr>
              <a:t>Воскобовича</a:t>
            </a:r>
            <a:r>
              <a:rPr lang="ru-RU" dirty="0" smtClean="0">
                <a:solidFill>
                  <a:srgbClr val="002060"/>
                </a:solidFill>
              </a:rPr>
              <a:t>» (рассылка)</a:t>
            </a:r>
          </a:p>
          <a:p>
            <a:endParaRPr lang="ru-RU" dirty="0" smtClean="0"/>
          </a:p>
          <a:p>
            <a:endParaRPr lang="ru-RU" dirty="0" smtClean="0"/>
          </a:p>
          <a:p>
            <a:endParaRPr lang="ru-RU" dirty="0" smtClean="0"/>
          </a:p>
          <a:p>
            <a:endParaRPr lang="ru-RU" dirty="0" smtClean="0"/>
          </a:p>
          <a:p>
            <a:endParaRPr lang="ru-RU" dirty="0"/>
          </a:p>
        </p:txBody>
      </p:sp>
    </p:spTree>
    <p:extLst>
      <p:ext uri="{BB962C8B-B14F-4D97-AF65-F5344CB8AC3E}">
        <p14:creationId xmlns:p14="http://schemas.microsoft.com/office/powerpoint/2010/main" val="66672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82625"/>
          </a:xfrm>
        </p:spPr>
        <p:txBody>
          <a:bodyPr>
            <a:normAutofit fontScale="90000"/>
          </a:bodyPr>
          <a:lstStyle/>
          <a:p>
            <a:r>
              <a:rPr lang="ru-RU" dirty="0" err="1" smtClean="0"/>
              <a:t>Вебинар</a:t>
            </a:r>
            <a:r>
              <a:rPr lang="ru-RU" dirty="0" smtClean="0"/>
              <a:t> технология «Ситуация»</a:t>
            </a:r>
            <a:endParaRPr lang="ru-RU" dirty="0"/>
          </a:p>
        </p:txBody>
      </p:sp>
      <p:pic>
        <p:nvPicPr>
          <p:cNvPr id="4" name="Объект 3"/>
          <p:cNvPicPr>
            <a:picLocks noGrp="1" noChangeAspect="1"/>
          </p:cNvPicPr>
          <p:nvPr>
            <p:ph idx="1"/>
          </p:nvPr>
        </p:nvPicPr>
        <p:blipFill>
          <a:blip r:embed="rId3"/>
          <a:stretch>
            <a:fillRect/>
          </a:stretch>
        </p:blipFill>
        <p:spPr>
          <a:xfrm>
            <a:off x="1234720" y="1047750"/>
            <a:ext cx="9601201" cy="5400675"/>
          </a:xfrm>
          <a:prstGeom prst="rect">
            <a:avLst/>
          </a:prstGeom>
        </p:spPr>
      </p:pic>
    </p:spTree>
    <p:extLst>
      <p:ext uri="{BB962C8B-B14F-4D97-AF65-F5344CB8AC3E}">
        <p14:creationId xmlns:p14="http://schemas.microsoft.com/office/powerpoint/2010/main" val="178445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6300" y="155576"/>
            <a:ext cx="10515600" cy="1092200"/>
          </a:xfrm>
        </p:spPr>
        <p:txBody>
          <a:bodyPr>
            <a:normAutofit/>
          </a:bodyPr>
          <a:lstStyle/>
          <a:p>
            <a:r>
              <a:rPr lang="ru-RU" sz="3200" b="1" dirty="0" smtClean="0">
                <a:solidFill>
                  <a:srgbClr val="002060"/>
                </a:solidFill>
              </a:rPr>
              <a:t>Внутренняя система оценки качества образования (ВСОКО)</a:t>
            </a:r>
            <a:endParaRPr lang="ru-RU" sz="3200" b="1" dirty="0">
              <a:solidFill>
                <a:srgbClr val="002060"/>
              </a:solidFill>
            </a:endParaRPr>
          </a:p>
        </p:txBody>
      </p:sp>
      <p:sp>
        <p:nvSpPr>
          <p:cNvPr id="6" name="TextBox 5"/>
          <p:cNvSpPr txBox="1"/>
          <p:nvPr/>
        </p:nvSpPr>
        <p:spPr>
          <a:xfrm>
            <a:off x="704850" y="1273731"/>
            <a:ext cx="10944225" cy="4247317"/>
          </a:xfrm>
          <a:prstGeom prst="rect">
            <a:avLst/>
          </a:prstGeom>
          <a:noFill/>
        </p:spPr>
        <p:txBody>
          <a:bodyPr wrap="square" rtlCol="0">
            <a:spAutoFit/>
          </a:bodyPr>
          <a:lstStyle/>
          <a:p>
            <a:r>
              <a:rPr lang="ru-RU" b="1" dirty="0" smtClean="0"/>
              <a:t>Качество образования - </a:t>
            </a:r>
            <a:r>
              <a:rPr lang="ru-RU" dirty="0" smtClean="0"/>
              <a:t>комплексная характеристика образования, выражающая степень его соответствия федеральным государственным образовательным стандартам и федеральным государственным  требованиям и (или) потребностям заказчика, в том числе степень достижения планируемых результатов образовательной программы (ст.2 </a:t>
            </a:r>
            <a:r>
              <a:rPr lang="ru-RU" dirty="0"/>
              <a:t>ФЗ «Об образовании в РФ</a:t>
            </a:r>
            <a:r>
              <a:rPr lang="ru-RU" dirty="0" smtClean="0"/>
              <a:t>»)</a:t>
            </a:r>
          </a:p>
          <a:p>
            <a:endParaRPr lang="ru-RU" dirty="0"/>
          </a:p>
          <a:p>
            <a:pPr marL="285750" indent="-285750">
              <a:buFont typeface="Arial" panose="020B0604020202020204" pitchFamily="34" charset="0"/>
              <a:buChar char="•"/>
            </a:pPr>
            <a:r>
              <a:rPr lang="ru-RU" dirty="0" smtClean="0"/>
              <a:t>Компетенции, права, обязанности и ответственность образовательной организации (ст.28 ФЗ «Об образовании в РФ»)</a:t>
            </a:r>
          </a:p>
          <a:p>
            <a:pPr marL="285750" indent="-285750">
              <a:buFont typeface="Arial" panose="020B0604020202020204" pitchFamily="34" charset="0"/>
              <a:buChar char="•"/>
            </a:pPr>
            <a:r>
              <a:rPr lang="ru-RU" dirty="0" smtClean="0"/>
              <a:t>К компетенции образовательной организации относятся: </a:t>
            </a:r>
          </a:p>
          <a:p>
            <a:pPr marL="285750" indent="-285750">
              <a:buFontTx/>
              <a:buChar char="-"/>
            </a:pPr>
            <a:r>
              <a:rPr lang="ru-RU" dirty="0" smtClean="0"/>
              <a:t>проведение </a:t>
            </a:r>
            <a:r>
              <a:rPr lang="ru-RU" dirty="0" err="1" smtClean="0"/>
              <a:t>самообследования</a:t>
            </a:r>
            <a:r>
              <a:rPr lang="ru-RU" dirty="0" smtClean="0"/>
              <a:t> (</a:t>
            </a:r>
            <a:r>
              <a:rPr lang="ru-RU" dirty="0" err="1" smtClean="0"/>
              <a:t>самообследование</a:t>
            </a:r>
            <a:r>
              <a:rPr lang="ru-RU" dirty="0" smtClean="0"/>
              <a:t>, </a:t>
            </a:r>
            <a:r>
              <a:rPr lang="ru-RU" dirty="0"/>
              <a:t>самоанализ </a:t>
            </a:r>
            <a:r>
              <a:rPr lang="ru-RU" dirty="0" smtClean="0"/>
              <a:t>- анализ деятельности дошкольного образовательного учреждения, который осуществляется администрацией, сотрудниками и родителями (законными представителями) воспитанников для выявления достоинств и недостатков в деятельности ДОУ, а также определение степени удовлетворения участников образовательного процесса  качеством образования);</a:t>
            </a:r>
          </a:p>
          <a:p>
            <a:pPr marL="285750" indent="-285750">
              <a:buFontTx/>
              <a:buChar char="-"/>
            </a:pPr>
            <a:r>
              <a:rPr lang="ru-RU" dirty="0" smtClean="0"/>
              <a:t>обеспечение функционирования  внутренней системы оценки качества образования;</a:t>
            </a:r>
          </a:p>
          <a:p>
            <a:pPr marL="285750" indent="-285750">
              <a:buFontTx/>
              <a:buChar char="-"/>
            </a:pPr>
            <a:endParaRPr lang="ru-RU" dirty="0"/>
          </a:p>
        </p:txBody>
      </p:sp>
    </p:spTree>
    <p:extLst>
      <p:ext uri="{BB962C8B-B14F-4D97-AF65-F5344CB8AC3E}">
        <p14:creationId xmlns:p14="http://schemas.microsoft.com/office/powerpoint/2010/main" val="3754380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44118"/>
            <a:ext cx="4248150" cy="3194631"/>
          </a:xfrm>
        </p:spPr>
      </p:pic>
      <p:pic>
        <p:nvPicPr>
          <p:cNvPr id="6" name="Рисунок 5"/>
          <p:cNvPicPr>
            <a:picLocks noChangeAspect="1"/>
          </p:cNvPicPr>
          <p:nvPr/>
        </p:nvPicPr>
        <p:blipFill>
          <a:blip r:embed="rId3"/>
          <a:stretch>
            <a:fillRect/>
          </a:stretch>
        </p:blipFill>
        <p:spPr>
          <a:xfrm>
            <a:off x="4417778" y="1168699"/>
            <a:ext cx="7674278" cy="4793951"/>
          </a:xfrm>
          <a:prstGeom prst="rect">
            <a:avLst/>
          </a:prstGeom>
        </p:spPr>
      </p:pic>
      <p:sp>
        <p:nvSpPr>
          <p:cNvPr id="8" name="TextBox 7"/>
          <p:cNvSpPr txBox="1"/>
          <p:nvPr/>
        </p:nvSpPr>
        <p:spPr>
          <a:xfrm>
            <a:off x="5991225" y="581024"/>
            <a:ext cx="5666679" cy="369332"/>
          </a:xfrm>
          <a:prstGeom prst="rect">
            <a:avLst/>
          </a:prstGeom>
          <a:noFill/>
        </p:spPr>
        <p:txBody>
          <a:bodyPr wrap="none" rtlCol="0">
            <a:spAutoFit/>
          </a:bodyPr>
          <a:lstStyle/>
          <a:p>
            <a:r>
              <a:rPr lang="ru-RU" dirty="0" smtClean="0">
                <a:solidFill>
                  <a:srgbClr val="002060"/>
                </a:solidFill>
              </a:rPr>
              <a:t>МСОКО – заполняется форма сбора первичных данных </a:t>
            </a:r>
            <a:endParaRPr lang="ru-RU" dirty="0">
              <a:solidFill>
                <a:srgbClr val="002060"/>
              </a:solidFill>
            </a:endParaRPr>
          </a:p>
        </p:txBody>
      </p:sp>
    </p:spTree>
    <p:extLst>
      <p:ext uri="{BB962C8B-B14F-4D97-AF65-F5344CB8AC3E}">
        <p14:creationId xmlns:p14="http://schemas.microsoft.com/office/powerpoint/2010/main" val="364834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a:solidFill>
                  <a:srgbClr val="002060"/>
                </a:solidFill>
              </a:rPr>
              <a:t>Критерии внутренней системы оценки качества образования</a:t>
            </a:r>
            <a:endParaRPr lang="ru-RU" sz="36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17401628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0252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025525"/>
          </a:xfrm>
        </p:spPr>
        <p:txBody>
          <a:bodyPr>
            <a:normAutofit/>
          </a:bodyPr>
          <a:lstStyle/>
          <a:p>
            <a:pPr algn="ctr"/>
            <a:r>
              <a:rPr lang="ru-RU" sz="3600" dirty="0" smtClean="0">
                <a:solidFill>
                  <a:srgbClr val="002060"/>
                </a:solidFill>
              </a:rPr>
              <a:t>Форма сбора первичных данных на уровне ДОУ</a:t>
            </a:r>
            <a:endParaRPr lang="ru-RU" sz="3600" dirty="0">
              <a:solidFill>
                <a:srgbClr val="002060"/>
              </a:solidFill>
            </a:endParaRPr>
          </a:p>
        </p:txBody>
      </p:sp>
      <p:sp>
        <p:nvSpPr>
          <p:cNvPr id="3" name="Объект 2"/>
          <p:cNvSpPr>
            <a:spLocks noGrp="1"/>
          </p:cNvSpPr>
          <p:nvPr>
            <p:ph idx="1"/>
          </p:nvPr>
        </p:nvSpPr>
        <p:spPr>
          <a:xfrm>
            <a:off x="762000" y="1181100"/>
            <a:ext cx="10515600" cy="4672013"/>
          </a:xfrm>
        </p:spPr>
        <p:txBody>
          <a:bodyPr>
            <a:normAutofit lnSpcReduction="10000"/>
          </a:bodyPr>
          <a:lstStyle/>
          <a:p>
            <a:r>
              <a:rPr lang="ru-RU" dirty="0" smtClean="0"/>
              <a:t>Положение о ВСОКО ДО (аналитические справки)</a:t>
            </a:r>
          </a:p>
          <a:p>
            <a:r>
              <a:rPr lang="ru-RU" dirty="0" smtClean="0"/>
              <a:t>Основная образовательная программа</a:t>
            </a:r>
          </a:p>
          <a:p>
            <a:r>
              <a:rPr lang="ru-RU" dirty="0" smtClean="0"/>
              <a:t>Адаптированная образовательная программа</a:t>
            </a:r>
          </a:p>
          <a:p>
            <a:r>
              <a:rPr lang="ru-RU" dirty="0" smtClean="0"/>
              <a:t>Программа развития</a:t>
            </a:r>
          </a:p>
          <a:p>
            <a:r>
              <a:rPr lang="ru-RU" dirty="0" smtClean="0"/>
              <a:t>Программы дополнительного образования</a:t>
            </a:r>
          </a:p>
          <a:p>
            <a:r>
              <a:rPr lang="ru-RU" dirty="0" smtClean="0"/>
              <a:t>Годовой план работы (анализ)</a:t>
            </a:r>
          </a:p>
          <a:p>
            <a:r>
              <a:rPr lang="ru-RU" dirty="0" smtClean="0"/>
              <a:t>ИОМ для детей  (ОВЗ, одаренных, инвалидов, дети-билингвы (хорошо владеют 2 и более языками))</a:t>
            </a:r>
          </a:p>
          <a:p>
            <a:r>
              <a:rPr lang="ru-RU" dirty="0" smtClean="0"/>
              <a:t>Планирование воспитателей</a:t>
            </a:r>
          </a:p>
          <a:p>
            <a:r>
              <a:rPr lang="ru-RU" dirty="0" smtClean="0"/>
              <a:t>Видео - занятий </a:t>
            </a:r>
          </a:p>
          <a:p>
            <a:endParaRPr lang="ru-RU" dirty="0"/>
          </a:p>
        </p:txBody>
      </p:sp>
    </p:spTree>
    <p:extLst>
      <p:ext uri="{BB962C8B-B14F-4D97-AF65-F5344CB8AC3E}">
        <p14:creationId xmlns:p14="http://schemas.microsoft.com/office/powerpoint/2010/main" val="2615919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58025" y="5765801"/>
            <a:ext cx="4871554" cy="673100"/>
          </a:xfrm>
        </p:spPr>
        <p:txBody>
          <a:bodyPr>
            <a:normAutofit fontScale="90000"/>
          </a:bodyPr>
          <a:lstStyle/>
          <a:p>
            <a:r>
              <a:rPr lang="ru-RU" dirty="0" smtClean="0"/>
              <a:t>д/с №133 </a:t>
            </a:r>
            <a:r>
              <a:rPr lang="ru-RU" dirty="0" err="1" smtClean="0"/>
              <a:t>г.Тюмени</a:t>
            </a:r>
            <a:endParaRPr lang="ru-RU" dirty="0"/>
          </a:p>
        </p:txBody>
      </p:sp>
      <p:pic>
        <p:nvPicPr>
          <p:cNvPr id="5" name="Объект 4"/>
          <p:cNvPicPr>
            <a:picLocks noGrp="1" noChangeAspect="1"/>
          </p:cNvPicPr>
          <p:nvPr>
            <p:ph idx="1"/>
          </p:nvPr>
        </p:nvPicPr>
        <p:blipFill rotWithShape="1">
          <a:blip r:embed="rId2"/>
          <a:srcRect l="21794" t="25188" r="21698" b="9976"/>
          <a:stretch/>
        </p:blipFill>
        <p:spPr>
          <a:xfrm>
            <a:off x="1252584" y="3483640"/>
            <a:ext cx="5228256" cy="3374360"/>
          </a:xfrm>
          <a:prstGeom prst="rect">
            <a:avLst/>
          </a:prstGeom>
        </p:spPr>
      </p:pic>
      <p:pic>
        <p:nvPicPr>
          <p:cNvPr id="4" name="Рисунок 3"/>
          <p:cNvPicPr>
            <a:picLocks noChangeAspect="1"/>
          </p:cNvPicPr>
          <p:nvPr/>
        </p:nvPicPr>
        <p:blipFill rotWithShape="1">
          <a:blip r:embed="rId3"/>
          <a:srcRect l="23288" t="19108" r="22253" b="13376"/>
          <a:stretch/>
        </p:blipFill>
        <p:spPr>
          <a:xfrm>
            <a:off x="1132804" y="29376"/>
            <a:ext cx="5103077" cy="3558725"/>
          </a:xfrm>
          <a:prstGeom prst="rect">
            <a:avLst/>
          </a:prstGeom>
        </p:spPr>
      </p:pic>
      <p:pic>
        <p:nvPicPr>
          <p:cNvPr id="7" name="Рисунок 6"/>
          <p:cNvPicPr>
            <a:picLocks noChangeAspect="1"/>
          </p:cNvPicPr>
          <p:nvPr/>
        </p:nvPicPr>
        <p:blipFill rotWithShape="1">
          <a:blip r:embed="rId4"/>
          <a:srcRect l="22187" t="27778" r="21354" b="40185"/>
          <a:stretch/>
        </p:blipFill>
        <p:spPr>
          <a:xfrm>
            <a:off x="6505662" y="3588101"/>
            <a:ext cx="5423917" cy="1731250"/>
          </a:xfrm>
          <a:prstGeom prst="rect">
            <a:avLst/>
          </a:prstGeom>
        </p:spPr>
      </p:pic>
      <p:pic>
        <p:nvPicPr>
          <p:cNvPr id="6" name="Рисунок 5"/>
          <p:cNvPicPr>
            <a:picLocks noChangeAspect="1"/>
          </p:cNvPicPr>
          <p:nvPr/>
        </p:nvPicPr>
        <p:blipFill rotWithShape="1">
          <a:blip r:embed="rId5"/>
          <a:srcRect l="21828" t="18100" r="21075" b="18774"/>
          <a:stretch/>
        </p:blipFill>
        <p:spPr>
          <a:xfrm>
            <a:off x="6480840" y="365125"/>
            <a:ext cx="5473562" cy="3403987"/>
          </a:xfrm>
          <a:prstGeom prst="rect">
            <a:avLst/>
          </a:prstGeom>
        </p:spPr>
      </p:pic>
    </p:spTree>
    <p:extLst>
      <p:ext uri="{BB962C8B-B14F-4D97-AF65-F5344CB8AC3E}">
        <p14:creationId xmlns:p14="http://schemas.microsoft.com/office/powerpoint/2010/main" val="2031614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500062"/>
            <a:ext cx="9900965" cy="1325563"/>
          </a:xfrm>
        </p:spPr>
        <p:txBody>
          <a:bodyPr>
            <a:noAutofit/>
          </a:bodyPr>
          <a:lstStyle/>
          <a:p>
            <a:pPr algn="ctr"/>
            <a:r>
              <a:rPr lang="ru-RU" sz="2800" b="1" dirty="0" smtClean="0">
                <a:solidFill>
                  <a:srgbClr val="002060"/>
                </a:solidFill>
              </a:rPr>
              <a:t>Чек-лист </a:t>
            </a:r>
            <a:br>
              <a:rPr lang="ru-RU" sz="2800" b="1" dirty="0" smtClean="0">
                <a:solidFill>
                  <a:srgbClr val="002060"/>
                </a:solidFill>
              </a:rPr>
            </a:br>
            <a:r>
              <a:rPr lang="ru-RU" sz="2800" b="1" dirty="0" smtClean="0">
                <a:solidFill>
                  <a:srgbClr val="002060"/>
                </a:solidFill>
              </a:rPr>
              <a:t>«Оценка качества реализации способов поддержки инициативы и самостоятельности детей в специфических видах деятельности, в том числе для развития сюжетно-ролевой игры»</a:t>
            </a:r>
            <a:br>
              <a:rPr lang="ru-RU" sz="2800" b="1" dirty="0" smtClean="0">
                <a:solidFill>
                  <a:srgbClr val="002060"/>
                </a:solidFill>
              </a:rPr>
            </a:br>
            <a:endParaRPr lang="ru-RU" sz="2800" dirty="0">
              <a:solidFill>
                <a:srgbClr val="002060"/>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72656" y="2111375"/>
            <a:ext cx="4351338" cy="4351338"/>
          </a:xfrm>
        </p:spPr>
      </p:pic>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ackgroundRemoval t="3361" b="95885" l="4762" r="97396">
                        <a14:foregroundMark x1="47991" y1="62826" x2="50298" y2="62209"/>
                        <a14:foregroundMark x1="48438" y1="58573" x2="63318" y2="73114"/>
                        <a14:foregroundMark x1="61012" y1="52881" x2="80357" y2="51372"/>
                        <a14:foregroundMark x1="60119" y1="42593" x2="69792" y2="28121"/>
                        <a14:foregroundMark x1="50446" y1="36900" x2="60417" y2="24280"/>
                        <a14:foregroundMark x1="26637" y1="43827" x2="43378" y2="44239"/>
                        <a14:foregroundMark x1="25893" y1="60974" x2="26190" y2="62346"/>
                        <a14:foregroundMark x1="25223" y1="34088" x2="27753" y2="34636"/>
                        <a14:foregroundMark x1="51488" y1="20370" x2="52158" y2="22154"/>
                        <a14:foregroundMark x1="76563" y1="31962" x2="76414" y2="34911"/>
                        <a14:foregroundMark x1="77902" y1="59122" x2="78348" y2="64335"/>
                        <a14:foregroundMark x1="51637" y1="72428" x2="51786" y2="78532"/>
                        <a14:foregroundMark x1="94048" y1="52058" x2="94196" y2="62689"/>
                        <a14:foregroundMark x1="91741" y1="67353" x2="84970" y2="79218"/>
                        <a14:foregroundMark x1="7143" y1="54047" x2="13467" y2="76406"/>
                        <a14:foregroundMark x1="4836" y1="51646" x2="4985" y2="53909"/>
                        <a14:foregroundMark x1="17411" y1="80796" x2="22024" y2="85597"/>
                        <a14:foregroundMark x1="35268" y1="31070" x2="36310" y2="40466"/>
                        <a14:foregroundMark x1="27902" y1="89095" x2="28497" y2="89438"/>
                        <a14:foregroundMark x1="32961" y1="92798" x2="32961" y2="92798"/>
                        <a14:foregroundMark x1="42336" y1="93621" x2="42336" y2="93621"/>
                        <a14:foregroundMark x1="43973" y1="95953" x2="43973" y2="95953"/>
                        <a14:foregroundMark x1="52604" y1="93073" x2="52604" y2="93073"/>
                        <a14:foregroundMark x1="69643" y1="89095" x2="69643" y2="89095"/>
                        <a14:foregroundMark x1="76116" y1="90809" x2="76116" y2="90809"/>
                        <a14:foregroundMark x1="8185" y1="40466" x2="8185" y2="40466"/>
                        <a14:foregroundMark x1="7440" y1="40741" x2="7440" y2="40741"/>
                        <a14:foregroundMark x1="8557" y1="39026" x2="7292" y2="42112"/>
                        <a14:foregroundMark x1="7887" y1="30658" x2="8854" y2="33539"/>
                        <a14:foregroundMark x1="8557" y1="26543" x2="12054" y2="29424"/>
                        <a14:foregroundMark x1="13095" y1="20919" x2="14509" y2="24417"/>
                        <a14:foregroundMark x1="16220" y1="16529" x2="21280" y2="16529"/>
                        <a14:foregroundMark x1="24182" y1="11728" x2="26190" y2="14403"/>
                        <a14:foregroundMark x1="28943" y1="8025" x2="30208" y2="10974"/>
                        <a14:foregroundMark x1="36161" y1="4938" x2="37426" y2="8711"/>
                        <a14:foregroundMark x1="43527" y1="3361" x2="43378" y2="7202"/>
                        <a14:foregroundMark x1="50446" y1="5487" x2="49033" y2="6447"/>
                        <a14:foregroundMark x1="60863" y1="5350" x2="60268" y2="7064"/>
                        <a14:foregroundMark x1="68527" y1="10837" x2="72098" y2="13237"/>
                        <a14:foregroundMark x1="75446" y1="15364" x2="77604" y2="11591"/>
                        <a14:foregroundMark x1="81027" y1="19753" x2="82961" y2="17353"/>
                        <a14:foregroundMark x1="84524" y1="23457" x2="88244" y2="21193"/>
                        <a14:foregroundMark x1="88393" y1="29973" x2="92485" y2="27023"/>
                        <a14:foregroundMark x1="90179" y1="35940" x2="94048" y2="31962"/>
                        <a14:foregroundMark x1="92039" y1="40466" x2="97396" y2="40466"/>
                        <a14:foregroundMark x1="53795" y1="4664" x2="53795" y2="4664"/>
                        <a14:foregroundMark x1="52902" y1="5350" x2="55506" y2="3635"/>
                        <a14:foregroundMark x1="39063" y1="6790" x2="39509" y2="3909"/>
                        <a14:foregroundMark x1="33408" y1="7613" x2="35119" y2="10425"/>
                      </a14:backgroundRemoval>
                    </a14:imgEffect>
                  </a14:imgLayer>
                </a14:imgProps>
              </a:ext>
              <a:ext uri="{28A0092B-C50C-407E-A947-70E740481C1C}">
                <a14:useLocalDpi xmlns:a14="http://schemas.microsoft.com/office/drawing/2010/main" val="0"/>
              </a:ext>
            </a:extLst>
          </a:blip>
          <a:stretch>
            <a:fillRect/>
          </a:stretch>
        </p:blipFill>
        <p:spPr>
          <a:xfrm>
            <a:off x="10662965" y="215612"/>
            <a:ext cx="1328277" cy="1440944"/>
          </a:xfrm>
          <a:prstGeom prst="rect">
            <a:avLst/>
          </a:prstGeom>
        </p:spPr>
      </p:pic>
    </p:spTree>
    <p:extLst>
      <p:ext uri="{BB962C8B-B14F-4D97-AF65-F5344CB8AC3E}">
        <p14:creationId xmlns:p14="http://schemas.microsoft.com/office/powerpoint/2010/main" val="1531918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79131"/>
            <a:ext cx="9144000" cy="1161399"/>
          </a:xfrm>
        </p:spPr>
        <p:txBody>
          <a:bodyPr>
            <a:noAutofit/>
          </a:bodyPr>
          <a:lstStyle/>
          <a:p>
            <a:r>
              <a:rPr lang="ru-RU" sz="3200" b="1" dirty="0">
                <a:solidFill>
                  <a:srgbClr val="002060"/>
                </a:solidFill>
              </a:rPr>
              <a:t>Обновление материала для изобразительной </a:t>
            </a:r>
            <a:r>
              <a:rPr lang="ru-RU" sz="3200" b="1" dirty="0" smtClean="0">
                <a:solidFill>
                  <a:srgbClr val="002060"/>
                </a:solidFill>
              </a:rPr>
              <a:t>деятельности</a:t>
            </a:r>
            <a:endParaRPr lang="ru-RU" sz="4400" b="1" dirty="0">
              <a:solidFill>
                <a:srgbClr val="002060"/>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110" y="1696767"/>
            <a:ext cx="4607780" cy="4607780"/>
          </a:xfrm>
          <a:prstGeom prst="rect">
            <a:avLst/>
          </a:prstGeom>
        </p:spPr>
      </p:pic>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ackgroundRemoval t="3361" b="95885" l="4762" r="97396">
                        <a14:foregroundMark x1="47991" y1="62826" x2="50298" y2="62209"/>
                        <a14:foregroundMark x1="48438" y1="58573" x2="63318" y2="73114"/>
                        <a14:foregroundMark x1="61012" y1="52881" x2="80357" y2="51372"/>
                        <a14:foregroundMark x1="60119" y1="42593" x2="69792" y2="28121"/>
                        <a14:foregroundMark x1="50446" y1="36900" x2="60417" y2="24280"/>
                        <a14:foregroundMark x1="26637" y1="43827" x2="43378" y2="44239"/>
                        <a14:foregroundMark x1="25893" y1="60974" x2="26190" y2="62346"/>
                        <a14:foregroundMark x1="25223" y1="34088" x2="27753" y2="34636"/>
                        <a14:foregroundMark x1="51488" y1="20370" x2="52158" y2="22154"/>
                        <a14:foregroundMark x1="76563" y1="31962" x2="76414" y2="34911"/>
                        <a14:foregroundMark x1="77902" y1="59122" x2="78348" y2="64335"/>
                        <a14:foregroundMark x1="51637" y1="72428" x2="51786" y2="78532"/>
                        <a14:foregroundMark x1="94048" y1="52058" x2="94196" y2="62689"/>
                        <a14:foregroundMark x1="91741" y1="67353" x2="84970" y2="79218"/>
                        <a14:foregroundMark x1="7143" y1="54047" x2="13467" y2="76406"/>
                        <a14:foregroundMark x1="4836" y1="51646" x2="4985" y2="53909"/>
                        <a14:foregroundMark x1="17411" y1="80796" x2="22024" y2="85597"/>
                        <a14:foregroundMark x1="35268" y1="31070" x2="36310" y2="40466"/>
                        <a14:foregroundMark x1="27902" y1="89095" x2="28497" y2="89438"/>
                        <a14:foregroundMark x1="32961" y1="92798" x2="32961" y2="92798"/>
                        <a14:foregroundMark x1="42336" y1="93621" x2="42336" y2="93621"/>
                        <a14:foregroundMark x1="43973" y1="95953" x2="43973" y2="95953"/>
                        <a14:foregroundMark x1="52604" y1="93073" x2="52604" y2="93073"/>
                        <a14:foregroundMark x1="69643" y1="89095" x2="69643" y2="89095"/>
                        <a14:foregroundMark x1="76116" y1="90809" x2="76116" y2="90809"/>
                        <a14:foregroundMark x1="8185" y1="40466" x2="8185" y2="40466"/>
                        <a14:foregroundMark x1="7440" y1="40741" x2="7440" y2="40741"/>
                        <a14:foregroundMark x1="8557" y1="39026" x2="7292" y2="42112"/>
                        <a14:foregroundMark x1="7887" y1="30658" x2="8854" y2="33539"/>
                        <a14:foregroundMark x1="8557" y1="26543" x2="12054" y2="29424"/>
                        <a14:foregroundMark x1="13095" y1="20919" x2="14509" y2="24417"/>
                        <a14:foregroundMark x1="16220" y1="16529" x2="21280" y2="16529"/>
                        <a14:foregroundMark x1="24182" y1="11728" x2="26190" y2="14403"/>
                        <a14:foregroundMark x1="28943" y1="8025" x2="30208" y2="10974"/>
                        <a14:foregroundMark x1="36161" y1="4938" x2="37426" y2="8711"/>
                        <a14:foregroundMark x1="43527" y1="3361" x2="43378" y2="7202"/>
                        <a14:foregroundMark x1="50446" y1="5487" x2="49033" y2="6447"/>
                        <a14:foregroundMark x1="60863" y1="5350" x2="60268" y2="7064"/>
                        <a14:foregroundMark x1="68527" y1="10837" x2="72098" y2="13237"/>
                        <a14:foregroundMark x1="75446" y1="15364" x2="77604" y2="11591"/>
                        <a14:foregroundMark x1="81027" y1="19753" x2="82961" y2="17353"/>
                        <a14:foregroundMark x1="84524" y1="23457" x2="88244" y2="21193"/>
                        <a14:foregroundMark x1="88393" y1="29973" x2="92485" y2="27023"/>
                        <a14:foregroundMark x1="90179" y1="35940" x2="94048" y2="31962"/>
                        <a14:foregroundMark x1="92039" y1="40466" x2="97396" y2="40466"/>
                        <a14:foregroundMark x1="53795" y1="4664" x2="53795" y2="4664"/>
                        <a14:foregroundMark x1="52902" y1="5350" x2="55506" y2="3635"/>
                        <a14:foregroundMark x1="39063" y1="6790" x2="39509" y2="3909"/>
                        <a14:foregroundMark x1="33408" y1="7613" x2="35119" y2="10425"/>
                      </a14:backgroundRemoval>
                    </a14:imgEffect>
                  </a14:imgLayer>
                </a14:imgProps>
              </a:ext>
              <a:ext uri="{28A0092B-C50C-407E-A947-70E740481C1C}">
                <a14:useLocalDpi xmlns:a14="http://schemas.microsoft.com/office/drawing/2010/main" val="0"/>
              </a:ext>
            </a:extLst>
          </a:blip>
          <a:stretch>
            <a:fillRect/>
          </a:stretch>
        </p:blipFill>
        <p:spPr>
          <a:xfrm>
            <a:off x="10662965" y="215612"/>
            <a:ext cx="1328277" cy="1440944"/>
          </a:xfrm>
          <a:prstGeom prst="rect">
            <a:avLst/>
          </a:prstGeom>
        </p:spPr>
      </p:pic>
    </p:spTree>
    <p:extLst>
      <p:ext uri="{BB962C8B-B14F-4D97-AF65-F5344CB8AC3E}">
        <p14:creationId xmlns:p14="http://schemas.microsoft.com/office/powerpoint/2010/main" val="3915736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53965" y="207470"/>
            <a:ext cx="10515600" cy="880351"/>
          </a:xfrm>
        </p:spPr>
        <p:txBody>
          <a:bodyPr/>
          <a:lstStyle/>
          <a:p>
            <a:pPr algn="ctr"/>
            <a:r>
              <a:rPr lang="ru-RU" dirty="0" smtClean="0">
                <a:solidFill>
                  <a:srgbClr val="002060"/>
                </a:solidFill>
              </a:rPr>
              <a:t>Технология «Ситуация»</a:t>
            </a:r>
            <a:endParaRPr lang="ru-RU" dirty="0">
              <a:solidFill>
                <a:srgbClr val="002060"/>
              </a:solidFill>
            </a:endParaRPr>
          </a:p>
        </p:txBody>
      </p:sp>
      <p:sp>
        <p:nvSpPr>
          <p:cNvPr id="5" name="Объект 4"/>
          <p:cNvSpPr>
            <a:spLocks noGrp="1"/>
          </p:cNvSpPr>
          <p:nvPr>
            <p:ph idx="1"/>
          </p:nvPr>
        </p:nvSpPr>
        <p:spPr>
          <a:xfrm>
            <a:off x="7560551" y="1845770"/>
            <a:ext cx="4443248" cy="4742301"/>
          </a:xfrm>
        </p:spPr>
        <p:txBody>
          <a:bodyPr/>
          <a:lstStyle/>
          <a:p>
            <a:pPr marL="0" indent="0">
              <a:buNone/>
            </a:pPr>
            <a:r>
              <a:rPr lang="ru-RU" dirty="0"/>
              <a:t>Технология «Ситуация» Людмилы Георгиевны </a:t>
            </a:r>
            <a:r>
              <a:rPr lang="ru-RU" dirty="0" err="1"/>
              <a:t>Петерсон</a:t>
            </a:r>
            <a:r>
              <a:rPr lang="ru-RU" dirty="0"/>
              <a:t> для дошкольного образования - это адаптированный вариант </a:t>
            </a:r>
            <a:r>
              <a:rPr lang="ru-RU" dirty="0" smtClean="0"/>
              <a:t>технологии </a:t>
            </a:r>
            <a:r>
              <a:rPr lang="ru-RU" dirty="0" err="1"/>
              <a:t>деятельностного</a:t>
            </a:r>
            <a:r>
              <a:rPr lang="ru-RU" dirty="0"/>
              <a:t> </a:t>
            </a:r>
            <a:r>
              <a:rPr lang="ru-RU" dirty="0" smtClean="0"/>
              <a:t>метода обучения </a:t>
            </a:r>
          </a:p>
          <a:p>
            <a:pPr marL="0" indent="0">
              <a:buNone/>
            </a:pPr>
            <a:endParaRPr lang="ru-RU" dirty="0" smtClean="0"/>
          </a:p>
          <a:p>
            <a:endParaRPr lang="ru-RU" dirty="0"/>
          </a:p>
          <a:p>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087821"/>
            <a:ext cx="7288924" cy="5466692"/>
          </a:xfrm>
          <a:prstGeom prst="rect">
            <a:avLst/>
          </a:prstGeom>
        </p:spPr>
      </p:pic>
    </p:spTree>
    <p:extLst>
      <p:ext uri="{BB962C8B-B14F-4D97-AF65-F5344CB8AC3E}">
        <p14:creationId xmlns:p14="http://schemas.microsoft.com/office/powerpoint/2010/main" val="354277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00050"/>
            <a:ext cx="10515600" cy="5776913"/>
          </a:xfrm>
        </p:spPr>
        <p:txBody>
          <a:bodyPr/>
          <a:lstStyle/>
          <a:p>
            <a:r>
              <a:rPr lang="ru-RU" dirty="0" smtClean="0"/>
              <a:t>В чем суть технологии «Ситуация»?</a:t>
            </a:r>
          </a:p>
          <a:p>
            <a:r>
              <a:rPr lang="ru-RU" dirty="0" smtClean="0"/>
              <a:t>Основные этапы технологии «Ситуация»?</a:t>
            </a:r>
          </a:p>
          <a:p>
            <a:r>
              <a:rPr lang="ru-RU" dirty="0" smtClean="0"/>
              <a:t>Назовите ключевой этап технологии «Ситуация»</a:t>
            </a:r>
          </a:p>
          <a:p>
            <a:r>
              <a:rPr lang="ru-RU" dirty="0" smtClean="0"/>
              <a:t>Поясните суть этапа «Открытие нового знания»</a:t>
            </a:r>
          </a:p>
          <a:p>
            <a:r>
              <a:rPr lang="ru-RU" dirty="0"/>
              <a:t>Чему уделить особое внимание на этапе «Осмысление</a:t>
            </a:r>
            <a:r>
              <a:rPr lang="ru-RU" dirty="0" smtClean="0"/>
              <a:t>»?</a:t>
            </a:r>
          </a:p>
          <a:p>
            <a:r>
              <a:rPr lang="ru-RU" dirty="0" smtClean="0"/>
              <a:t>Где можем применить технологию «Ситуация»?</a:t>
            </a:r>
          </a:p>
          <a:p>
            <a:endParaRPr lang="ru-RU" dirty="0" smtClean="0"/>
          </a:p>
          <a:p>
            <a:endParaRPr lang="ru-RU" dirty="0" smtClean="0"/>
          </a:p>
          <a:p>
            <a:endParaRPr lang="ru-RU" dirty="0"/>
          </a:p>
        </p:txBody>
      </p:sp>
      <p:pic>
        <p:nvPicPr>
          <p:cNvPr id="4" name="Рисунок 3"/>
          <p:cNvPicPr>
            <a:picLocks noChangeAspect="1"/>
          </p:cNvPicPr>
          <p:nvPr/>
        </p:nvPicPr>
        <p:blipFill>
          <a:blip r:embed="rId3"/>
          <a:stretch>
            <a:fillRect/>
          </a:stretch>
        </p:blipFill>
        <p:spPr>
          <a:xfrm>
            <a:off x="3171825" y="3431381"/>
            <a:ext cx="5848350" cy="3234138"/>
          </a:xfrm>
          <a:prstGeom prst="rect">
            <a:avLst/>
          </a:prstGeom>
        </p:spPr>
      </p:pic>
    </p:spTree>
    <p:extLst>
      <p:ext uri="{BB962C8B-B14F-4D97-AF65-F5344CB8AC3E}">
        <p14:creationId xmlns:p14="http://schemas.microsoft.com/office/powerpoint/2010/main" val="411770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3"/>
          <p:cNvPicPr>
            <a:picLocks noChangeAspect="1"/>
          </p:cNvPicPr>
          <p:nvPr/>
        </p:nvPicPr>
        <p:blipFill rotWithShape="1">
          <a:blip r:embed="rId2"/>
          <a:srcRect l="4242" t="5963" r="2703" b="4587"/>
          <a:stretch/>
        </p:blipFill>
        <p:spPr>
          <a:xfrm>
            <a:off x="283782" y="204951"/>
            <a:ext cx="11748462" cy="6526924"/>
          </a:xfrm>
          <a:prstGeom prst="rect">
            <a:avLst/>
          </a:prstGeom>
        </p:spPr>
      </p:pic>
    </p:spTree>
    <p:extLst>
      <p:ext uri="{BB962C8B-B14F-4D97-AF65-F5344CB8AC3E}">
        <p14:creationId xmlns:p14="http://schemas.microsoft.com/office/powerpoint/2010/main" val="726925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2393" t="7267" r="1816" b="6087"/>
          <a:stretch/>
        </p:blipFill>
        <p:spPr>
          <a:xfrm>
            <a:off x="44725" y="157655"/>
            <a:ext cx="12147275" cy="6542690"/>
          </a:xfrm>
          <a:prstGeom prst="rect">
            <a:avLst/>
          </a:prstGeom>
        </p:spPr>
      </p:pic>
    </p:spTree>
    <p:extLst>
      <p:ext uri="{BB962C8B-B14F-4D97-AF65-F5344CB8AC3E}">
        <p14:creationId xmlns:p14="http://schemas.microsoft.com/office/powerpoint/2010/main" val="1918165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3"/>
          <a:srcRect l="3315" t="7319" r="1872" b="5363"/>
          <a:stretch/>
        </p:blipFill>
        <p:spPr>
          <a:xfrm>
            <a:off x="-271918" y="0"/>
            <a:ext cx="12463918" cy="6858000"/>
          </a:xfrm>
          <a:prstGeom prst="rect">
            <a:avLst/>
          </a:prstGeom>
        </p:spPr>
      </p:pic>
    </p:spTree>
    <p:extLst>
      <p:ext uri="{BB962C8B-B14F-4D97-AF65-F5344CB8AC3E}">
        <p14:creationId xmlns:p14="http://schemas.microsoft.com/office/powerpoint/2010/main" val="3254725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991" t="2262" r="1506" b="1015"/>
          <a:stretch/>
        </p:blipFill>
        <p:spPr>
          <a:xfrm>
            <a:off x="441879" y="89503"/>
            <a:ext cx="11231904" cy="6768497"/>
          </a:xfrm>
          <a:prstGeom prst="rect">
            <a:avLst/>
          </a:prstGeom>
        </p:spPr>
      </p:pic>
    </p:spTree>
    <p:extLst>
      <p:ext uri="{BB962C8B-B14F-4D97-AF65-F5344CB8AC3E}">
        <p14:creationId xmlns:p14="http://schemas.microsoft.com/office/powerpoint/2010/main" val="176763415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TotalTime>
  <Words>2060</Words>
  <Application>Microsoft Office PowerPoint</Application>
  <PresentationFormat>Широкоэкранный</PresentationFormat>
  <Paragraphs>267</Paragraphs>
  <Slides>36</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36</vt:i4>
      </vt:variant>
    </vt:vector>
  </HeadingPairs>
  <TitlesOfParts>
    <vt:vector size="41" baseType="lpstr">
      <vt:lpstr>Arial</vt:lpstr>
      <vt:lpstr>Calibri</vt:lpstr>
      <vt:lpstr>Calibri Light</vt:lpstr>
      <vt:lpstr>Times New Roman</vt:lpstr>
      <vt:lpstr>Тема Office</vt:lpstr>
      <vt:lpstr>Презентация PowerPoint</vt:lpstr>
      <vt:lpstr>Презентация PowerPoint</vt:lpstr>
      <vt:lpstr>Вебинар технология «Ситуация»</vt:lpstr>
      <vt:lpstr>Технология «Ситуация»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Практикум. Тема: В лес по грибы. (ОО «Познавательное развитие») Возрастная группа: Средняя группа (4-5 лет)  Логическая основа образовательной ситуации ОТКРЫТИЯ НОВОГО ЗНАНИЯ </vt:lpstr>
      <vt:lpstr>Презентация PowerPoint</vt:lpstr>
      <vt:lpstr>  Технология разноуровневого обучения: технология успеха   </vt:lpstr>
      <vt:lpstr>Презентация PowerPoint</vt:lpstr>
      <vt:lpstr>Презентация PowerPoint</vt:lpstr>
      <vt:lpstr>Презентация PowerPoint</vt:lpstr>
      <vt:lpstr>Использование разноуровневых заданий в образовательной области  «Познавательное развитие»</vt:lpstr>
      <vt:lpstr>                                                                                                                      Практикум                                                                                     Тема: «______________________________»  Цель: Задачи: Воспитательные Развивающие Обучающие </vt:lpstr>
      <vt:lpstr>Презентация PowerPoint</vt:lpstr>
      <vt:lpstr>Презентация PowerPoint</vt:lpstr>
      <vt:lpstr>Метод проектов</vt:lpstr>
      <vt:lpstr>Проекты различаются по доминирующей деятельности участников и могут быть: </vt:lpstr>
      <vt:lpstr>Основные этапы педагогической технологии – метод проектов </vt:lpstr>
      <vt:lpstr>Алгоритм работы над проектом </vt:lpstr>
      <vt:lpstr>Презентация PowerPoint</vt:lpstr>
      <vt:lpstr>Презентация PowerPoint</vt:lpstr>
      <vt:lpstr>Игровая технология интеллектуально-творческого развития детей «Сказочные лабиринты игры В.В.Воскобовича»</vt:lpstr>
      <vt:lpstr>Внутренняя система оценки качества образования (ВСОКО)</vt:lpstr>
      <vt:lpstr>Презентация PowerPoint</vt:lpstr>
      <vt:lpstr>Критерии внутренней системы оценки качества образования</vt:lpstr>
      <vt:lpstr>Форма сбора первичных данных на уровне ДОУ</vt:lpstr>
      <vt:lpstr>д/с №133 г.Тюмени</vt:lpstr>
      <vt:lpstr>Чек-лист  «Оценка качества реализации способов поддержки инициативы и самостоятельности детей в специфических видах деятельности, в том числе для развития сюжетно-ролевой игры» </vt:lpstr>
      <vt:lpstr>Обновление материала для изобразительной деятельности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Пономарева ЛД</dc:creator>
  <cp:lastModifiedBy>Пономарева ЛД</cp:lastModifiedBy>
  <cp:revision>54</cp:revision>
  <dcterms:created xsi:type="dcterms:W3CDTF">2023-05-22T02:46:01Z</dcterms:created>
  <dcterms:modified xsi:type="dcterms:W3CDTF">2023-05-23T11:37:49Z</dcterms:modified>
</cp:coreProperties>
</file>