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4" r:id="rId2"/>
    <p:sldId id="261" r:id="rId3"/>
    <p:sldId id="263" r:id="rId4"/>
    <p:sldId id="284" r:id="rId5"/>
    <p:sldId id="350" r:id="rId6"/>
    <p:sldId id="288" r:id="rId7"/>
    <p:sldId id="301" r:id="rId8"/>
    <p:sldId id="302" r:id="rId9"/>
    <p:sldId id="303" r:id="rId10"/>
    <p:sldId id="304" r:id="rId11"/>
    <p:sldId id="313" r:id="rId12"/>
    <p:sldId id="314" r:id="rId13"/>
    <p:sldId id="320" r:id="rId14"/>
    <p:sldId id="321" r:id="rId15"/>
    <p:sldId id="326" r:id="rId16"/>
    <p:sldId id="327" r:id="rId17"/>
    <p:sldId id="331" r:id="rId18"/>
    <p:sldId id="336" r:id="rId19"/>
    <p:sldId id="339" r:id="rId20"/>
    <p:sldId id="351" r:id="rId21"/>
    <p:sldId id="352" r:id="rId22"/>
    <p:sldId id="353" r:id="rId23"/>
    <p:sldId id="354" r:id="rId24"/>
    <p:sldId id="355" r:id="rId25"/>
    <p:sldId id="285" r:id="rId26"/>
  </p:sldIdLst>
  <p:sldSz cx="11887200" cy="7169150"/>
  <p:notesSz cx="11887200" cy="716915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Arial Black" panose="020B0A04020102020204" pitchFamily="34" charset="0"/>
      <p:bold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Garamond" panose="02020404030301010803" pitchFamily="18" charset="0"/>
      <p:regular r:id="rId44"/>
      <p:bold r:id="rId45"/>
      <p:italic r:id="rId4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0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9611" y="341375"/>
            <a:ext cx="5841491" cy="1872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2329" y="2578430"/>
            <a:ext cx="9762540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4014724"/>
            <a:ext cx="8321040" cy="1792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596" y="1671040"/>
            <a:ext cx="502158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648904"/>
            <a:ext cx="5170932" cy="473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808" y="-29769"/>
            <a:ext cx="9879583" cy="176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304" y="2707893"/>
            <a:ext cx="10431780" cy="3287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6667309"/>
            <a:ext cx="3803904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18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a-oz.ru/2012/4/funkcionalnaya--gramotnost-shkolnikov-i-problemy-vysshey-shkol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kiv.instrao.ru/bank-zadaniy/matematicheskaya-gramotnost/" TargetMode="External"/><Relationship Id="rId13" Type="http://schemas.openxmlformats.org/officeDocument/2006/relationships/hyperlink" Target="http://skiv.instrao.ru/support/demonstratsionnye-materialya/index.php" TargetMode="External"/><Relationship Id="rId3" Type="http://schemas.openxmlformats.org/officeDocument/2006/relationships/hyperlink" Target="https://fipi.ru/otkrytyy-bank-zadaniy-dlya-otsenki-yestestvennonauchnoy-gramotnosti" TargetMode="External"/><Relationship Id="rId7" Type="http://schemas.openxmlformats.org/officeDocument/2006/relationships/hyperlink" Target="http://skiv.instrao.ru/bank-zadaniy/chitatelskaya-gramotnost/" TargetMode="External"/><Relationship Id="rId12" Type="http://schemas.openxmlformats.org/officeDocument/2006/relationships/hyperlink" Target="http://www.centeroko.ru/pisa15/pisa15_pub.html" TargetMode="External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bank-zadaniy/chitatelskaya-gramotnost/%D0%A7%D0%A2_5_2020_%D1%85%D0%B0%D1%80%D0%B0%D0%BA%D1%82%D0%B5%D1%80%D0%B8%D1%81%D1%82%D0%B8%D0%BA%D0%B8%20%D0%B8%20%D1%81%D0%B8%D1%81%D1%82%D0%B5%D0%BC%D0%B0%20%D0%BE%D1%86%D0%B5%D0%BD%D0%B8%D0%B2%D0%B0%D0%BD%D0%B8%D1%8F.pdf" TargetMode="External"/><Relationship Id="rId11" Type="http://schemas.openxmlformats.org/officeDocument/2006/relationships/hyperlink" Target="http://skiv.instrao.ru/bank-zadaniy/kreativnoe-myshlenie/" TargetMode="External"/><Relationship Id="rId5" Type="http://schemas.openxmlformats.org/officeDocument/2006/relationships/hyperlink" Target="http://skiv.instrao.ru/bank-zadaniy/finansovaya-gramotnost/" TargetMode="External"/><Relationship Id="rId10" Type="http://schemas.openxmlformats.org/officeDocument/2006/relationships/hyperlink" Target="http://skiv.instrao.ru/bank-zadaniy/globalnye-kompetentsii/" TargetMode="External"/><Relationship Id="rId4" Type="http://schemas.openxmlformats.org/officeDocument/2006/relationships/hyperlink" Target="https://media.prosv.ru/content/?situations=true" TargetMode="External"/><Relationship Id="rId9" Type="http://schemas.openxmlformats.org/officeDocument/2006/relationships/hyperlink" Target="http://skiv.instrao.ru/bank-zadaniy/estestvennonauchnaya-gramotnos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9;&#1072;&#1081;&#1090;&#1086;&#1073;&#1088;&#1072;&#1079;&#1086;&#1074;&#1072;&#1085;&#1080;&#1103;.&#1088;&#1092;/" TargetMode="External"/><Relationship Id="rId5" Type="http://schemas.openxmlformats.org/officeDocument/2006/relationships/hyperlink" Target="https://resh.edu.ru/instruction" TargetMode="External"/><Relationship Id="rId4" Type="http://schemas.openxmlformats.org/officeDocument/2006/relationships/hyperlink" Target="https://fg.resh.edu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18stav.ru/file/download?id=16838" TargetMode="External"/><Relationship Id="rId13" Type="http://schemas.openxmlformats.org/officeDocument/2006/relationships/hyperlink" Target="https://18stav.ru/upload/stavsc18_new/files/fb/51/fb51aebf136dccff4e0837f6c99e11da.pdf" TargetMode="External"/><Relationship Id="rId3" Type="http://schemas.openxmlformats.org/officeDocument/2006/relationships/hyperlink" Target="https://18stav.ru/upload/stavsc18_new/files/9e/60/9e60b05b0aedea66ea459bce343a4c47.pdf" TargetMode="External"/><Relationship Id="rId7" Type="http://schemas.openxmlformats.org/officeDocument/2006/relationships/hyperlink" Target="https://18stav.ru/upload/stavsc18_new/files/2b/90/2b907daeace9bd9912da0d91118c7146.pdf" TargetMode="External"/><Relationship Id="rId12" Type="http://schemas.openxmlformats.org/officeDocument/2006/relationships/hyperlink" Target="https://18stav.ru/file/download?id=16840" TargetMode="External"/><Relationship Id="rId2" Type="http://schemas.openxmlformats.org/officeDocument/2006/relationships/hyperlink" Target="https://18stav.ru/file/download?id=168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8stav.ru/file/download?id=16836" TargetMode="External"/><Relationship Id="rId11" Type="http://schemas.openxmlformats.org/officeDocument/2006/relationships/hyperlink" Target="https://18stav.ru/upload/stavsc18_new/files/55/f9/55f97363ca2bc672d1b14e9e8d7ee0c5.pdf" TargetMode="External"/><Relationship Id="rId5" Type="http://schemas.openxmlformats.org/officeDocument/2006/relationships/hyperlink" Target="https://18stav.ru/upload/stavsc18_new/files/47/cc/47cce3b1fae4cee5b73314d77e262253.pdf" TargetMode="External"/><Relationship Id="rId15" Type="http://schemas.openxmlformats.org/officeDocument/2006/relationships/hyperlink" Target="https://18stav.ru/upload/stavsc18_new/files/65/2f/652f7ba72b9fda1d9f8eaeed1295ddc5.pdf" TargetMode="External"/><Relationship Id="rId10" Type="http://schemas.openxmlformats.org/officeDocument/2006/relationships/hyperlink" Target="https://18stav.ru/file/download?id=16839" TargetMode="External"/><Relationship Id="rId4" Type="http://schemas.openxmlformats.org/officeDocument/2006/relationships/hyperlink" Target="https://18stav.ru/file/download?id=16848" TargetMode="External"/><Relationship Id="rId9" Type="http://schemas.openxmlformats.org/officeDocument/2006/relationships/hyperlink" Target="https://18stav.ru/upload/stavsc18_new/files/77/4b/774b76e04a4c55f4c3545af92c9c423c.pdf" TargetMode="External"/><Relationship Id="rId14" Type="http://schemas.openxmlformats.org/officeDocument/2006/relationships/hyperlink" Target="https://18stav.ru/file/download?id=1684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13875" y="2530778"/>
            <a:ext cx="10306525" cy="2120598"/>
          </a:xfrm>
          <a:prstGeom prst="rect">
            <a:avLst/>
          </a:prstGeom>
        </p:spPr>
        <p:txBody>
          <a:bodyPr lIns="108887" tIns="54443" rIns="108887" bIns="54443">
            <a:normAutofit/>
          </a:bodyPr>
          <a:lstStyle/>
          <a:p>
            <a:pPr algn="ctr">
              <a:defRPr/>
            </a:pPr>
            <a:r>
              <a:rPr lang="ru-RU" sz="55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ru-RU" sz="55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«Создание  активной образовательной цифровой среды как способ формирования </a:t>
            </a:r>
            <a:r>
              <a:rPr lang="ru-RU" sz="3600" b="1" spc="-10" dirty="0" smtClean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36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lang="ru-RU" sz="3600" b="1" spc="-25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cheb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6945" y="1"/>
            <a:ext cx="3273108" cy="2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13875" y="121147"/>
            <a:ext cx="7770018" cy="47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87" tIns="54443" rIns="108887" bIns="54443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alt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Голышмановская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СОШ №1»</a:t>
            </a:r>
            <a:endParaRPr lang="ru-RU" alt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2480628" y="6219902"/>
            <a:ext cx="6096318" cy="61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87" tIns="54443" rIns="108887" bIns="54443">
            <a:spAutoFit/>
          </a:bodyPr>
          <a:lstStyle/>
          <a:p>
            <a:pPr algn="ctr"/>
            <a:r>
              <a:rPr lang="ru-RU" altLang="ru-RU" sz="3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 февраля 2022 </a:t>
            </a:r>
            <a:r>
              <a:rPr lang="ru-RU" altLang="ru-RU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239000" y="4727575"/>
            <a:ext cx="4648200" cy="157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400" dirty="0" smtClean="0"/>
              <a:t>Хлыстунова Наталья Владимировна,</a:t>
            </a:r>
          </a:p>
          <a:p>
            <a:pPr algn="l">
              <a:spcBef>
                <a:spcPts val="0"/>
              </a:spcBef>
              <a:defRPr/>
            </a:pPr>
            <a:r>
              <a:rPr lang="ru-RU" sz="2400" dirty="0" smtClean="0"/>
              <a:t> заместитель директора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1108" y="3904488"/>
            <a:ext cx="6459220" cy="3139440"/>
            <a:chOff x="3531108" y="3904488"/>
            <a:chExt cx="6459220" cy="3139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0464" y="4431792"/>
              <a:ext cx="3229355" cy="25085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1108" y="3904488"/>
              <a:ext cx="3229356" cy="313944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184" y="1863851"/>
            <a:ext cx="2083307" cy="24170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0619" y="4381500"/>
            <a:ext cx="2084832" cy="161086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413254" y="1758060"/>
            <a:ext cx="2459990" cy="2905760"/>
          </a:xfrm>
          <a:custGeom>
            <a:avLst/>
            <a:gdLst/>
            <a:ahLst/>
            <a:cxnLst/>
            <a:rect l="l" t="t" r="r" b="b"/>
            <a:pathLst>
              <a:path w="2459990" h="2905760">
                <a:moveTo>
                  <a:pt x="1517777" y="14986"/>
                </a:moveTo>
                <a:lnTo>
                  <a:pt x="1504823" y="0"/>
                </a:lnTo>
                <a:lnTo>
                  <a:pt x="51104" y="1258531"/>
                </a:lnTo>
                <a:lnTo>
                  <a:pt x="32639" y="1237234"/>
                </a:lnTo>
                <a:lnTo>
                  <a:pt x="0" y="1315847"/>
                </a:lnTo>
                <a:lnTo>
                  <a:pt x="82550" y="1294765"/>
                </a:lnTo>
                <a:lnTo>
                  <a:pt x="71310" y="1281811"/>
                </a:lnTo>
                <a:lnTo>
                  <a:pt x="64084" y="1273492"/>
                </a:lnTo>
                <a:lnTo>
                  <a:pt x="1517777" y="14986"/>
                </a:lnTo>
                <a:close/>
              </a:path>
              <a:path w="2459990" h="2905760">
                <a:moveTo>
                  <a:pt x="2459482" y="279527"/>
                </a:moveTo>
                <a:lnTo>
                  <a:pt x="2435860" y="262763"/>
                </a:lnTo>
                <a:lnTo>
                  <a:pt x="605574" y="2826143"/>
                </a:lnTo>
                <a:lnTo>
                  <a:pt x="582041" y="2809367"/>
                </a:lnTo>
                <a:lnTo>
                  <a:pt x="566928" y="2905252"/>
                </a:lnTo>
                <a:lnTo>
                  <a:pt x="652780" y="2859786"/>
                </a:lnTo>
                <a:lnTo>
                  <a:pt x="645642" y="2854706"/>
                </a:lnTo>
                <a:lnTo>
                  <a:pt x="629158" y="2842958"/>
                </a:lnTo>
                <a:lnTo>
                  <a:pt x="2459482" y="279527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3100" y="1864613"/>
            <a:ext cx="86995" cy="1746885"/>
          </a:xfrm>
          <a:custGeom>
            <a:avLst/>
            <a:gdLst/>
            <a:ahLst/>
            <a:cxnLst/>
            <a:rect l="l" t="t" r="r" b="b"/>
            <a:pathLst>
              <a:path w="86995" h="1746885">
                <a:moveTo>
                  <a:pt x="28955" y="1659509"/>
                </a:moveTo>
                <a:lnTo>
                  <a:pt x="0" y="1659509"/>
                </a:lnTo>
                <a:lnTo>
                  <a:pt x="43434" y="1746377"/>
                </a:lnTo>
                <a:lnTo>
                  <a:pt x="79628" y="1673987"/>
                </a:lnTo>
                <a:lnTo>
                  <a:pt x="28955" y="1673987"/>
                </a:lnTo>
                <a:lnTo>
                  <a:pt x="28955" y="1659509"/>
                </a:lnTo>
                <a:close/>
              </a:path>
              <a:path w="86995" h="1746885">
                <a:moveTo>
                  <a:pt x="57912" y="0"/>
                </a:moveTo>
                <a:lnTo>
                  <a:pt x="28955" y="0"/>
                </a:lnTo>
                <a:lnTo>
                  <a:pt x="28955" y="1673987"/>
                </a:lnTo>
                <a:lnTo>
                  <a:pt x="57912" y="1673987"/>
                </a:lnTo>
                <a:lnTo>
                  <a:pt x="57912" y="0"/>
                </a:lnTo>
                <a:close/>
              </a:path>
              <a:path w="86995" h="1746885">
                <a:moveTo>
                  <a:pt x="86867" y="1659509"/>
                </a:moveTo>
                <a:lnTo>
                  <a:pt x="57912" y="1659509"/>
                </a:lnTo>
                <a:lnTo>
                  <a:pt x="57912" y="1673987"/>
                </a:lnTo>
                <a:lnTo>
                  <a:pt x="79628" y="1673987"/>
                </a:lnTo>
                <a:lnTo>
                  <a:pt x="86867" y="165950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6640" y="1827783"/>
            <a:ext cx="1439545" cy="2501900"/>
          </a:xfrm>
          <a:custGeom>
            <a:avLst/>
            <a:gdLst/>
            <a:ahLst/>
            <a:cxnLst/>
            <a:rect l="l" t="t" r="r" b="b"/>
            <a:pathLst>
              <a:path w="1439545" h="2501900">
                <a:moveTo>
                  <a:pt x="1365854" y="2411596"/>
                </a:moveTo>
                <a:lnTo>
                  <a:pt x="1332738" y="2430526"/>
                </a:lnTo>
                <a:lnTo>
                  <a:pt x="1439037" y="2501391"/>
                </a:lnTo>
                <a:lnTo>
                  <a:pt x="1435026" y="2428113"/>
                </a:lnTo>
                <a:lnTo>
                  <a:pt x="1375283" y="2428113"/>
                </a:lnTo>
                <a:lnTo>
                  <a:pt x="1365854" y="2411596"/>
                </a:lnTo>
                <a:close/>
              </a:path>
              <a:path w="1439545" h="2501900">
                <a:moveTo>
                  <a:pt x="1398990" y="2392655"/>
                </a:moveTo>
                <a:lnTo>
                  <a:pt x="1365854" y="2411596"/>
                </a:lnTo>
                <a:lnTo>
                  <a:pt x="1375283" y="2428113"/>
                </a:lnTo>
                <a:lnTo>
                  <a:pt x="1408430" y="2409190"/>
                </a:lnTo>
                <a:lnTo>
                  <a:pt x="1398990" y="2392655"/>
                </a:lnTo>
                <a:close/>
              </a:path>
              <a:path w="1439545" h="2501900">
                <a:moveTo>
                  <a:pt x="1432052" y="2373757"/>
                </a:moveTo>
                <a:lnTo>
                  <a:pt x="1398990" y="2392655"/>
                </a:lnTo>
                <a:lnTo>
                  <a:pt x="1408430" y="2409190"/>
                </a:lnTo>
                <a:lnTo>
                  <a:pt x="1375283" y="2428113"/>
                </a:lnTo>
                <a:lnTo>
                  <a:pt x="1435026" y="2428113"/>
                </a:lnTo>
                <a:lnTo>
                  <a:pt x="1432052" y="2373757"/>
                </a:lnTo>
                <a:close/>
              </a:path>
              <a:path w="1439545" h="2501900">
                <a:moveTo>
                  <a:pt x="33020" y="0"/>
                </a:moveTo>
                <a:lnTo>
                  <a:pt x="0" y="18795"/>
                </a:lnTo>
                <a:lnTo>
                  <a:pt x="1365854" y="2411596"/>
                </a:lnTo>
                <a:lnTo>
                  <a:pt x="1398990" y="2392655"/>
                </a:lnTo>
                <a:lnTo>
                  <a:pt x="3302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6683" y="356615"/>
            <a:ext cx="6654165" cy="1344295"/>
          </a:xfrm>
          <a:custGeom>
            <a:avLst/>
            <a:gdLst/>
            <a:ahLst/>
            <a:cxnLst/>
            <a:rect l="l" t="t" r="r" b="b"/>
            <a:pathLst>
              <a:path w="6654165" h="1344295">
                <a:moveTo>
                  <a:pt x="6653783" y="0"/>
                </a:moveTo>
                <a:lnTo>
                  <a:pt x="0" y="0"/>
                </a:lnTo>
                <a:lnTo>
                  <a:pt x="0" y="1344167"/>
                </a:lnTo>
                <a:lnTo>
                  <a:pt x="6653783" y="1344167"/>
                </a:lnTo>
                <a:lnTo>
                  <a:pt x="665378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986654" y="332054"/>
            <a:ext cx="305562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Times New Roman"/>
                <a:cs typeface="Times New Roman"/>
              </a:rPr>
              <a:t>ВИДЫ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ТЕКСТОВ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1126" y="1128140"/>
            <a:ext cx="618490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22805" algn="l"/>
                <a:tab pos="4427855" algn="l"/>
              </a:tabLst>
            </a:pPr>
            <a:r>
              <a:rPr sz="2900" b="1" spc="-5" dirty="0">
                <a:latin typeface="Times New Roman"/>
                <a:cs typeface="Times New Roman"/>
              </a:rPr>
              <a:t>сплошные	</a:t>
            </a:r>
            <a:r>
              <a:rPr sz="2900" b="1" dirty="0">
                <a:latin typeface="Times New Roman"/>
                <a:cs typeface="Times New Roman"/>
              </a:rPr>
              <a:t>несплошные	составные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12152" y="1667230"/>
            <a:ext cx="4569460" cy="2662555"/>
            <a:chOff x="7312152" y="1667230"/>
            <a:chExt cx="4569460" cy="266255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2152" y="1805981"/>
              <a:ext cx="3489810" cy="21868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8656" y="2426208"/>
              <a:ext cx="2822448" cy="1903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8720" y="1667230"/>
              <a:ext cx="907884" cy="7599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850757" y="1690242"/>
              <a:ext cx="744855" cy="596265"/>
            </a:xfrm>
            <a:custGeom>
              <a:avLst/>
              <a:gdLst/>
              <a:ahLst/>
              <a:cxnLst/>
              <a:rect l="l" t="t" r="r" b="b"/>
              <a:pathLst>
                <a:path w="744854" h="596264">
                  <a:moveTo>
                    <a:pt x="667728" y="553217"/>
                  </a:moveTo>
                  <a:lnTo>
                    <a:pt x="649732" y="575817"/>
                  </a:lnTo>
                  <a:lnTo>
                    <a:pt x="744854" y="595883"/>
                  </a:lnTo>
                  <a:lnTo>
                    <a:pt x="729168" y="562228"/>
                  </a:lnTo>
                  <a:lnTo>
                    <a:pt x="679069" y="562228"/>
                  </a:lnTo>
                  <a:lnTo>
                    <a:pt x="667728" y="553217"/>
                  </a:lnTo>
                  <a:close/>
                </a:path>
                <a:path w="744854" h="596264">
                  <a:moveTo>
                    <a:pt x="685802" y="530518"/>
                  </a:moveTo>
                  <a:lnTo>
                    <a:pt x="667728" y="553217"/>
                  </a:lnTo>
                  <a:lnTo>
                    <a:pt x="679069" y="562228"/>
                  </a:lnTo>
                  <a:lnTo>
                    <a:pt x="697102" y="539495"/>
                  </a:lnTo>
                  <a:lnTo>
                    <a:pt x="685802" y="530518"/>
                  </a:lnTo>
                  <a:close/>
                </a:path>
                <a:path w="744854" h="596264">
                  <a:moveTo>
                    <a:pt x="703834" y="507872"/>
                  </a:moveTo>
                  <a:lnTo>
                    <a:pt x="685802" y="530518"/>
                  </a:lnTo>
                  <a:lnTo>
                    <a:pt x="697102" y="539495"/>
                  </a:lnTo>
                  <a:lnTo>
                    <a:pt x="679069" y="562228"/>
                  </a:lnTo>
                  <a:lnTo>
                    <a:pt x="729168" y="562228"/>
                  </a:lnTo>
                  <a:lnTo>
                    <a:pt x="703834" y="507872"/>
                  </a:lnTo>
                  <a:close/>
                </a:path>
                <a:path w="744854" h="596264">
                  <a:moveTo>
                    <a:pt x="18034" y="0"/>
                  </a:moveTo>
                  <a:lnTo>
                    <a:pt x="0" y="22605"/>
                  </a:lnTo>
                  <a:lnTo>
                    <a:pt x="667728" y="553217"/>
                  </a:lnTo>
                  <a:lnTo>
                    <a:pt x="685802" y="530518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8579" y="358215"/>
            <a:ext cx="6592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Естественнонаучная</a:t>
            </a:r>
            <a:r>
              <a:rPr sz="3600" spc="-10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5231" y="6294120"/>
            <a:ext cx="2502407" cy="6202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916" y="2756916"/>
            <a:ext cx="2124456" cy="7894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07068" y="4459223"/>
            <a:ext cx="2270760" cy="8793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1068" y="2200275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Горки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068" y="3897629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Аквариум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068" y="5700014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Зеркала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" y="6399276"/>
            <a:ext cx="2161032" cy="5151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992359" y="5700014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Метро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95105" y="3933189"/>
            <a:ext cx="2694940" cy="3708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Чем питаются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растения?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57816" y="2200275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Лыжи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086" y="1457324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28989" y="1461007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916" y="4494276"/>
            <a:ext cx="2194560" cy="104698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16795" y="2819400"/>
            <a:ext cx="2180844" cy="77419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72739" y="2432303"/>
            <a:ext cx="6135623" cy="270357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555616" y="1795652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384175"/>
            <a:ext cx="8762365" cy="4081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19200" y="831518"/>
            <a:ext cx="10005060" cy="5698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 Light"/>
                <a:cs typeface="Calibri Light"/>
              </a:rPr>
              <a:t>Естественнонаучная </a:t>
            </a:r>
            <a:r>
              <a:rPr sz="2400" b="1" spc="-15" dirty="0">
                <a:latin typeface="Calibri Light"/>
                <a:cs typeface="Calibri Light"/>
              </a:rPr>
              <a:t>грамотность </a:t>
            </a:r>
            <a:r>
              <a:rPr sz="2400" b="0" dirty="0">
                <a:latin typeface="Calibri Light"/>
                <a:cs typeface="Calibri Light"/>
              </a:rPr>
              <a:t>– </a:t>
            </a:r>
            <a:r>
              <a:rPr sz="2400" b="0" spc="-5" dirty="0">
                <a:latin typeface="Calibri Light"/>
                <a:cs typeface="Calibri Light"/>
              </a:rPr>
              <a:t>это </a:t>
            </a:r>
            <a:r>
              <a:rPr sz="2400" b="0" spc="-20" dirty="0">
                <a:latin typeface="Calibri Light"/>
                <a:cs typeface="Calibri Light"/>
              </a:rPr>
              <a:t>способность </a:t>
            </a:r>
            <a:r>
              <a:rPr sz="2400" b="0" spc="-15" dirty="0">
                <a:latin typeface="Calibri Light"/>
                <a:cs typeface="Calibri Light"/>
              </a:rPr>
              <a:t>человека </a:t>
            </a:r>
            <a:r>
              <a:rPr sz="2400" b="0" spc="-15">
                <a:latin typeface="Calibri Light"/>
                <a:cs typeface="Calibri Light"/>
              </a:rPr>
              <a:t>занимать</a:t>
            </a:r>
            <a:r>
              <a:rPr sz="2400" b="0" spc="-340">
                <a:latin typeface="Calibri Light"/>
                <a:cs typeface="Calibri Light"/>
              </a:rPr>
              <a:t> </a:t>
            </a:r>
            <a:r>
              <a:rPr sz="2400" b="0" spc="-15" smtClean="0">
                <a:latin typeface="Calibri Light"/>
                <a:cs typeface="Calibri Light"/>
              </a:rPr>
              <a:t>активную</a:t>
            </a:r>
            <a:r>
              <a:rPr lang="ru-RU" sz="2400" b="0" spc="-15" dirty="0" smtClean="0">
                <a:latin typeface="Calibri Light"/>
                <a:cs typeface="Calibri Light"/>
              </a:rPr>
              <a:t> </a:t>
            </a:r>
            <a:r>
              <a:rPr sz="2400" b="0" spc="-20" smtClean="0">
                <a:latin typeface="Calibri Light"/>
                <a:cs typeface="Calibri Light"/>
              </a:rPr>
              <a:t>гражданскую</a:t>
            </a:r>
            <a:r>
              <a:rPr sz="2400" b="0" spc="-70" smtClean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позицию</a:t>
            </a:r>
            <a:r>
              <a:rPr sz="2400" b="0" spc="-8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по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вопросам,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связанным</a:t>
            </a:r>
            <a:r>
              <a:rPr sz="2400" b="0" spc="-7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с</a:t>
            </a:r>
            <a:r>
              <a:rPr sz="2400" b="0" spc="-20" dirty="0">
                <a:latin typeface="Calibri Light"/>
                <a:cs typeface="Calibri Light"/>
              </a:rPr>
              <a:t> естественными</a:t>
            </a:r>
            <a:r>
              <a:rPr sz="2400" b="0" spc="-6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науками,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и</a:t>
            </a:r>
            <a:r>
              <a:rPr sz="2400" b="0" spc="-1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его</a:t>
            </a:r>
            <a:r>
              <a:rPr sz="2400" b="0" spc="-70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готовность  </a:t>
            </a:r>
            <a:r>
              <a:rPr sz="2400" b="0" spc="-20" dirty="0">
                <a:latin typeface="Calibri Light"/>
                <a:cs typeface="Calibri Light"/>
              </a:rPr>
              <a:t>интересоваться естественнонаучными</a:t>
            </a:r>
            <a:r>
              <a:rPr sz="2400" b="0" spc="-114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идеями.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100">
              <a:latin typeface="Calibri Light"/>
              <a:cs typeface="Calibri Light"/>
            </a:endParaRPr>
          </a:p>
          <a:p>
            <a:pPr marL="1611630" marR="1182370" indent="-713740" algn="just">
              <a:lnSpc>
                <a:spcPct val="100000"/>
              </a:lnSpc>
              <a:spcBef>
                <a:spcPts val="5"/>
              </a:spcBef>
            </a:pPr>
            <a:r>
              <a:rPr lang="ru-RU" sz="1750" b="0" spc="-20" dirty="0" smtClean="0">
                <a:latin typeface="Calibri Light"/>
                <a:cs typeface="Calibri Light"/>
              </a:rPr>
              <a:t>      </a:t>
            </a:r>
            <a:r>
              <a:rPr sz="2400" b="0" spc="-20" smtClean="0">
                <a:latin typeface="Calibri Light"/>
                <a:cs typeface="Calibri Light"/>
              </a:rPr>
              <a:t>Естественнонаучно </a:t>
            </a:r>
            <a:r>
              <a:rPr sz="2400" b="0" spc="-20" dirty="0">
                <a:latin typeface="Calibri Light"/>
                <a:cs typeface="Calibri Light"/>
              </a:rPr>
              <a:t>грамотный человек стремится </a:t>
            </a:r>
            <a:r>
              <a:rPr sz="2400" b="0" spc="-15" dirty="0">
                <a:latin typeface="Calibri Light"/>
                <a:cs typeface="Calibri Light"/>
              </a:rPr>
              <a:t>участвовать</a:t>
            </a:r>
            <a:r>
              <a:rPr sz="2400" b="0" spc="-26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в  </a:t>
            </a:r>
            <a:r>
              <a:rPr sz="2400" b="0" spc="-20" dirty="0">
                <a:latin typeface="Calibri Light"/>
                <a:cs typeface="Calibri Light"/>
              </a:rPr>
              <a:t>аргументированном обсуждении проблем, относящихся</a:t>
            </a:r>
            <a:r>
              <a:rPr sz="2400" b="0" spc="-24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к  </a:t>
            </a:r>
            <a:r>
              <a:rPr sz="2400" b="0" spc="-20" dirty="0">
                <a:latin typeface="Calibri Light"/>
                <a:cs typeface="Calibri Light"/>
              </a:rPr>
              <a:t>естественным </a:t>
            </a:r>
            <a:r>
              <a:rPr sz="2400" b="0" spc="-15" dirty="0">
                <a:latin typeface="Calibri Light"/>
                <a:cs typeface="Calibri Light"/>
              </a:rPr>
              <a:t>наукам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20" dirty="0">
                <a:latin typeface="Calibri Light"/>
                <a:cs typeface="Calibri Light"/>
              </a:rPr>
              <a:t>технологиям, </a:t>
            </a:r>
            <a:r>
              <a:rPr sz="2400" b="0" spc="-10" dirty="0">
                <a:latin typeface="Calibri Light"/>
                <a:cs typeface="Calibri Light"/>
              </a:rPr>
              <a:t>что </a:t>
            </a:r>
            <a:r>
              <a:rPr sz="2400" b="0" spc="-15" dirty="0">
                <a:latin typeface="Calibri Light"/>
                <a:cs typeface="Calibri Light"/>
              </a:rPr>
              <a:t>требует </a:t>
            </a:r>
            <a:r>
              <a:rPr sz="2400" b="0" spc="-5">
                <a:latin typeface="Calibri Light"/>
                <a:cs typeface="Calibri Light"/>
              </a:rPr>
              <a:t>от</a:t>
            </a:r>
            <a:r>
              <a:rPr sz="2400" b="0" spc="-320">
                <a:latin typeface="Calibri Light"/>
                <a:cs typeface="Calibri Light"/>
              </a:rPr>
              <a:t> </a:t>
            </a:r>
            <a:r>
              <a:rPr sz="2400" b="0" spc="-10" smtClean="0">
                <a:latin typeface="Calibri Light"/>
                <a:cs typeface="Calibri Light"/>
              </a:rPr>
              <a:t>него</a:t>
            </a:r>
            <a:r>
              <a:rPr lang="ru-RU" sz="2400" b="0" spc="-10" dirty="0" smtClean="0">
                <a:latin typeface="Calibri Light"/>
                <a:cs typeface="Calibri Light"/>
              </a:rPr>
              <a:t> </a:t>
            </a:r>
            <a:r>
              <a:rPr sz="2400" b="0" spc="-20" smtClean="0">
                <a:latin typeface="Calibri Light"/>
                <a:cs typeface="Calibri Light"/>
              </a:rPr>
              <a:t>следующих</a:t>
            </a:r>
            <a:r>
              <a:rPr sz="2400" b="0" u="heavy" spc="-65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b="0" u="heavy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компетентностей</a:t>
            </a:r>
            <a:r>
              <a:rPr sz="2400" b="0" spc="-20" dirty="0">
                <a:latin typeface="Calibri Light"/>
                <a:cs typeface="Calibri Light"/>
              </a:rPr>
              <a:t>: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>
              <a:latin typeface="Calibri Light"/>
              <a:cs typeface="Calibri Light"/>
            </a:endParaRPr>
          </a:p>
          <a:p>
            <a:pPr marL="1708150" indent="-409575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</a:tabLst>
            </a:pPr>
            <a:r>
              <a:rPr sz="2400" b="0" spc="-15" dirty="0">
                <a:latin typeface="Calibri Light"/>
                <a:cs typeface="Calibri Light"/>
              </a:rPr>
              <a:t>научно </a:t>
            </a:r>
            <a:r>
              <a:rPr sz="2400" b="0" spc="-20" dirty="0">
                <a:latin typeface="Calibri Light"/>
                <a:cs typeface="Calibri Light"/>
              </a:rPr>
              <a:t>объяснять</a:t>
            </a:r>
            <a:r>
              <a:rPr sz="2400" b="0" spc="-114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явления;</a:t>
            </a:r>
            <a:endParaRPr sz="2400">
              <a:latin typeface="Calibri Light"/>
              <a:cs typeface="Calibri Light"/>
            </a:endParaRPr>
          </a:p>
          <a:p>
            <a:pPr marL="1708150" marR="1403350" indent="-408940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  <a:tab pos="6056630" algn="l"/>
              </a:tabLst>
            </a:pPr>
            <a:r>
              <a:rPr sz="2400" b="0" spc="-20" dirty="0">
                <a:latin typeface="Calibri Light"/>
                <a:cs typeface="Calibri Light"/>
              </a:rPr>
              <a:t>понимать</a:t>
            </a:r>
            <a:r>
              <a:rPr sz="2400" b="0" spc="-4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основные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особенности	</a:t>
            </a:r>
            <a:r>
              <a:rPr sz="2400" b="0" spc="-25" dirty="0">
                <a:latin typeface="Calibri Light"/>
                <a:cs typeface="Calibri Light"/>
              </a:rPr>
              <a:t>естественнонаучного  </a:t>
            </a:r>
            <a:r>
              <a:rPr sz="2400" b="0" spc="-20" dirty="0">
                <a:latin typeface="Calibri Light"/>
                <a:cs typeface="Calibri Light"/>
              </a:rPr>
              <a:t>исследования;</a:t>
            </a:r>
            <a:endParaRPr sz="2400">
              <a:latin typeface="Calibri Light"/>
              <a:cs typeface="Calibri Light"/>
            </a:endParaRPr>
          </a:p>
          <a:p>
            <a:pPr marL="1708150" marR="1959610" indent="-408940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</a:tabLst>
            </a:pPr>
            <a:r>
              <a:rPr sz="2400" b="0" spc="-20" dirty="0">
                <a:latin typeface="Calibri Light"/>
                <a:cs typeface="Calibri Light"/>
              </a:rPr>
              <a:t>интерпретировать </a:t>
            </a:r>
            <a:r>
              <a:rPr sz="2400" b="0" spc="-15" dirty="0">
                <a:latin typeface="Calibri Light"/>
                <a:cs typeface="Calibri Light"/>
              </a:rPr>
              <a:t>данные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20" dirty="0">
                <a:latin typeface="Calibri Light"/>
                <a:cs typeface="Calibri Light"/>
              </a:rPr>
              <a:t>использовать</a:t>
            </a:r>
            <a:r>
              <a:rPr sz="2400" b="0" spc="-229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научные  </a:t>
            </a:r>
            <a:r>
              <a:rPr sz="2400" b="0" spc="-20" dirty="0">
                <a:latin typeface="Calibri Light"/>
                <a:cs typeface="Calibri Light"/>
              </a:rPr>
              <a:t>доказательства </a:t>
            </a:r>
            <a:r>
              <a:rPr sz="2400" b="0" spc="-10" dirty="0">
                <a:latin typeface="Calibri Light"/>
                <a:cs typeface="Calibri Light"/>
              </a:rPr>
              <a:t>для </a:t>
            </a:r>
            <a:r>
              <a:rPr sz="2400" b="0" spc="-20" dirty="0">
                <a:latin typeface="Calibri Light"/>
                <a:cs typeface="Calibri Light"/>
              </a:rPr>
              <a:t>получения</a:t>
            </a:r>
            <a:r>
              <a:rPr sz="2400" b="0" spc="-15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выводов.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572" y="1280159"/>
            <a:ext cx="11890375" cy="5889625"/>
            <a:chOff x="-4572" y="1280159"/>
            <a:chExt cx="11890375" cy="5889625"/>
          </a:xfrm>
        </p:grpSpPr>
        <p:sp>
          <p:nvSpPr>
            <p:cNvPr id="5" name="object 5"/>
            <p:cNvSpPr/>
            <p:nvPr/>
          </p:nvSpPr>
          <p:spPr>
            <a:xfrm>
              <a:off x="0" y="4620768"/>
              <a:ext cx="11880850" cy="17780"/>
            </a:xfrm>
            <a:custGeom>
              <a:avLst/>
              <a:gdLst/>
              <a:ahLst/>
              <a:cxnLst/>
              <a:rect l="l" t="t" r="r" b="b"/>
              <a:pathLst>
                <a:path w="11880850" h="17779">
                  <a:moveTo>
                    <a:pt x="0" y="17398"/>
                  </a:moveTo>
                  <a:lnTo>
                    <a:pt x="11880850" y="0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45851" y="2848355"/>
              <a:ext cx="6350" cy="1788795"/>
            </a:xfrm>
            <a:custGeom>
              <a:avLst/>
              <a:gdLst/>
              <a:ahLst/>
              <a:cxnLst/>
              <a:rect l="l" t="t" r="r" b="b"/>
              <a:pathLst>
                <a:path w="6350" h="1788795">
                  <a:moveTo>
                    <a:pt x="0" y="0"/>
                  </a:moveTo>
                  <a:lnTo>
                    <a:pt x="6350" y="1788667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2220" y="4544568"/>
              <a:ext cx="208787" cy="1767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2951" y="4620768"/>
              <a:ext cx="19050" cy="2544445"/>
            </a:xfrm>
            <a:custGeom>
              <a:avLst/>
              <a:gdLst/>
              <a:ahLst/>
              <a:cxnLst/>
              <a:rect l="l" t="t" r="r" b="b"/>
              <a:pathLst>
                <a:path w="19050" h="2544445">
                  <a:moveTo>
                    <a:pt x="0" y="0"/>
                  </a:moveTo>
                  <a:lnTo>
                    <a:pt x="18796" y="2544085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7795" y="4549139"/>
              <a:ext cx="211836" cy="1767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2" y="2763018"/>
              <a:ext cx="11877040" cy="17780"/>
            </a:xfrm>
            <a:custGeom>
              <a:avLst/>
              <a:gdLst/>
              <a:ahLst/>
              <a:cxnLst/>
              <a:rect l="l" t="t" r="r" b="b"/>
              <a:pathLst>
                <a:path w="11877040" h="17780">
                  <a:moveTo>
                    <a:pt x="0" y="17392"/>
                  </a:moveTo>
                  <a:lnTo>
                    <a:pt x="11876532" y="0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2220" y="2685287"/>
              <a:ext cx="208787" cy="1767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0600" y="1284731"/>
              <a:ext cx="4445" cy="1505585"/>
            </a:xfrm>
            <a:custGeom>
              <a:avLst/>
              <a:gdLst/>
              <a:ahLst/>
              <a:cxnLst/>
              <a:rect l="l" t="t" r="r" b="b"/>
              <a:pathLst>
                <a:path w="4444" h="1505585">
                  <a:moveTo>
                    <a:pt x="4330" y="0"/>
                  </a:moveTo>
                  <a:lnTo>
                    <a:pt x="0" y="1505584"/>
                  </a:lnTo>
                </a:path>
              </a:pathLst>
            </a:custGeom>
            <a:ln w="914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347" y="2699003"/>
              <a:ext cx="210311" cy="17678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8964" y="324688"/>
            <a:ext cx="5585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Финансовая</a:t>
            </a:r>
            <a:r>
              <a:rPr sz="4000" spc="-25" dirty="0"/>
              <a:t> </a:t>
            </a:r>
            <a:r>
              <a:rPr sz="4000" spc="-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4026408"/>
            <a:ext cx="2497836" cy="10408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8964" y="2182113"/>
            <a:ext cx="5123434" cy="40694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2239" y="1770633"/>
            <a:ext cx="14224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Валюта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239" y="3374897"/>
            <a:ext cx="1682114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Траты</a:t>
            </a:r>
            <a:r>
              <a:rPr sz="2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Димы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239" y="5296153"/>
            <a:ext cx="1682114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Две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семьи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6594" y="5462523"/>
            <a:ext cx="3370579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Рациональное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поведение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1726" y="3379977"/>
            <a:ext cx="221805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Сашина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копилка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49179" y="1868550"/>
            <a:ext cx="123761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Деньги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59" y="2346959"/>
            <a:ext cx="2587752" cy="89306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155" y="5864352"/>
            <a:ext cx="2497836" cy="10210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41435" y="2615183"/>
            <a:ext cx="3270504" cy="61417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4107" y="4012691"/>
            <a:ext cx="3224783" cy="6141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84107" y="5993891"/>
            <a:ext cx="3224783" cy="76047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11378" y="1021460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8318" y="1039621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5616" y="1795652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7857" y="129920"/>
            <a:ext cx="502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Финансовая</a:t>
            </a:r>
            <a:r>
              <a:rPr sz="3600" spc="-9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742" y="4330700"/>
            <a:ext cx="6666865" cy="26466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03860" marR="188595" indent="-391795">
              <a:lnSpc>
                <a:spcPts val="2110"/>
              </a:lnSpc>
              <a:spcBef>
                <a:spcPts val="605"/>
              </a:spcBef>
            </a:pPr>
            <a:r>
              <a:rPr sz="2200" spc="-10" dirty="0">
                <a:latin typeface="Calibri"/>
                <a:cs typeface="Calibri"/>
              </a:rPr>
              <a:t>Выработка целесообразных </a:t>
            </a:r>
            <a:r>
              <a:rPr sz="2200" spc="-25" dirty="0">
                <a:latin typeface="Calibri"/>
                <a:cs typeface="Calibri"/>
              </a:rPr>
              <a:t>моделей </a:t>
            </a:r>
            <a:r>
              <a:rPr sz="2200" spc="-10" dirty="0">
                <a:latin typeface="Calibri"/>
                <a:cs typeface="Calibri"/>
              </a:rPr>
              <a:t>поведения </a:t>
            </a:r>
            <a:r>
              <a:rPr sz="2200" spc="-5" dirty="0">
                <a:latin typeface="Calibri"/>
                <a:cs typeface="Calibri"/>
              </a:rPr>
              <a:t>в  разнообразных жизненных ситуациях, </a:t>
            </a:r>
            <a:r>
              <a:rPr sz="2200" spc="-10" dirty="0">
                <a:latin typeface="Calibri"/>
                <a:cs typeface="Calibri"/>
              </a:rPr>
              <a:t>связанных </a:t>
            </a:r>
            <a:r>
              <a:rPr sz="2200" spc="-5" dirty="0">
                <a:latin typeface="Calibri"/>
                <a:cs typeface="Calibri"/>
              </a:rPr>
              <a:t>с  </a:t>
            </a:r>
            <a:r>
              <a:rPr sz="2200" spc="-10" dirty="0">
                <a:latin typeface="Calibri"/>
                <a:cs typeface="Calibri"/>
              </a:rPr>
              <a:t>финансами</a:t>
            </a:r>
            <a:endParaRPr sz="2200">
              <a:latin typeface="Calibri"/>
              <a:cs typeface="Calibri"/>
            </a:endParaRPr>
          </a:p>
          <a:p>
            <a:pPr marL="403860" marR="686435" indent="-391795">
              <a:lnSpc>
                <a:spcPct val="80000"/>
              </a:lnSpc>
              <a:spcBef>
                <a:spcPts val="1630"/>
              </a:spcBef>
            </a:pPr>
            <a:r>
              <a:rPr sz="2200" spc="-5" dirty="0">
                <a:latin typeface="Calibri"/>
                <a:cs typeface="Calibri"/>
              </a:rPr>
              <a:t>Формирование </a:t>
            </a:r>
            <a:r>
              <a:rPr sz="2200" spc="-10" dirty="0">
                <a:latin typeface="Calibri"/>
                <a:cs typeface="Calibri"/>
              </a:rPr>
              <a:t>представлений </a:t>
            </a:r>
            <a:r>
              <a:rPr sz="2200" spc="-5" dirty="0">
                <a:latin typeface="Calibri"/>
                <a:cs typeface="Calibri"/>
              </a:rPr>
              <a:t>о возможных  </a:t>
            </a:r>
            <a:r>
              <a:rPr sz="2200" spc="-15" dirty="0">
                <a:latin typeface="Calibri"/>
                <a:cs typeface="Calibri"/>
              </a:rPr>
              <a:t>альтернативных </a:t>
            </a:r>
            <a:r>
              <a:rPr sz="2200" spc="-10" dirty="0">
                <a:latin typeface="Calibri"/>
                <a:cs typeface="Calibri"/>
              </a:rPr>
              <a:t>решениях личных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семейных  финансовых </a:t>
            </a:r>
            <a:r>
              <a:rPr sz="2200" spc="-15" dirty="0">
                <a:latin typeface="Calibri"/>
                <a:cs typeface="Calibri"/>
              </a:rPr>
              <a:t>проблем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1080"/>
              </a:spcBef>
            </a:pPr>
            <a:r>
              <a:rPr sz="2200" spc="-5" dirty="0">
                <a:latin typeface="Calibri"/>
                <a:cs typeface="Calibri"/>
              </a:rPr>
              <a:t>Развитие </a:t>
            </a:r>
            <a:r>
              <a:rPr sz="2200" spc="-10" dirty="0">
                <a:latin typeface="Calibri"/>
                <a:cs typeface="Calibri"/>
              </a:rPr>
              <a:t>умения </a:t>
            </a:r>
            <a:r>
              <a:rPr sz="2200" spc="-15" dirty="0">
                <a:latin typeface="Calibri"/>
                <a:cs typeface="Calibri"/>
              </a:rPr>
              <a:t>предвидеть </a:t>
            </a:r>
            <a:r>
              <a:rPr sz="2200" spc="-5" dirty="0">
                <a:latin typeface="Calibri"/>
                <a:cs typeface="Calibri"/>
              </a:rPr>
              <a:t>позитивные и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негативные</a:t>
            </a:r>
            <a:endParaRPr sz="2200">
              <a:latin typeface="Calibri"/>
              <a:cs typeface="Calibri"/>
            </a:endParaRPr>
          </a:p>
          <a:p>
            <a:pPr marL="40386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последствия выбранного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решения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47078" y="761237"/>
            <a:ext cx="5163820" cy="3161030"/>
            <a:chOff x="6347078" y="761237"/>
            <a:chExt cx="5163820" cy="3161030"/>
          </a:xfrm>
        </p:grpSpPr>
        <p:sp>
          <p:nvSpPr>
            <p:cNvPr id="5" name="object 5"/>
            <p:cNvSpPr/>
            <p:nvPr/>
          </p:nvSpPr>
          <p:spPr>
            <a:xfrm>
              <a:off x="6372478" y="773937"/>
              <a:ext cx="5113020" cy="3122930"/>
            </a:xfrm>
            <a:custGeom>
              <a:avLst/>
              <a:gdLst/>
              <a:ahLst/>
              <a:cxnLst/>
              <a:rect l="l" t="t" r="r" b="b"/>
              <a:pathLst>
                <a:path w="5113020" h="3122929">
                  <a:moveTo>
                    <a:pt x="5112511" y="0"/>
                  </a:moveTo>
                  <a:lnTo>
                    <a:pt x="0" y="0"/>
                  </a:lnTo>
                  <a:lnTo>
                    <a:pt x="0" y="3122676"/>
                  </a:lnTo>
                  <a:lnTo>
                    <a:pt x="5112511" y="3122676"/>
                  </a:lnTo>
                  <a:lnTo>
                    <a:pt x="5112511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2478" y="767587"/>
              <a:ext cx="5113020" cy="3148330"/>
            </a:xfrm>
            <a:custGeom>
              <a:avLst/>
              <a:gdLst/>
              <a:ahLst/>
              <a:cxnLst/>
              <a:rect l="l" t="t" r="r" b="b"/>
              <a:pathLst>
                <a:path w="5113020" h="3148329">
                  <a:moveTo>
                    <a:pt x="0" y="0"/>
                  </a:moveTo>
                  <a:lnTo>
                    <a:pt x="0" y="3148076"/>
                  </a:lnTo>
                </a:path>
                <a:path w="5113020" h="3148329">
                  <a:moveTo>
                    <a:pt x="5112512" y="0"/>
                  </a:moveTo>
                  <a:lnTo>
                    <a:pt x="5112512" y="314807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6128" y="767587"/>
              <a:ext cx="5125720" cy="12700"/>
            </a:xfrm>
            <a:custGeom>
              <a:avLst/>
              <a:gdLst/>
              <a:ahLst/>
              <a:cxnLst/>
              <a:rect l="l" t="t" r="r" b="b"/>
              <a:pathLst>
                <a:path w="5125720" h="12700">
                  <a:moveTo>
                    <a:pt x="0" y="12700"/>
                  </a:moveTo>
                  <a:lnTo>
                    <a:pt x="5125212" y="12700"/>
                  </a:lnTo>
                  <a:lnTo>
                    <a:pt x="5125212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6128" y="3896613"/>
              <a:ext cx="5125720" cy="0"/>
            </a:xfrm>
            <a:custGeom>
              <a:avLst/>
              <a:gdLst/>
              <a:ahLst/>
              <a:cxnLst/>
              <a:rect l="l" t="t" r="r" b="b"/>
              <a:pathLst>
                <a:path w="5125720">
                  <a:moveTo>
                    <a:pt x="0" y="0"/>
                  </a:moveTo>
                  <a:lnTo>
                    <a:pt x="5125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78828" y="790447"/>
            <a:ext cx="510032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 marR="93027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Приобретение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опыта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использования  полученных знаний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практической деятельности,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а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также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повседневной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tabLst>
                <a:tab pos="103124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жизни	(Проект</a:t>
            </a:r>
            <a:r>
              <a:rPr sz="2000" b="1" spc="4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Федерального</a:t>
            </a:r>
            <a:endParaRPr sz="2000">
              <a:latin typeface="Calibri"/>
              <a:cs typeface="Calibri"/>
            </a:endParaRPr>
          </a:p>
          <a:p>
            <a:pPr marL="85725" marR="259079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государственного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образовательного  стандарта основного общего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образования. 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Требования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к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предметным</a:t>
            </a:r>
            <a:r>
              <a:rPr sz="20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результатам.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Обществознание)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7140" y="3797808"/>
            <a:ext cx="4032504" cy="302514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42315" y="765047"/>
            <a:ext cx="5781040" cy="3476625"/>
            <a:chOff x="242315" y="765047"/>
            <a:chExt cx="5781040" cy="3476625"/>
          </a:xfrm>
        </p:grpSpPr>
        <p:sp>
          <p:nvSpPr>
            <p:cNvPr id="12" name="object 12"/>
            <p:cNvSpPr/>
            <p:nvPr/>
          </p:nvSpPr>
          <p:spPr>
            <a:xfrm>
              <a:off x="252221" y="774953"/>
              <a:ext cx="5760720" cy="3456940"/>
            </a:xfrm>
            <a:custGeom>
              <a:avLst/>
              <a:gdLst/>
              <a:ahLst/>
              <a:cxnLst/>
              <a:rect l="l" t="t" r="r" b="b"/>
              <a:pathLst>
                <a:path w="5760720" h="3456940">
                  <a:moveTo>
                    <a:pt x="5760720" y="0"/>
                  </a:moveTo>
                  <a:lnTo>
                    <a:pt x="0" y="0"/>
                  </a:lnTo>
                  <a:lnTo>
                    <a:pt x="0" y="3456432"/>
                  </a:lnTo>
                  <a:lnTo>
                    <a:pt x="5328666" y="3456432"/>
                  </a:lnTo>
                  <a:lnTo>
                    <a:pt x="5760720" y="3024378"/>
                  </a:lnTo>
                  <a:lnTo>
                    <a:pt x="576072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80887" y="3799331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432053" y="0"/>
                  </a:moveTo>
                  <a:lnTo>
                    <a:pt x="86360" y="86359"/>
                  </a:lnTo>
                  <a:lnTo>
                    <a:pt x="0" y="432053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BCC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221" y="774953"/>
              <a:ext cx="5760720" cy="3456940"/>
            </a:xfrm>
            <a:custGeom>
              <a:avLst/>
              <a:gdLst/>
              <a:ahLst/>
              <a:cxnLst/>
              <a:rect l="l" t="t" r="r" b="b"/>
              <a:pathLst>
                <a:path w="5760720" h="3456940">
                  <a:moveTo>
                    <a:pt x="5328666" y="3456432"/>
                  </a:moveTo>
                  <a:lnTo>
                    <a:pt x="5415026" y="3110738"/>
                  </a:lnTo>
                  <a:lnTo>
                    <a:pt x="5760720" y="3024378"/>
                  </a:lnTo>
                  <a:lnTo>
                    <a:pt x="5328666" y="3456432"/>
                  </a:lnTo>
                  <a:lnTo>
                    <a:pt x="0" y="3456432"/>
                  </a:lnTo>
                  <a:lnTo>
                    <a:pt x="0" y="0"/>
                  </a:lnTo>
                  <a:lnTo>
                    <a:pt x="5760720" y="0"/>
                  </a:lnTo>
                  <a:lnTo>
                    <a:pt x="5760720" y="3024378"/>
                  </a:lnTo>
                </a:path>
              </a:pathLst>
            </a:custGeom>
            <a:ln w="19811">
              <a:solidFill>
                <a:srgbClr val="76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14196" y="984631"/>
            <a:ext cx="1341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Финансовая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7795" y="984631"/>
            <a:ext cx="1583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грамотность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088" y="1289431"/>
            <a:ext cx="4017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1230" algn="l"/>
                <a:tab pos="1264920" algn="l"/>
                <a:tab pos="2660015" algn="l"/>
              </a:tabLst>
            </a:pPr>
            <a:r>
              <a:rPr sz="2000" i="1" spc="-5" dirty="0">
                <a:latin typeface="Calibri"/>
                <a:cs typeface="Calibri"/>
              </a:rPr>
              <a:t>знание	</a:t>
            </a:r>
            <a:r>
              <a:rPr sz="2000" i="1" dirty="0">
                <a:latin typeface="Calibri"/>
                <a:cs typeface="Calibri"/>
              </a:rPr>
              <a:t>и	</a:t>
            </a:r>
            <a:r>
              <a:rPr sz="2000" i="1" spc="-5" dirty="0">
                <a:latin typeface="Calibri"/>
                <a:cs typeface="Calibri"/>
              </a:rPr>
              <a:t>понимание	финансовых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5654" y="984631"/>
            <a:ext cx="12293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вк</a:t>
            </a:r>
            <a:r>
              <a:rPr sz="2000" i="1" spc="-10" dirty="0">
                <a:latin typeface="Calibri"/>
                <a:cs typeface="Calibri"/>
              </a:rPr>
              <a:t>л</a:t>
            </a:r>
            <a:r>
              <a:rPr sz="2000" i="1" dirty="0">
                <a:latin typeface="Calibri"/>
                <a:cs typeface="Calibri"/>
              </a:rPr>
              <a:t>ю</a:t>
            </a:r>
            <a:r>
              <a:rPr sz="2000" i="1" spc="-10" dirty="0">
                <a:latin typeface="Calibri"/>
                <a:cs typeface="Calibri"/>
              </a:rPr>
              <a:t>ч</a:t>
            </a:r>
            <a:r>
              <a:rPr sz="2000" i="1" spc="-5" dirty="0">
                <a:latin typeface="Calibri"/>
                <a:cs typeface="Calibri"/>
              </a:rPr>
              <a:t>ает  </a:t>
            </a:r>
            <a:r>
              <a:rPr sz="2000" i="1" dirty="0">
                <a:latin typeface="Calibri"/>
                <a:cs typeface="Calibri"/>
              </a:rPr>
              <a:t>т</a:t>
            </a:r>
            <a:r>
              <a:rPr sz="2000" i="1" spc="-15" dirty="0">
                <a:latin typeface="Calibri"/>
                <a:cs typeface="Calibri"/>
              </a:rPr>
              <a:t>е</a:t>
            </a:r>
            <a:r>
              <a:rPr sz="2000" i="1" spc="-5" dirty="0">
                <a:latin typeface="Calibri"/>
                <a:cs typeface="Calibri"/>
              </a:rPr>
              <a:t>р</a:t>
            </a:r>
            <a:r>
              <a:rPr sz="2000" i="1" spc="-10" dirty="0">
                <a:latin typeface="Calibri"/>
                <a:cs typeface="Calibri"/>
              </a:rPr>
              <a:t>м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н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5" dirty="0">
                <a:latin typeface="Calibri"/>
                <a:cs typeface="Calibri"/>
              </a:rPr>
              <a:t>в</a:t>
            </a:r>
            <a:r>
              <a:rPr sz="2000" i="1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088" y="1594231"/>
            <a:ext cx="54051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85900" algn="l"/>
                <a:tab pos="1756410" algn="l"/>
                <a:tab pos="3389629" algn="l"/>
                <a:tab pos="5006975" algn="l"/>
              </a:tabLst>
            </a:pPr>
            <a:r>
              <a:rPr sz="2000" i="1" dirty="0">
                <a:latin typeface="Calibri"/>
                <a:cs typeface="Calibri"/>
              </a:rPr>
              <a:t>понятий и финансовых </a:t>
            </a:r>
            <a:r>
              <a:rPr sz="2000" i="1" spc="-10" dirty="0">
                <a:latin typeface="Calibri"/>
                <a:cs typeface="Calibri"/>
              </a:rPr>
              <a:t>рисков, </a:t>
            </a:r>
            <a:r>
              <a:rPr sz="2000" i="1" dirty="0">
                <a:latin typeface="Calibri"/>
                <a:cs typeface="Calibri"/>
              </a:rPr>
              <a:t>а </a:t>
            </a:r>
            <a:r>
              <a:rPr sz="2000" i="1" spc="-5" dirty="0">
                <a:latin typeface="Calibri"/>
                <a:cs typeface="Calibri"/>
              </a:rPr>
              <a:t>также навыки,  мот</a:t>
            </a:r>
            <a:r>
              <a:rPr sz="2000" i="1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в</a:t>
            </a:r>
            <a:r>
              <a:rPr sz="2000" i="1" spc="-5" dirty="0">
                <a:latin typeface="Calibri"/>
                <a:cs typeface="Calibri"/>
              </a:rPr>
              <a:t>аци</a:t>
            </a:r>
            <a:r>
              <a:rPr sz="2000" i="1" dirty="0">
                <a:latin typeface="Calibri"/>
                <a:cs typeface="Calibri"/>
              </a:rPr>
              <a:t>ю	и	</a:t>
            </a:r>
            <a:r>
              <a:rPr sz="2000" i="1" spc="-5" dirty="0">
                <a:latin typeface="Calibri"/>
                <a:cs typeface="Calibri"/>
              </a:rPr>
              <a:t>уве</a:t>
            </a:r>
            <a:r>
              <a:rPr sz="2000" i="1" spc="-20" dirty="0">
                <a:latin typeface="Calibri"/>
                <a:cs typeface="Calibri"/>
              </a:rPr>
              <a:t>р</a:t>
            </a:r>
            <a:r>
              <a:rPr sz="2000" i="1" dirty="0">
                <a:latin typeface="Calibri"/>
                <a:cs typeface="Calibri"/>
              </a:rPr>
              <a:t>е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dirty="0">
                <a:latin typeface="Calibri"/>
                <a:cs typeface="Calibri"/>
              </a:rPr>
              <a:t>ность,	н</a:t>
            </a:r>
            <a:r>
              <a:rPr sz="2000" i="1" spc="-10" dirty="0">
                <a:latin typeface="Calibri"/>
                <a:cs typeface="Calibri"/>
              </a:rPr>
              <a:t>ео</a:t>
            </a:r>
            <a:r>
              <a:rPr sz="2000" i="1" spc="-25" dirty="0">
                <a:latin typeface="Calibri"/>
                <a:cs typeface="Calibri"/>
              </a:rPr>
              <a:t>б</a:t>
            </a:r>
            <a:r>
              <a:rPr sz="2000" i="1" spc="-45" dirty="0">
                <a:latin typeface="Calibri"/>
                <a:cs typeface="Calibri"/>
              </a:rPr>
              <a:t>х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-10" dirty="0">
                <a:latin typeface="Calibri"/>
                <a:cs typeface="Calibri"/>
              </a:rPr>
              <a:t>д</a:t>
            </a:r>
            <a:r>
              <a:rPr sz="2000" i="1" spc="-15" dirty="0">
                <a:latin typeface="Calibri"/>
                <a:cs typeface="Calibri"/>
              </a:rPr>
              <a:t>и</a:t>
            </a:r>
            <a:r>
              <a:rPr sz="2000" i="1" spc="-5" dirty="0">
                <a:latin typeface="Calibri"/>
                <a:cs typeface="Calibri"/>
              </a:rPr>
              <a:t>мы</a:t>
            </a:r>
            <a:r>
              <a:rPr sz="2000" i="1" dirty="0">
                <a:latin typeface="Calibri"/>
                <a:cs typeface="Calibri"/>
              </a:rPr>
              <a:t>е	для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088" y="2204085"/>
            <a:ext cx="5404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6714" algn="l"/>
                <a:tab pos="3770629" algn="l"/>
                <a:tab pos="5269230" algn="l"/>
              </a:tabLst>
            </a:pPr>
            <a:r>
              <a:rPr sz="2000" i="1" dirty="0">
                <a:latin typeface="Calibri"/>
                <a:cs typeface="Calibri"/>
              </a:rPr>
              <a:t>п</a:t>
            </a:r>
            <a:r>
              <a:rPr sz="2000" i="1" spc="-10" dirty="0">
                <a:latin typeface="Calibri"/>
                <a:cs typeface="Calibri"/>
              </a:rPr>
              <a:t>р</a:t>
            </a:r>
            <a:r>
              <a:rPr sz="2000" i="1" spc="-5" dirty="0">
                <a:latin typeface="Calibri"/>
                <a:cs typeface="Calibri"/>
              </a:rPr>
              <a:t>инят</a:t>
            </a:r>
            <a:r>
              <a:rPr sz="2000" i="1" spc="-1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и	эффективных	</a:t>
            </a:r>
            <a:r>
              <a:rPr sz="2000" i="1" spc="-15" dirty="0">
                <a:latin typeface="Calibri"/>
                <a:cs typeface="Calibri"/>
              </a:rPr>
              <a:t>р</a:t>
            </a:r>
            <a:r>
              <a:rPr sz="2000" i="1" spc="-10" dirty="0">
                <a:latin typeface="Calibri"/>
                <a:cs typeface="Calibri"/>
              </a:rPr>
              <a:t>еш</a:t>
            </a:r>
            <a:r>
              <a:rPr sz="2000" i="1" dirty="0">
                <a:latin typeface="Calibri"/>
                <a:cs typeface="Calibri"/>
              </a:rPr>
              <a:t>е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й	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088" y="2508885"/>
            <a:ext cx="19348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разнообразных  </a:t>
            </a:r>
            <a:r>
              <a:rPr sz="2000" i="1" dirty="0">
                <a:latin typeface="Calibri"/>
                <a:cs typeface="Calibri"/>
              </a:rPr>
              <a:t>спо</a:t>
            </a:r>
            <a:r>
              <a:rPr sz="2000" i="1" spc="-10" dirty="0">
                <a:latin typeface="Calibri"/>
                <a:cs typeface="Calibri"/>
              </a:rPr>
              <a:t>с</a:t>
            </a:r>
            <a:r>
              <a:rPr sz="2000" i="1" spc="-5" dirty="0">
                <a:latin typeface="Calibri"/>
                <a:cs typeface="Calibri"/>
              </a:rPr>
              <a:t>обст</a:t>
            </a:r>
            <a:r>
              <a:rPr sz="2000" i="1" spc="-15" dirty="0">
                <a:latin typeface="Calibri"/>
                <a:cs typeface="Calibri"/>
              </a:rPr>
              <a:t>в</a:t>
            </a:r>
            <a:r>
              <a:rPr sz="2000" i="1" spc="-5" dirty="0">
                <a:latin typeface="Calibri"/>
                <a:cs typeface="Calibri"/>
              </a:rPr>
              <a:t>у</a:t>
            </a:r>
            <a:r>
              <a:rPr sz="2000" i="1" spc="5" dirty="0">
                <a:latin typeface="Calibri"/>
                <a:cs typeface="Calibri"/>
              </a:rPr>
              <a:t>ю</a:t>
            </a:r>
            <a:r>
              <a:rPr sz="2000" i="1" spc="-5" dirty="0">
                <a:latin typeface="Calibri"/>
                <a:cs typeface="Calibri"/>
              </a:rPr>
              <a:t>щих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5602" y="2508885"/>
            <a:ext cx="13696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фи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spc="-15" dirty="0">
                <a:latin typeface="Calibri"/>
                <a:cs typeface="Calibri"/>
              </a:rPr>
              <a:t>ан</a:t>
            </a:r>
            <a:r>
              <a:rPr sz="2000" i="1" dirty="0">
                <a:latin typeface="Calibri"/>
                <a:cs typeface="Calibri"/>
              </a:rPr>
              <a:t>совых  </a:t>
            </a:r>
            <a:r>
              <a:rPr sz="2000" i="1" spc="-10" dirty="0">
                <a:latin typeface="Calibri"/>
                <a:cs typeface="Calibri"/>
              </a:rPr>
              <a:t>улучшению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78578" y="2508885"/>
            <a:ext cx="14566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с</a:t>
            </a:r>
            <a:r>
              <a:rPr sz="2000" i="1" spc="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туациях,  </a:t>
            </a:r>
            <a:r>
              <a:rPr sz="2000" i="1" spc="-10" dirty="0">
                <a:latin typeface="Calibri"/>
                <a:cs typeface="Calibri"/>
              </a:rPr>
              <a:t>ф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на</a:t>
            </a:r>
            <a:r>
              <a:rPr sz="2000" i="1" dirty="0">
                <a:latin typeface="Calibri"/>
                <a:cs typeface="Calibri"/>
              </a:rPr>
              <a:t>нсового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088" y="3118180"/>
            <a:ext cx="540448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alibri"/>
                <a:cs typeface="Calibri"/>
              </a:rPr>
              <a:t>благополучия </a:t>
            </a:r>
            <a:r>
              <a:rPr sz="2000" i="1" dirty="0">
                <a:latin typeface="Calibri"/>
                <a:cs typeface="Calibri"/>
              </a:rPr>
              <a:t>личности и </a:t>
            </a:r>
            <a:r>
              <a:rPr sz="2000" i="1" spc="-5" dirty="0">
                <a:latin typeface="Calibri"/>
                <a:cs typeface="Calibri"/>
              </a:rPr>
              <a:t>общества, </a:t>
            </a:r>
            <a:r>
              <a:rPr sz="2000" i="1" dirty="0">
                <a:latin typeface="Calibri"/>
                <a:cs typeface="Calibri"/>
              </a:rPr>
              <a:t>а</a:t>
            </a:r>
            <a:r>
              <a:rPr sz="2000" i="1" spc="30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также</a:t>
            </a:r>
            <a:endParaRPr sz="2000">
              <a:latin typeface="Calibri"/>
              <a:cs typeface="Calibri"/>
            </a:endParaRPr>
          </a:p>
          <a:p>
            <a:pPr marL="495300" marR="137160" indent="-483234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Calibri"/>
                <a:cs typeface="Calibri"/>
              </a:rPr>
              <a:t>возможности участия </a:t>
            </a:r>
            <a:r>
              <a:rPr sz="2000" i="1" dirty="0">
                <a:latin typeface="Calibri"/>
                <a:cs typeface="Calibri"/>
              </a:rPr>
              <a:t>в </a:t>
            </a:r>
            <a:r>
              <a:rPr sz="2000" i="1" spc="-10" dirty="0">
                <a:latin typeface="Calibri"/>
                <a:cs typeface="Calibri"/>
              </a:rPr>
              <a:t>экономической </a:t>
            </a:r>
            <a:r>
              <a:rPr sz="2000" i="1" spc="-5" dirty="0">
                <a:latin typeface="Calibri"/>
                <a:cs typeface="Calibri"/>
              </a:rPr>
              <a:t>жизни.  </a:t>
            </a:r>
            <a:r>
              <a:rPr sz="2000" i="1" dirty="0">
                <a:latin typeface="Calibri"/>
                <a:cs typeface="Calibri"/>
              </a:rPr>
              <a:t>(Исследование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PISA)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9048" y="324688"/>
            <a:ext cx="5765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Глобальные</a:t>
            </a:r>
            <a:r>
              <a:rPr sz="4000" spc="-40" dirty="0"/>
              <a:t> </a:t>
            </a:r>
            <a:r>
              <a:rPr sz="4000" spc="-15" dirty="0"/>
              <a:t>компетенции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4308347"/>
            <a:ext cx="2609088" cy="8564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2613659"/>
            <a:ext cx="2682240" cy="687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2583179"/>
            <a:ext cx="2682240" cy="6629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26295" y="4325111"/>
            <a:ext cx="2599944" cy="800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90672" y="2142743"/>
            <a:ext cx="5897879" cy="37094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4586" y="1716023"/>
            <a:ext cx="2682875" cy="4813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Доступ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чистой</a:t>
            </a: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воде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344" y="3581908"/>
            <a:ext cx="249745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Забота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животных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795" y="5231638"/>
            <a:ext cx="14224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Здоровье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3492" y="1716023"/>
            <a:ext cx="2682240" cy="7315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Между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горами</a:t>
            </a:r>
            <a:r>
              <a:rPr sz="21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морем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29141" y="3370326"/>
            <a:ext cx="2682240" cy="7315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30" dirty="0">
                <a:solidFill>
                  <a:srgbClr val="001F5F"/>
                </a:solidFill>
                <a:latin typeface="Calibri"/>
                <a:cs typeface="Calibri"/>
              </a:rPr>
              <a:t>Государство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«Мусорные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острова»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60357" y="5227320"/>
            <a:ext cx="2803525" cy="7321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Образование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мире: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право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 бизнес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4611" y="6205727"/>
            <a:ext cx="2519172" cy="5181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71788" y="6205727"/>
            <a:ext cx="2839211" cy="4541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41795" y="1043304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72905" y="101752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5616" y="1507616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0982706" y="6699605"/>
            <a:ext cx="226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888888"/>
                </a:solidFill>
                <a:latin typeface="Trebuchet MS"/>
                <a:cs typeface="Trebuchet MS"/>
              </a:rPr>
              <a:t>72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000" y="765175"/>
            <a:ext cx="10668000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4139">
              <a:lnSpc>
                <a:spcPct val="100000"/>
              </a:lnSpc>
              <a:spcBef>
                <a:spcPts val="105"/>
              </a:spcBef>
            </a:pPr>
            <a:r>
              <a:rPr lang="ru-RU" sz="3200" b="1" spc="-20" dirty="0" smtClean="0">
                <a:solidFill>
                  <a:srgbClr val="002060"/>
                </a:solidFill>
                <a:latin typeface="Calibri"/>
                <a:cs typeface="Calibri"/>
              </a:rPr>
              <a:t>       </a:t>
            </a:r>
            <a:r>
              <a:rPr sz="3200" b="1" spc="-20" smtClean="0">
                <a:solidFill>
                  <a:srgbClr val="002060"/>
                </a:solidFill>
                <a:latin typeface="Calibri"/>
                <a:cs typeface="Calibri"/>
              </a:rPr>
              <a:t>Глобальная </a:t>
            </a:r>
            <a:r>
              <a:rPr sz="3200" b="1" spc="-5" dirty="0">
                <a:solidFill>
                  <a:srgbClr val="002060"/>
                </a:solidFill>
                <a:latin typeface="Calibri"/>
                <a:cs typeface="Calibri"/>
              </a:rPr>
              <a:t>компетентность </a:t>
            </a:r>
            <a:r>
              <a:rPr sz="3200" dirty="0">
                <a:latin typeface="Calibri"/>
                <a:cs typeface="Calibri"/>
              </a:rPr>
              <a:t>— </a:t>
            </a:r>
            <a:r>
              <a:rPr sz="3200" spc="-15" dirty="0">
                <a:latin typeface="Calibri"/>
                <a:cs typeface="Calibri"/>
              </a:rPr>
              <a:t>это  </a:t>
            </a:r>
            <a:r>
              <a:rPr sz="3200" spc="-5" dirty="0">
                <a:latin typeface="Calibri"/>
                <a:cs typeface="Calibri"/>
              </a:rPr>
              <a:t>многогранная </a:t>
            </a:r>
            <a:r>
              <a:rPr sz="3200" spc="-20" dirty="0">
                <a:latin typeface="Calibri"/>
                <a:cs typeface="Calibri"/>
              </a:rPr>
              <a:t>цель </a:t>
            </a:r>
            <a:r>
              <a:rPr sz="3200" spc="-5" dirty="0">
                <a:latin typeface="Calibri"/>
                <a:cs typeface="Calibri"/>
              </a:rPr>
              <a:t>обучения </a:t>
            </a:r>
            <a:r>
              <a:rPr sz="3200" dirty="0">
                <a:latin typeface="Calibri"/>
                <a:cs typeface="Calibri"/>
              </a:rPr>
              <a:t>на </a:t>
            </a:r>
            <a:r>
              <a:rPr sz="3200" spc="-5" dirty="0">
                <a:latin typeface="Calibri"/>
                <a:cs typeface="Calibri"/>
              </a:rPr>
              <a:t>протяжении  </a:t>
            </a:r>
            <a:r>
              <a:rPr sz="3200" dirty="0">
                <a:latin typeface="Calibri"/>
                <a:cs typeface="Calibri"/>
              </a:rPr>
              <a:t>всей жизни. </a:t>
            </a:r>
            <a:r>
              <a:rPr sz="3200" spc="-25">
                <a:latin typeface="Calibri"/>
                <a:cs typeface="Calibri"/>
              </a:rPr>
              <a:t>Глобально</a:t>
            </a:r>
            <a:r>
              <a:rPr sz="3200" spc="-50">
                <a:latin typeface="Calibri"/>
                <a:cs typeface="Calibri"/>
              </a:rPr>
              <a:t> </a:t>
            </a:r>
            <a:r>
              <a:rPr sz="3200" spc="-10" smtClean="0">
                <a:latin typeface="Calibri"/>
                <a:cs typeface="Calibri"/>
              </a:rPr>
              <a:t>компетентная</a:t>
            </a:r>
            <a:r>
              <a:rPr lang="ru-RU" sz="3200" spc="-10" dirty="0" smtClean="0">
                <a:latin typeface="Calibri"/>
                <a:cs typeface="Calibri"/>
              </a:rPr>
              <a:t> </a:t>
            </a:r>
            <a:r>
              <a:rPr sz="3200" spc="-5" smtClean="0">
                <a:latin typeface="Calibri"/>
                <a:cs typeface="Calibri"/>
              </a:rPr>
              <a:t>личность </a:t>
            </a:r>
            <a:r>
              <a:rPr sz="3200" dirty="0">
                <a:latin typeface="Calibri"/>
                <a:cs typeface="Calibri"/>
              </a:rPr>
              <a:t>способна </a:t>
            </a:r>
            <a:r>
              <a:rPr sz="3200" spc="-5" dirty="0">
                <a:latin typeface="Calibri"/>
                <a:cs typeface="Calibri"/>
              </a:rPr>
              <a:t>изучать местные,  </a:t>
            </a:r>
            <a:r>
              <a:rPr sz="3200" spc="-15" dirty="0">
                <a:latin typeface="Calibri"/>
                <a:cs typeface="Calibri"/>
              </a:rPr>
              <a:t>глобальные </a:t>
            </a:r>
            <a:r>
              <a:rPr sz="3200" spc="-10" dirty="0">
                <a:latin typeface="Calibri"/>
                <a:cs typeface="Calibri"/>
              </a:rPr>
              <a:t>проблемы </a:t>
            </a:r>
            <a:r>
              <a:rPr sz="3200">
                <a:latin typeface="Calibri"/>
                <a:cs typeface="Calibri"/>
              </a:rPr>
              <a:t>и</a:t>
            </a:r>
            <a:r>
              <a:rPr sz="3200" spc="-10">
                <a:latin typeface="Calibri"/>
                <a:cs typeface="Calibri"/>
              </a:rPr>
              <a:t> </a:t>
            </a:r>
            <a:r>
              <a:rPr sz="3200" smtClean="0">
                <a:latin typeface="Calibri"/>
                <a:cs typeface="Calibri"/>
              </a:rPr>
              <a:t>вопросы</a:t>
            </a:r>
            <a:r>
              <a:rPr lang="ru-RU" sz="3200" dirty="0" smtClean="0">
                <a:latin typeface="Calibri"/>
                <a:cs typeface="Calibri"/>
              </a:rPr>
              <a:t>  </a:t>
            </a:r>
            <a:r>
              <a:rPr sz="3200" spc="-20" smtClean="0">
                <a:latin typeface="Calibri"/>
                <a:cs typeface="Calibri"/>
              </a:rPr>
              <a:t>межкультурного </a:t>
            </a:r>
            <a:r>
              <a:rPr sz="3200" spc="-10" dirty="0">
                <a:latin typeface="Calibri"/>
                <a:cs typeface="Calibri"/>
              </a:rPr>
              <a:t>взаимодействия, </a:t>
            </a:r>
            <a:r>
              <a:rPr sz="3200" dirty="0">
                <a:latin typeface="Calibri"/>
                <a:cs typeface="Calibri"/>
              </a:rPr>
              <a:t>понимать и  </a:t>
            </a:r>
            <a:r>
              <a:rPr sz="3200" spc="-5" dirty="0">
                <a:latin typeface="Calibri"/>
                <a:cs typeface="Calibri"/>
              </a:rPr>
              <a:t>оценивать </a:t>
            </a:r>
            <a:r>
              <a:rPr sz="3200" spc="-10" dirty="0">
                <a:latin typeface="Calibri"/>
                <a:cs typeface="Calibri"/>
              </a:rPr>
              <a:t>различные точки </a:t>
            </a:r>
            <a:r>
              <a:rPr sz="3200" dirty="0">
                <a:latin typeface="Calibri"/>
                <a:cs typeface="Calibri"/>
              </a:rPr>
              <a:t>зрения и  </a:t>
            </a:r>
            <a:r>
              <a:rPr sz="3200" spc="-5" dirty="0">
                <a:latin typeface="Calibri"/>
                <a:cs typeface="Calibri"/>
              </a:rPr>
              <a:t>мировоззрения, </a:t>
            </a:r>
            <a:r>
              <a:rPr sz="3200" dirty="0">
                <a:latin typeface="Calibri"/>
                <a:cs typeface="Calibri"/>
              </a:rPr>
              <a:t>успешно и </a:t>
            </a:r>
            <a:r>
              <a:rPr sz="3200" spc="-5" dirty="0">
                <a:latin typeface="Calibri"/>
                <a:cs typeface="Calibri"/>
              </a:rPr>
              <a:t>уважительно  взаимодействовать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5" dirty="0">
                <a:latin typeface="Calibri"/>
                <a:cs typeface="Calibri"/>
              </a:rPr>
              <a:t>другими, </a:t>
            </a:r>
            <a:r>
              <a:rPr sz="3200" dirty="0">
                <a:latin typeface="Calibri"/>
                <a:cs typeface="Calibri"/>
              </a:rPr>
              <a:t>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также</a:t>
            </a:r>
            <a:endParaRPr sz="3200">
              <a:latin typeface="Calibri"/>
              <a:cs typeface="Calibri"/>
            </a:endParaRPr>
          </a:p>
          <a:p>
            <a:pPr marL="12700" marR="240029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действовать ответственно для обеспечения  </a:t>
            </a:r>
            <a:r>
              <a:rPr sz="3200" spc="-10" dirty="0">
                <a:latin typeface="Calibri"/>
                <a:cs typeface="Calibri"/>
              </a:rPr>
              <a:t>устойчивого </a:t>
            </a:r>
            <a:r>
              <a:rPr sz="3200" dirty="0">
                <a:latin typeface="Calibri"/>
                <a:cs typeface="Calibri"/>
              </a:rPr>
              <a:t>развития и </a:t>
            </a:r>
            <a:r>
              <a:rPr sz="3200" spc="-10">
                <a:latin typeface="Calibri"/>
                <a:cs typeface="Calibri"/>
              </a:rPr>
              <a:t>коллективного  </a:t>
            </a:r>
            <a:r>
              <a:rPr sz="3200" spc="-15" smtClean="0">
                <a:latin typeface="Calibri"/>
                <a:cs typeface="Calibri"/>
              </a:rPr>
              <a:t>благополучия</a:t>
            </a:r>
            <a:r>
              <a:rPr lang="ru-RU" sz="3200" spc="-15" dirty="0" smtClean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15200" y="6175375"/>
            <a:ext cx="39820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(PISA </a:t>
            </a:r>
            <a:r>
              <a:rPr sz="2000" dirty="0">
                <a:latin typeface="Calibri"/>
                <a:cs typeface="Calibri"/>
              </a:rPr>
              <a:t>2018 </a:t>
            </a:r>
            <a:r>
              <a:rPr sz="2000" spc="-5" dirty="0">
                <a:latin typeface="Calibri"/>
                <a:cs typeface="Calibri"/>
              </a:rPr>
              <a:t>Assessment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Analytical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Framework)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264" y="402081"/>
            <a:ext cx="97497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2486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Иллюстрация </a:t>
            </a:r>
            <a:r>
              <a:rPr sz="2800" spc="-30" dirty="0"/>
              <a:t>модели </a:t>
            </a:r>
            <a:r>
              <a:rPr sz="2800" spc="-15" dirty="0"/>
              <a:t>глобальных компетенций </a:t>
            </a:r>
            <a:r>
              <a:rPr sz="2800" spc="-20" dirty="0"/>
              <a:t>как  </a:t>
            </a:r>
            <a:r>
              <a:rPr sz="2800" spc="-10" dirty="0"/>
              <a:t>совокупности </a:t>
            </a:r>
            <a:r>
              <a:rPr sz="2800" spc="-5" dirty="0"/>
              <a:t>взаимосвязанных </a:t>
            </a:r>
            <a:r>
              <a:rPr sz="2800" spc="-10" dirty="0"/>
              <a:t>компонентов </a:t>
            </a:r>
            <a:r>
              <a:rPr sz="2800" spc="-5" dirty="0"/>
              <a:t>(пример 2018</a:t>
            </a:r>
            <a:r>
              <a:rPr sz="2800" spc="229" dirty="0"/>
              <a:t> </a:t>
            </a:r>
            <a:r>
              <a:rPr sz="2800" spc="-45" dirty="0"/>
              <a:t>г.)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85596" y="1744217"/>
            <a:ext cx="5007610" cy="411670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sz="2200" spc="-15" dirty="0">
                <a:latin typeface="Calibri"/>
                <a:cs typeface="Calibri"/>
              </a:rPr>
              <a:t>For example, </a:t>
            </a:r>
            <a:r>
              <a:rPr sz="2200" spc="-10" dirty="0">
                <a:latin typeface="Calibri"/>
                <a:cs typeface="Calibri"/>
              </a:rPr>
              <a:t>students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10" dirty="0">
                <a:latin typeface="Calibri"/>
                <a:cs typeface="Calibri"/>
              </a:rPr>
              <a:t>two </a:t>
            </a:r>
            <a:r>
              <a:rPr sz="2200" spc="-20" dirty="0">
                <a:latin typeface="Calibri"/>
                <a:cs typeface="Calibri"/>
              </a:rPr>
              <a:t>different  </a:t>
            </a:r>
            <a:r>
              <a:rPr sz="2200" spc="-10" dirty="0">
                <a:latin typeface="Calibri"/>
                <a:cs typeface="Calibri"/>
              </a:rPr>
              <a:t>cultural backgrounds </a:t>
            </a:r>
            <a:r>
              <a:rPr sz="2200" spc="-5" dirty="0">
                <a:latin typeface="Calibri"/>
                <a:cs typeface="Calibri"/>
              </a:rPr>
              <a:t>who </a:t>
            </a:r>
            <a:r>
              <a:rPr sz="2200" spc="-10" dirty="0">
                <a:latin typeface="Calibri"/>
                <a:cs typeface="Calibri"/>
              </a:rPr>
              <a:t>work </a:t>
            </a:r>
            <a:r>
              <a:rPr sz="2200" spc="-15" dirty="0">
                <a:latin typeface="Calibri"/>
                <a:cs typeface="Calibri"/>
              </a:rPr>
              <a:t>together </a:t>
            </a:r>
            <a:r>
              <a:rPr sz="2200" spc="-20" dirty="0">
                <a:latin typeface="Calibri"/>
                <a:cs typeface="Calibri"/>
              </a:rPr>
              <a:t>for  </a:t>
            </a:r>
            <a:r>
              <a:rPr sz="2200" spc="-5" dirty="0">
                <a:latin typeface="Calibri"/>
                <a:cs typeface="Calibri"/>
              </a:rPr>
              <a:t>a school </a:t>
            </a:r>
            <a:r>
              <a:rPr sz="2200" spc="-10" dirty="0">
                <a:latin typeface="Calibri"/>
                <a:cs typeface="Calibri"/>
              </a:rPr>
              <a:t>project </a:t>
            </a:r>
            <a:r>
              <a:rPr sz="2200" spc="-20" dirty="0">
                <a:latin typeface="Calibri"/>
                <a:cs typeface="Calibri"/>
              </a:rPr>
              <a:t>demonstrate </a:t>
            </a:r>
            <a:r>
              <a:rPr sz="2200" spc="-5" dirty="0">
                <a:latin typeface="Calibri"/>
                <a:cs typeface="Calibri"/>
              </a:rPr>
              <a:t>global  </a:t>
            </a:r>
            <a:r>
              <a:rPr sz="2200" spc="-15" dirty="0">
                <a:latin typeface="Calibri"/>
                <a:cs typeface="Calibri"/>
              </a:rPr>
              <a:t>competence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spc="-10" dirty="0">
                <a:latin typeface="Calibri"/>
                <a:cs typeface="Calibri"/>
              </a:rPr>
              <a:t>they: </a:t>
            </a:r>
            <a:r>
              <a:rPr sz="2200" spc="-20" dirty="0">
                <a:latin typeface="Calibri"/>
                <a:cs typeface="Calibri"/>
              </a:rPr>
              <a:t>get to </a:t>
            </a:r>
            <a:r>
              <a:rPr sz="2200" spc="-5" dirty="0">
                <a:latin typeface="Calibri"/>
                <a:cs typeface="Calibri"/>
              </a:rPr>
              <a:t>know each  other </a:t>
            </a:r>
            <a:r>
              <a:rPr sz="2200" spc="-20" dirty="0">
                <a:latin typeface="Calibri"/>
                <a:cs typeface="Calibri"/>
              </a:rPr>
              <a:t>better </a:t>
            </a:r>
            <a:r>
              <a:rPr sz="2200" spc="-15" dirty="0">
                <a:latin typeface="Calibri"/>
                <a:cs typeface="Calibri"/>
              </a:rPr>
              <a:t>(examine </a:t>
            </a:r>
            <a:r>
              <a:rPr sz="2200" spc="-5" dirty="0">
                <a:latin typeface="Calibri"/>
                <a:cs typeface="Calibri"/>
              </a:rPr>
              <a:t>their </a:t>
            </a:r>
            <a:r>
              <a:rPr sz="2200" spc="-10" dirty="0">
                <a:latin typeface="Calibri"/>
                <a:cs typeface="Calibri"/>
              </a:rPr>
              <a:t>cultural  </a:t>
            </a:r>
            <a:r>
              <a:rPr sz="2200" spc="-15" dirty="0">
                <a:latin typeface="Calibri"/>
                <a:cs typeface="Calibri"/>
              </a:rPr>
              <a:t>differences); </a:t>
            </a:r>
            <a:r>
              <a:rPr sz="2200" dirty="0">
                <a:latin typeface="Calibri"/>
                <a:cs typeface="Calibri"/>
              </a:rPr>
              <a:t>try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understand </a:t>
            </a:r>
            <a:r>
              <a:rPr sz="2200" spc="-10" dirty="0">
                <a:latin typeface="Calibri"/>
                <a:cs typeface="Calibri"/>
              </a:rPr>
              <a:t>how </a:t>
            </a:r>
            <a:r>
              <a:rPr sz="2200" spc="-5" dirty="0">
                <a:latin typeface="Calibri"/>
                <a:cs typeface="Calibri"/>
              </a:rPr>
              <a:t>each  </a:t>
            </a:r>
            <a:r>
              <a:rPr sz="2200" spc="-15" dirty="0">
                <a:latin typeface="Calibri"/>
                <a:cs typeface="Calibri"/>
              </a:rPr>
              <a:t>perceives </a:t>
            </a:r>
            <a:r>
              <a:rPr sz="2200" spc="-5" dirty="0">
                <a:latin typeface="Calibri"/>
                <a:cs typeface="Calibri"/>
              </a:rPr>
              <a:t>his or </a:t>
            </a:r>
            <a:r>
              <a:rPr sz="2200" spc="-10" dirty="0">
                <a:latin typeface="Calibri"/>
                <a:cs typeface="Calibri"/>
              </a:rPr>
              <a:t>her </a:t>
            </a:r>
            <a:r>
              <a:rPr sz="2200" spc="-15" dirty="0">
                <a:latin typeface="Calibri"/>
                <a:cs typeface="Calibri"/>
              </a:rPr>
              <a:t>role </a:t>
            </a:r>
            <a:r>
              <a:rPr sz="2200" spc="-5" dirty="0">
                <a:latin typeface="Calibri"/>
                <a:cs typeface="Calibri"/>
              </a:rPr>
              <a:t>in the </a:t>
            </a:r>
            <a:r>
              <a:rPr sz="2200" spc="-15" dirty="0">
                <a:latin typeface="Calibri"/>
                <a:cs typeface="Calibri"/>
              </a:rPr>
              <a:t>project </a:t>
            </a:r>
            <a:r>
              <a:rPr sz="2200" spc="-5" dirty="0">
                <a:latin typeface="Calibri"/>
                <a:cs typeface="Calibri"/>
              </a:rPr>
              <a:t>and  the </a:t>
            </a:r>
            <a:r>
              <a:rPr sz="2200" spc="-10" dirty="0">
                <a:latin typeface="Calibri"/>
                <a:cs typeface="Calibri"/>
              </a:rPr>
              <a:t>other's </a:t>
            </a:r>
            <a:r>
              <a:rPr sz="2200" spc="-15" dirty="0">
                <a:latin typeface="Calibri"/>
                <a:cs typeface="Calibri"/>
              </a:rPr>
              <a:t>perspective (understand  </a:t>
            </a:r>
            <a:r>
              <a:rPr sz="2200" spc="-10" dirty="0">
                <a:latin typeface="Calibri"/>
                <a:cs typeface="Calibri"/>
              </a:rPr>
              <a:t>perspectives); </a:t>
            </a:r>
            <a:r>
              <a:rPr sz="2200" spc="-15" dirty="0">
                <a:latin typeface="Calibri"/>
                <a:cs typeface="Calibri"/>
              </a:rPr>
              <a:t>negotiate </a:t>
            </a:r>
            <a:r>
              <a:rPr sz="2200" spc="-10" dirty="0">
                <a:latin typeface="Calibri"/>
                <a:cs typeface="Calibri"/>
              </a:rPr>
              <a:t>misunderstandings  </a:t>
            </a:r>
            <a:r>
              <a:rPr sz="2200" spc="-5" dirty="0">
                <a:latin typeface="Calibri"/>
                <a:cs typeface="Calibri"/>
              </a:rPr>
              <a:t>and clearly </a:t>
            </a:r>
            <a:r>
              <a:rPr sz="2200" spc="-15" dirty="0">
                <a:latin typeface="Calibri"/>
                <a:cs typeface="Calibri"/>
              </a:rPr>
              <a:t>communicate expectations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5" dirty="0">
                <a:latin typeface="Calibri"/>
                <a:cs typeface="Calibri"/>
              </a:rPr>
              <a:t>feelings </a:t>
            </a:r>
            <a:r>
              <a:rPr sz="2200" spc="-20" dirty="0">
                <a:latin typeface="Calibri"/>
                <a:cs typeface="Calibri"/>
              </a:rPr>
              <a:t>(interact </a:t>
            </a:r>
            <a:r>
              <a:rPr sz="2200" spc="-30" dirty="0">
                <a:latin typeface="Calibri"/>
                <a:cs typeface="Calibri"/>
              </a:rPr>
              <a:t>openly, </a:t>
            </a:r>
            <a:r>
              <a:rPr sz="2200" spc="-10" dirty="0">
                <a:latin typeface="Calibri"/>
                <a:cs typeface="Calibri"/>
              </a:rPr>
              <a:t>appropriately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5" dirty="0">
                <a:latin typeface="Calibri"/>
                <a:cs typeface="Calibri"/>
              </a:rPr>
              <a:t>effectively);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30" dirty="0">
                <a:latin typeface="Calibri"/>
                <a:cs typeface="Calibri"/>
              </a:rPr>
              <a:t>take </a:t>
            </a:r>
            <a:r>
              <a:rPr sz="2200" spc="-15" dirty="0">
                <a:latin typeface="Calibri"/>
                <a:cs typeface="Calibri"/>
              </a:rPr>
              <a:t>stock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what they  </a:t>
            </a:r>
            <a:r>
              <a:rPr sz="2200" spc="-5" dirty="0">
                <a:latin typeface="Calibri"/>
                <a:cs typeface="Calibri"/>
              </a:rPr>
              <a:t>learn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each other </a:t>
            </a:r>
            <a:r>
              <a:rPr sz="2200" spc="-15" dirty="0">
                <a:latin typeface="Calibri"/>
                <a:cs typeface="Calibri"/>
              </a:rPr>
              <a:t>to improve </a:t>
            </a:r>
            <a:r>
              <a:rPr sz="2200" spc="-5" dirty="0">
                <a:latin typeface="Calibri"/>
                <a:cs typeface="Calibri"/>
              </a:rPr>
              <a:t>social  </a:t>
            </a:r>
            <a:r>
              <a:rPr sz="2200" spc="-10" dirty="0">
                <a:latin typeface="Calibri"/>
                <a:cs typeface="Calibri"/>
              </a:rPr>
              <a:t>relationships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their classroom </a:t>
            </a:r>
            <a:r>
              <a:rPr sz="2200" spc="-5" dirty="0">
                <a:latin typeface="Calibri"/>
                <a:cs typeface="Calibri"/>
              </a:rPr>
              <a:t>and school  </a:t>
            </a:r>
            <a:r>
              <a:rPr sz="2200" spc="-10" dirty="0">
                <a:latin typeface="Calibri"/>
                <a:cs typeface="Calibri"/>
              </a:rPr>
              <a:t>(act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collective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well-being).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1814" y="1633854"/>
            <a:ext cx="5382260" cy="38481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232410">
              <a:lnSpc>
                <a:spcPct val="80000"/>
              </a:lnSpc>
              <a:spcBef>
                <a:spcPts val="620"/>
              </a:spcBef>
            </a:pPr>
            <a:r>
              <a:rPr sz="2200" spc="-10" dirty="0">
                <a:latin typeface="Calibri"/>
                <a:cs typeface="Calibri"/>
              </a:rPr>
              <a:t>Учащиеся, </a:t>
            </a:r>
            <a:r>
              <a:rPr sz="2200" spc="-15" dirty="0">
                <a:latin typeface="Calibri"/>
                <a:cs typeface="Calibri"/>
              </a:rPr>
              <a:t>представители </a:t>
            </a:r>
            <a:r>
              <a:rPr sz="2200" spc="-10" dirty="0">
                <a:latin typeface="Calibri"/>
                <a:cs typeface="Calibri"/>
              </a:rPr>
              <a:t>разных </a:t>
            </a:r>
            <a:r>
              <a:rPr sz="2200" spc="-30" dirty="0">
                <a:latin typeface="Calibri"/>
                <a:cs typeface="Calibri"/>
              </a:rPr>
              <a:t>культур,  </a:t>
            </a:r>
            <a:r>
              <a:rPr sz="2200" spc="-10" dirty="0">
                <a:latin typeface="Calibri"/>
                <a:cs typeface="Calibri"/>
              </a:rPr>
              <a:t>вместе работают </a:t>
            </a:r>
            <a:r>
              <a:rPr sz="2200" spc="-5" dirty="0">
                <a:latin typeface="Calibri"/>
                <a:cs typeface="Calibri"/>
              </a:rPr>
              <a:t>над </a:t>
            </a:r>
            <a:r>
              <a:rPr sz="2200" spc="-15" dirty="0">
                <a:latin typeface="Calibri"/>
                <a:cs typeface="Calibri"/>
              </a:rPr>
              <a:t>школьным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проектом.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Они </a:t>
            </a:r>
            <a:r>
              <a:rPr sz="2200" spc="-10" dirty="0">
                <a:latin typeface="Calibri"/>
                <a:cs typeface="Calibri"/>
              </a:rPr>
              <a:t>демонстрируют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глобальную</a:t>
            </a:r>
            <a:endParaRPr sz="2200">
              <a:latin typeface="Calibri"/>
              <a:cs typeface="Calibri"/>
            </a:endParaRPr>
          </a:p>
          <a:p>
            <a:pPr marL="12700" marR="407034">
              <a:lnSpc>
                <a:spcPct val="80000"/>
              </a:lnSpc>
              <a:spcBef>
                <a:spcPts val="265"/>
              </a:spcBef>
            </a:pPr>
            <a:r>
              <a:rPr sz="2200" spc="-10" dirty="0">
                <a:latin typeface="Calibri"/>
                <a:cs typeface="Calibri"/>
              </a:rPr>
              <a:t>компетентность, </a:t>
            </a:r>
            <a:r>
              <a:rPr sz="2200" spc="-15" dirty="0">
                <a:latin typeface="Calibri"/>
                <a:cs typeface="Calibri"/>
              </a:rPr>
              <a:t>поскольку </a:t>
            </a:r>
            <a:r>
              <a:rPr sz="2200" spc="-10" dirty="0">
                <a:latin typeface="Calibri"/>
                <a:cs typeface="Calibri"/>
              </a:rPr>
              <a:t>лучше </a:t>
            </a:r>
            <a:r>
              <a:rPr sz="2200" spc="-5" dirty="0">
                <a:latin typeface="Calibri"/>
                <a:cs typeface="Calibri"/>
              </a:rPr>
              <a:t>узнают  </a:t>
            </a:r>
            <a:r>
              <a:rPr sz="2200" spc="-10" dirty="0">
                <a:latin typeface="Calibri"/>
                <a:cs typeface="Calibri"/>
              </a:rPr>
              <a:t>друг друга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(1);</a:t>
            </a:r>
            <a:endParaRPr sz="2200">
              <a:latin typeface="Calibri"/>
              <a:cs typeface="Calibri"/>
            </a:endParaRPr>
          </a:p>
          <a:p>
            <a:pPr marL="12700" marR="55880">
              <a:lnSpc>
                <a:spcPct val="80100"/>
              </a:lnSpc>
              <a:spcBef>
                <a:spcPts val="525"/>
              </a:spcBef>
            </a:pPr>
            <a:r>
              <a:rPr sz="2200" spc="-10" dirty="0">
                <a:latin typeface="Calibri"/>
                <a:cs typeface="Calibri"/>
              </a:rPr>
              <a:t>пытаются </a:t>
            </a:r>
            <a:r>
              <a:rPr sz="2200" spc="-5" dirty="0">
                <a:latin typeface="Calibri"/>
                <a:cs typeface="Calibri"/>
              </a:rPr>
              <a:t>понять,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10" dirty="0">
                <a:latin typeface="Calibri"/>
                <a:cs typeface="Calibri"/>
              </a:rPr>
              <a:t>каждый воспринимает  </a:t>
            </a:r>
            <a:r>
              <a:rPr sz="2200" spc="-5" dirty="0">
                <a:latin typeface="Calibri"/>
                <a:cs typeface="Calibri"/>
              </a:rPr>
              <a:t>свою </a:t>
            </a:r>
            <a:r>
              <a:rPr sz="2200" spc="-15" dirty="0">
                <a:latin typeface="Calibri"/>
                <a:cs typeface="Calibri"/>
              </a:rPr>
              <a:t>роль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проекте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какова точка </a:t>
            </a:r>
            <a:r>
              <a:rPr sz="2200" spc="-5" dirty="0">
                <a:latin typeface="Calibri"/>
                <a:cs typeface="Calibri"/>
              </a:rPr>
              <a:t>зрения  </a:t>
            </a:r>
            <a:r>
              <a:rPr sz="2200" spc="-15" dirty="0">
                <a:latin typeface="Calibri"/>
                <a:cs typeface="Calibri"/>
              </a:rPr>
              <a:t>другого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(2);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ts val="2110"/>
              </a:lnSpc>
              <a:spcBef>
                <a:spcPts val="509"/>
              </a:spcBef>
            </a:pPr>
            <a:r>
              <a:rPr sz="2200" spc="-10" dirty="0">
                <a:latin typeface="Calibri"/>
                <a:cs typeface="Calibri"/>
              </a:rPr>
              <a:t>обсуждают недопонимание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обмениваются  </a:t>
            </a:r>
            <a:r>
              <a:rPr sz="2200" spc="-5" dirty="0">
                <a:latin typeface="Calibri"/>
                <a:cs typeface="Calibri"/>
              </a:rPr>
              <a:t>ожиданиями и чувствами (3);</a:t>
            </a:r>
            <a:endParaRPr sz="2200">
              <a:latin typeface="Calibri"/>
              <a:cs typeface="Calibri"/>
            </a:endParaRPr>
          </a:p>
          <a:p>
            <a:pPr marL="12700" marR="30480" algn="just">
              <a:lnSpc>
                <a:spcPct val="80000"/>
              </a:lnSpc>
              <a:spcBef>
                <a:spcPts val="550"/>
              </a:spcBef>
            </a:pPr>
            <a:r>
              <a:rPr sz="2200" spc="-15" dirty="0">
                <a:latin typeface="Calibri"/>
                <a:cs typeface="Calibri"/>
              </a:rPr>
              <a:t>используют </a:t>
            </a:r>
            <a:r>
              <a:rPr sz="2200" spc="-10" dirty="0">
                <a:latin typeface="Calibri"/>
                <a:cs typeface="Calibri"/>
              </a:rPr>
              <a:t>то, </a:t>
            </a:r>
            <a:r>
              <a:rPr sz="2200" spc="-15" dirty="0">
                <a:latin typeface="Calibri"/>
                <a:cs typeface="Calibri"/>
              </a:rPr>
              <a:t>что </a:t>
            </a:r>
            <a:r>
              <a:rPr sz="2200" spc="-5" dirty="0">
                <a:latin typeface="Calibri"/>
                <a:cs typeface="Calibri"/>
              </a:rPr>
              <a:t>они </a:t>
            </a:r>
            <a:r>
              <a:rPr sz="2200" spc="-10" dirty="0">
                <a:latin typeface="Calibri"/>
                <a:cs typeface="Calibri"/>
              </a:rPr>
              <a:t>узнают друг </a:t>
            </a:r>
            <a:r>
              <a:rPr sz="2200" spc="-5" dirty="0">
                <a:latin typeface="Calibri"/>
                <a:cs typeface="Calibri"/>
              </a:rPr>
              <a:t>от </a:t>
            </a:r>
            <a:r>
              <a:rPr sz="2200" spc="-10" dirty="0">
                <a:latin typeface="Calibri"/>
                <a:cs typeface="Calibri"/>
              </a:rPr>
              <a:t>друга,  чтобы </a:t>
            </a:r>
            <a:r>
              <a:rPr sz="2200" spc="-15" dirty="0">
                <a:latin typeface="Calibri"/>
                <a:cs typeface="Calibri"/>
              </a:rPr>
              <a:t>улучшить </a:t>
            </a:r>
            <a:r>
              <a:rPr sz="2200" spc="-5" dirty="0">
                <a:latin typeface="Calibri"/>
                <a:cs typeface="Calibri"/>
              </a:rPr>
              <a:t>социальные отношения в их  </a:t>
            </a:r>
            <a:r>
              <a:rPr sz="2200" spc="-10" dirty="0">
                <a:latin typeface="Calibri"/>
                <a:cs typeface="Calibri"/>
              </a:rPr>
              <a:t>классе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20" dirty="0">
                <a:latin typeface="Calibri"/>
                <a:cs typeface="Calibri"/>
              </a:rPr>
              <a:t>школе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(4).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7118" y="6693509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888888"/>
                </a:solidFill>
                <a:latin typeface="Calibri"/>
                <a:cs typeface="Calibri"/>
              </a:rPr>
              <a:t>76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45" y="104012"/>
            <a:ext cx="689610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Креативное мышление:</a:t>
            </a:r>
            <a:r>
              <a:rPr spc="-5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понятие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5711" y="858139"/>
            <a:ext cx="11334115" cy="425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86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latin typeface="Calibri"/>
                <a:cs typeface="Calibri"/>
              </a:rPr>
              <a:t>Способность </a:t>
            </a:r>
            <a:r>
              <a:rPr sz="3300" spc="-15" dirty="0">
                <a:latin typeface="Calibri"/>
                <a:cs typeface="Calibri"/>
              </a:rPr>
              <a:t>продуктивно </a:t>
            </a:r>
            <a:r>
              <a:rPr sz="3300" spc="-5" dirty="0">
                <a:latin typeface="Calibri"/>
                <a:cs typeface="Calibri"/>
              </a:rPr>
              <a:t>участвовать </a:t>
            </a:r>
            <a:r>
              <a:rPr sz="3300" dirty="0">
                <a:latin typeface="Calibri"/>
                <a:cs typeface="Calibri"/>
              </a:rPr>
              <a:t>в </a:t>
            </a:r>
            <a:r>
              <a:rPr sz="3300" spc="-10" dirty="0">
                <a:latin typeface="Calibri"/>
                <a:cs typeface="Calibri"/>
              </a:rPr>
              <a:t>процессе </a:t>
            </a:r>
            <a:r>
              <a:rPr sz="3300" b="1" spc="-5" dirty="0">
                <a:latin typeface="Calibri"/>
                <a:cs typeface="Calibri"/>
              </a:rPr>
              <a:t>выработки</a:t>
            </a:r>
            <a:r>
              <a:rPr sz="3300" spc="-5" dirty="0">
                <a:latin typeface="Calibri"/>
                <a:cs typeface="Calibri"/>
              </a:rPr>
              <a:t>,  </a:t>
            </a:r>
            <a:r>
              <a:rPr sz="3300" b="1" spc="-10" dirty="0">
                <a:latin typeface="Calibri"/>
                <a:cs typeface="Calibri"/>
              </a:rPr>
              <a:t>оценки </a:t>
            </a:r>
            <a:r>
              <a:rPr sz="3300" dirty="0">
                <a:latin typeface="Calibri"/>
                <a:cs typeface="Calibri"/>
              </a:rPr>
              <a:t>и </a:t>
            </a:r>
            <a:r>
              <a:rPr sz="3300" b="1" spc="-5" dirty="0">
                <a:latin typeface="Calibri"/>
                <a:cs typeface="Calibri"/>
              </a:rPr>
              <a:t>совершенствовании </a:t>
            </a:r>
            <a:r>
              <a:rPr sz="3300" spc="-10" dirty="0">
                <a:latin typeface="Calibri"/>
                <a:cs typeface="Calibri"/>
              </a:rPr>
              <a:t>идей, </a:t>
            </a:r>
            <a:r>
              <a:rPr sz="3300" spc="-5" dirty="0">
                <a:latin typeface="Calibri"/>
                <a:cs typeface="Calibri"/>
              </a:rPr>
              <a:t>направленных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на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300" spc="-15" dirty="0">
                <a:latin typeface="Calibri"/>
                <a:cs typeface="Calibri"/>
              </a:rPr>
              <a:t>получение</a:t>
            </a:r>
            <a:endParaRPr sz="3300">
              <a:latin typeface="Calibri"/>
              <a:cs typeface="Calibri"/>
            </a:endParaRPr>
          </a:p>
          <a:p>
            <a:pPr marL="403860" marR="1366520" indent="-39179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spc="-5" dirty="0">
                <a:latin typeface="Calibri"/>
                <a:cs typeface="Calibri"/>
              </a:rPr>
              <a:t>инновационных </a:t>
            </a:r>
            <a:r>
              <a:rPr sz="3300" spc="-5" dirty="0">
                <a:latin typeface="Calibri"/>
                <a:cs typeface="Calibri"/>
              </a:rPr>
              <a:t>(новых, </a:t>
            </a:r>
            <a:r>
              <a:rPr sz="3300" spc="-10" dirty="0">
                <a:latin typeface="Calibri"/>
                <a:cs typeface="Calibri"/>
              </a:rPr>
              <a:t>новаторских, </a:t>
            </a:r>
            <a:r>
              <a:rPr sz="3300" spc="-5" dirty="0">
                <a:latin typeface="Calibri"/>
                <a:cs typeface="Calibri"/>
              </a:rPr>
              <a:t>оригинальных,  нестандартных, </a:t>
            </a:r>
            <a:r>
              <a:rPr sz="3300" dirty="0">
                <a:latin typeface="Calibri"/>
                <a:cs typeface="Calibri"/>
              </a:rPr>
              <a:t>непривычных) и</a:t>
            </a:r>
            <a:r>
              <a:rPr sz="3300" spc="-25" dirty="0">
                <a:latin typeface="Calibri"/>
                <a:cs typeface="Calibri"/>
              </a:rPr>
              <a:t> </a:t>
            </a:r>
            <a:r>
              <a:rPr sz="3300" b="1" i="1" dirty="0">
                <a:latin typeface="Calibri"/>
                <a:cs typeface="Calibri"/>
              </a:rPr>
              <a:t>эффективных</a:t>
            </a:r>
            <a:endParaRPr sz="3300"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</a:pPr>
            <a:r>
              <a:rPr sz="3300" spc="-5" dirty="0">
                <a:latin typeface="Calibri"/>
                <a:cs typeface="Calibri"/>
              </a:rPr>
              <a:t>(действенных, </a:t>
            </a:r>
            <a:r>
              <a:rPr sz="3300" spc="-25" dirty="0">
                <a:latin typeface="Calibri"/>
                <a:cs typeface="Calibri"/>
              </a:rPr>
              <a:t>результативных, </a:t>
            </a:r>
            <a:r>
              <a:rPr sz="3300" spc="-10" dirty="0">
                <a:latin typeface="Calibri"/>
                <a:cs typeface="Calibri"/>
              </a:rPr>
              <a:t>экономичных, </a:t>
            </a:r>
            <a:r>
              <a:rPr sz="3300" spc="-5" dirty="0">
                <a:latin typeface="Calibri"/>
                <a:cs typeface="Calibri"/>
              </a:rPr>
              <a:t>оптимальных</a:t>
            </a:r>
            <a:r>
              <a:rPr sz="3300" spc="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)</a:t>
            </a:r>
            <a:endParaRPr sz="3300"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  <a:spcBef>
                <a:spcPts val="5"/>
              </a:spcBef>
            </a:pPr>
            <a:r>
              <a:rPr sz="3300" b="1" i="1" spc="-5" dirty="0">
                <a:latin typeface="Calibri"/>
                <a:cs typeface="Calibri"/>
              </a:rPr>
              <a:t>решений</a:t>
            </a:r>
            <a:r>
              <a:rPr sz="3300" spc="-5" dirty="0">
                <a:latin typeface="Calibri"/>
                <a:cs typeface="Calibri"/>
              </a:rPr>
              <a:t>, </a:t>
            </a:r>
            <a:r>
              <a:rPr sz="3300" dirty="0">
                <a:latin typeface="Calibri"/>
                <a:cs typeface="Calibri"/>
              </a:rPr>
              <a:t>и/или</a:t>
            </a:r>
            <a:endParaRPr sz="3300">
              <a:latin typeface="Calibri"/>
              <a:cs typeface="Calibri"/>
            </a:endParaRPr>
          </a:p>
          <a:p>
            <a:pPr marL="403860" indent="-39179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dirty="0">
                <a:latin typeface="Calibri"/>
                <a:cs typeface="Calibri"/>
              </a:rPr>
              <a:t>нового </a:t>
            </a:r>
            <a:r>
              <a:rPr sz="3300" b="1" i="1" spc="-5" dirty="0">
                <a:latin typeface="Calibri"/>
                <a:cs typeface="Calibri"/>
              </a:rPr>
              <a:t>знания</a:t>
            </a:r>
            <a:r>
              <a:rPr sz="3300" spc="-5" dirty="0">
                <a:latin typeface="Calibri"/>
                <a:cs typeface="Calibri"/>
              </a:rPr>
              <a:t>, </a:t>
            </a:r>
            <a:r>
              <a:rPr sz="3300" dirty="0">
                <a:latin typeface="Calibri"/>
                <a:cs typeface="Calibri"/>
              </a:rPr>
              <a:t>и/или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711" y="5186883"/>
            <a:ext cx="985075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indent="-3917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dirty="0">
                <a:latin typeface="Calibri"/>
                <a:cs typeface="Calibri"/>
              </a:rPr>
              <a:t>эффектного </a:t>
            </a:r>
            <a:r>
              <a:rPr sz="3300" spc="-20" dirty="0">
                <a:latin typeface="Calibri"/>
                <a:cs typeface="Calibri"/>
              </a:rPr>
              <a:t>(впечатляющего,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вдохновляющего,</a:t>
            </a:r>
            <a:endParaRPr sz="3300">
              <a:latin typeface="Calibri"/>
              <a:cs typeface="Calibri"/>
            </a:endParaRPr>
          </a:p>
          <a:p>
            <a:pPr marL="403860" marR="5080">
              <a:lnSpc>
                <a:spcPct val="100000"/>
              </a:lnSpc>
              <a:spcBef>
                <a:spcPts val="5"/>
              </a:spcBef>
            </a:pPr>
            <a:r>
              <a:rPr sz="3300" spc="-5" dirty="0">
                <a:latin typeface="Calibri"/>
                <a:cs typeface="Calibri"/>
              </a:rPr>
              <a:t>необыкновенного, </a:t>
            </a:r>
            <a:r>
              <a:rPr sz="3300" spc="-25" dirty="0">
                <a:latin typeface="Calibri"/>
                <a:cs typeface="Calibri"/>
              </a:rPr>
              <a:t>удивительного </a:t>
            </a:r>
            <a:r>
              <a:rPr sz="3300" dirty="0">
                <a:latin typeface="Calibri"/>
                <a:cs typeface="Calibri"/>
              </a:rPr>
              <a:t>и </a:t>
            </a:r>
            <a:r>
              <a:rPr sz="3300" spc="-35" dirty="0">
                <a:latin typeface="Calibri"/>
                <a:cs typeface="Calibri"/>
              </a:rPr>
              <a:t>т.п.) </a:t>
            </a:r>
            <a:r>
              <a:rPr sz="3300" b="1" i="1" spc="-10" dirty="0">
                <a:latin typeface="Calibri"/>
                <a:cs typeface="Calibri"/>
              </a:rPr>
              <a:t>выражения  воображения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6860" y="358215"/>
            <a:ext cx="8709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Креативное мышление </a:t>
            </a:r>
            <a:r>
              <a:rPr sz="3600" dirty="0"/>
              <a:t>(примеры</a:t>
            </a:r>
            <a:r>
              <a:rPr sz="3600" spc="-70" dirty="0"/>
              <a:t> </a:t>
            </a:r>
            <a:r>
              <a:rPr sz="3600" dirty="0"/>
              <a:t>заданий)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49503" y="1532889"/>
            <a:ext cx="3757295" cy="741045"/>
          </a:xfrm>
          <a:custGeom>
            <a:avLst/>
            <a:gdLst/>
            <a:ahLst/>
            <a:cxnLst/>
            <a:rect l="l" t="t" r="r" b="b"/>
            <a:pathLst>
              <a:path w="3757295" h="741044">
                <a:moveTo>
                  <a:pt x="6350" y="0"/>
                </a:moveTo>
                <a:lnTo>
                  <a:pt x="6350" y="740918"/>
                </a:lnTo>
              </a:path>
              <a:path w="3757295" h="741044">
                <a:moveTo>
                  <a:pt x="3750360" y="0"/>
                </a:moveTo>
                <a:lnTo>
                  <a:pt x="3750360" y="740918"/>
                </a:lnTo>
              </a:path>
              <a:path w="3757295" h="741044">
                <a:moveTo>
                  <a:pt x="0" y="6350"/>
                </a:moveTo>
                <a:lnTo>
                  <a:pt x="3756710" y="6350"/>
                </a:lnTo>
              </a:path>
              <a:path w="3757295" h="741044">
                <a:moveTo>
                  <a:pt x="0" y="734568"/>
                </a:moveTo>
                <a:lnTo>
                  <a:pt x="3756710" y="73456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203" y="1555750"/>
            <a:ext cx="3731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Нет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вредным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привычкам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9503" y="4396866"/>
            <a:ext cx="3757295" cy="445134"/>
          </a:xfrm>
          <a:custGeom>
            <a:avLst/>
            <a:gdLst/>
            <a:ahLst/>
            <a:cxnLst/>
            <a:rect l="l" t="t" r="r" b="b"/>
            <a:pathLst>
              <a:path w="3757295" h="445135">
                <a:moveTo>
                  <a:pt x="6350" y="0"/>
                </a:moveTo>
                <a:lnTo>
                  <a:pt x="6350" y="444753"/>
                </a:lnTo>
              </a:path>
              <a:path w="3757295" h="445135">
                <a:moveTo>
                  <a:pt x="3750741" y="0"/>
                </a:moveTo>
                <a:lnTo>
                  <a:pt x="3750741" y="444753"/>
                </a:lnTo>
              </a:path>
              <a:path w="3757295" h="445135">
                <a:moveTo>
                  <a:pt x="0" y="6349"/>
                </a:moveTo>
                <a:lnTo>
                  <a:pt x="3757091" y="6349"/>
                </a:lnTo>
              </a:path>
              <a:path w="3757295" h="445135">
                <a:moveTo>
                  <a:pt x="0" y="438403"/>
                </a:moveTo>
                <a:lnTo>
                  <a:pt x="3757091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644" y="4420616"/>
            <a:ext cx="19716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Школа</a:t>
            </a:r>
            <a:r>
              <a:rPr sz="21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будущего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9503" y="5677408"/>
            <a:ext cx="3757295" cy="741045"/>
          </a:xfrm>
          <a:custGeom>
            <a:avLst/>
            <a:gdLst/>
            <a:ahLst/>
            <a:cxnLst/>
            <a:rect l="l" t="t" r="r" b="b"/>
            <a:pathLst>
              <a:path w="3757295" h="741045">
                <a:moveTo>
                  <a:pt x="6350" y="0"/>
                </a:moveTo>
                <a:lnTo>
                  <a:pt x="6350" y="740943"/>
                </a:lnTo>
              </a:path>
              <a:path w="3757295" h="741045">
                <a:moveTo>
                  <a:pt x="3750360" y="0"/>
                </a:moveTo>
                <a:lnTo>
                  <a:pt x="3750360" y="740943"/>
                </a:lnTo>
              </a:path>
              <a:path w="3757295" h="741045">
                <a:moveTo>
                  <a:pt x="0" y="6349"/>
                </a:moveTo>
                <a:lnTo>
                  <a:pt x="3756710" y="6349"/>
                </a:lnTo>
              </a:path>
              <a:path w="3757295" h="741045">
                <a:moveTo>
                  <a:pt x="0" y="734593"/>
                </a:moveTo>
                <a:lnTo>
                  <a:pt x="3756710" y="73459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4644" y="5701385"/>
            <a:ext cx="31362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Изобретаем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соревнование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2245" y="1631569"/>
            <a:ext cx="3756660" cy="445134"/>
          </a:xfrm>
          <a:custGeom>
            <a:avLst/>
            <a:gdLst/>
            <a:ahLst/>
            <a:cxnLst/>
            <a:rect l="l" t="t" r="r" b="b"/>
            <a:pathLst>
              <a:path w="3756659" h="445135">
                <a:moveTo>
                  <a:pt x="6350" y="0"/>
                </a:moveTo>
                <a:lnTo>
                  <a:pt x="6350" y="444753"/>
                </a:lnTo>
              </a:path>
              <a:path w="3756659" h="445135">
                <a:moveTo>
                  <a:pt x="3750309" y="0"/>
                </a:moveTo>
                <a:lnTo>
                  <a:pt x="3750309" y="444753"/>
                </a:lnTo>
              </a:path>
              <a:path w="3756659" h="445135">
                <a:moveTo>
                  <a:pt x="0" y="6350"/>
                </a:moveTo>
                <a:lnTo>
                  <a:pt x="3756659" y="6350"/>
                </a:lnTo>
              </a:path>
              <a:path w="3756659" h="445135">
                <a:moveTo>
                  <a:pt x="0" y="438403"/>
                </a:moveTo>
                <a:lnTo>
                  <a:pt x="3756659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14945" y="1654251"/>
            <a:ext cx="37312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Геометрические</a:t>
            </a:r>
            <a:r>
              <a:rPr sz="2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фигуры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0605" y="5652770"/>
            <a:ext cx="3743960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чистоту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воды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30440" y="2999739"/>
            <a:ext cx="3756660" cy="741045"/>
          </a:xfrm>
          <a:custGeom>
            <a:avLst/>
            <a:gdLst/>
            <a:ahLst/>
            <a:cxnLst/>
            <a:rect l="l" t="t" r="r" b="b"/>
            <a:pathLst>
              <a:path w="3756659" h="741045">
                <a:moveTo>
                  <a:pt x="6350" y="0"/>
                </a:moveTo>
                <a:lnTo>
                  <a:pt x="6350" y="741045"/>
                </a:lnTo>
              </a:path>
              <a:path w="3756659" h="741045">
                <a:moveTo>
                  <a:pt x="3750309" y="0"/>
                </a:moveTo>
                <a:lnTo>
                  <a:pt x="3750309" y="741045"/>
                </a:lnTo>
              </a:path>
              <a:path w="3756659" h="741045">
                <a:moveTo>
                  <a:pt x="0" y="6350"/>
                </a:moveTo>
                <a:lnTo>
                  <a:pt x="3756659" y="6350"/>
                </a:lnTo>
              </a:path>
              <a:path w="3756659" h="741045">
                <a:moveTo>
                  <a:pt x="0" y="734695"/>
                </a:moveTo>
                <a:lnTo>
                  <a:pt x="3756659" y="7346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16545" y="3023108"/>
            <a:ext cx="35667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Игра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«Путешествие по</a:t>
            </a:r>
            <a:r>
              <a:rPr sz="2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школе»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9503" y="1054988"/>
            <a:ext cx="3757295" cy="445134"/>
          </a:xfrm>
          <a:custGeom>
            <a:avLst/>
            <a:gdLst/>
            <a:ahLst/>
            <a:cxnLst/>
            <a:rect l="l" t="t" r="r" b="b"/>
            <a:pathLst>
              <a:path w="3757295" h="445134">
                <a:moveTo>
                  <a:pt x="6350" y="0"/>
                </a:moveTo>
                <a:lnTo>
                  <a:pt x="6350" y="444754"/>
                </a:lnTo>
              </a:path>
              <a:path w="3757295" h="445134">
                <a:moveTo>
                  <a:pt x="3750360" y="0"/>
                </a:moveTo>
                <a:lnTo>
                  <a:pt x="3750360" y="444754"/>
                </a:lnTo>
              </a:path>
              <a:path w="3757295" h="445134">
                <a:moveTo>
                  <a:pt x="0" y="6350"/>
                </a:moveTo>
                <a:lnTo>
                  <a:pt x="3756710" y="6350"/>
                </a:lnTo>
              </a:path>
              <a:path w="3757295" h="445134">
                <a:moveTo>
                  <a:pt x="0" y="438404"/>
                </a:moveTo>
                <a:lnTo>
                  <a:pt x="3756710" y="4384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2203" y="1077848"/>
            <a:ext cx="3731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02245" y="1162049"/>
            <a:ext cx="3756660" cy="445134"/>
          </a:xfrm>
          <a:custGeom>
            <a:avLst/>
            <a:gdLst/>
            <a:ahLst/>
            <a:cxnLst/>
            <a:rect l="l" t="t" r="r" b="b"/>
            <a:pathLst>
              <a:path w="3756659" h="445134">
                <a:moveTo>
                  <a:pt x="6350" y="0"/>
                </a:moveTo>
                <a:lnTo>
                  <a:pt x="6350" y="444753"/>
                </a:lnTo>
              </a:path>
              <a:path w="3756659" h="445134">
                <a:moveTo>
                  <a:pt x="3750309" y="0"/>
                </a:moveTo>
                <a:lnTo>
                  <a:pt x="3750309" y="444753"/>
                </a:lnTo>
              </a:path>
              <a:path w="3756659" h="445134">
                <a:moveTo>
                  <a:pt x="0" y="6350"/>
                </a:moveTo>
                <a:lnTo>
                  <a:pt x="3756659" y="6350"/>
                </a:lnTo>
              </a:path>
              <a:path w="3756659" h="445134">
                <a:moveTo>
                  <a:pt x="0" y="438403"/>
                </a:moveTo>
                <a:lnTo>
                  <a:pt x="3756659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14945" y="1185164"/>
            <a:ext cx="3731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5356" y="1976627"/>
            <a:ext cx="1770888" cy="9707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04" y="1997963"/>
            <a:ext cx="1575815" cy="914400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4245102" y="2103881"/>
            <a:ext cx="3312160" cy="759460"/>
          </a:xfrm>
          <a:custGeom>
            <a:avLst/>
            <a:gdLst/>
            <a:ahLst/>
            <a:cxnLst/>
            <a:rect l="l" t="t" r="r" b="b"/>
            <a:pathLst>
              <a:path w="3312159" h="759460">
                <a:moveTo>
                  <a:pt x="0" y="379475"/>
                </a:moveTo>
                <a:lnTo>
                  <a:pt x="379475" y="0"/>
                </a:lnTo>
                <a:lnTo>
                  <a:pt x="379475" y="189737"/>
                </a:lnTo>
                <a:lnTo>
                  <a:pt x="2932176" y="189737"/>
                </a:lnTo>
                <a:lnTo>
                  <a:pt x="2932176" y="0"/>
                </a:lnTo>
                <a:lnTo>
                  <a:pt x="3311652" y="379475"/>
                </a:lnTo>
                <a:lnTo>
                  <a:pt x="2932176" y="758951"/>
                </a:lnTo>
                <a:lnTo>
                  <a:pt x="2932176" y="569213"/>
                </a:lnTo>
                <a:lnTo>
                  <a:pt x="379475" y="569213"/>
                </a:lnTo>
                <a:lnTo>
                  <a:pt x="379475" y="758951"/>
                </a:lnTo>
                <a:lnTo>
                  <a:pt x="0" y="379475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86680" y="2344039"/>
            <a:ext cx="24263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Визуальное</a:t>
            </a:r>
            <a:r>
              <a:rPr sz="1500" b="1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самовыражение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3395471"/>
            <a:ext cx="1575815" cy="97840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55853" y="3006089"/>
            <a:ext cx="3744595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Сюжет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спектакля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88195" y="3395471"/>
            <a:ext cx="1912620" cy="97231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351776" y="4348733"/>
            <a:ext cx="3744595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Хочу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помочь!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56353" y="3510533"/>
            <a:ext cx="3313429" cy="759460"/>
          </a:xfrm>
          <a:custGeom>
            <a:avLst/>
            <a:gdLst/>
            <a:ahLst/>
            <a:cxnLst/>
            <a:rect l="l" t="t" r="r" b="b"/>
            <a:pathLst>
              <a:path w="3313429" h="759460">
                <a:moveTo>
                  <a:pt x="0" y="379475"/>
                </a:moveTo>
                <a:lnTo>
                  <a:pt x="379475" y="0"/>
                </a:lnTo>
                <a:lnTo>
                  <a:pt x="379475" y="189737"/>
                </a:lnTo>
                <a:lnTo>
                  <a:pt x="2933700" y="189737"/>
                </a:lnTo>
                <a:lnTo>
                  <a:pt x="2933700" y="0"/>
                </a:lnTo>
                <a:lnTo>
                  <a:pt x="3313176" y="379475"/>
                </a:lnTo>
                <a:lnTo>
                  <a:pt x="2933700" y="758951"/>
                </a:lnTo>
                <a:lnTo>
                  <a:pt x="2933700" y="569213"/>
                </a:lnTo>
                <a:lnTo>
                  <a:pt x="379475" y="569213"/>
                </a:lnTo>
                <a:lnTo>
                  <a:pt x="379475" y="758951"/>
                </a:lnTo>
                <a:lnTo>
                  <a:pt x="0" y="379475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71771" y="3751326"/>
            <a:ext cx="24822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Письменное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самовыражение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55904" y="4756403"/>
            <a:ext cx="10383520" cy="927100"/>
            <a:chOff x="755904" y="4756403"/>
            <a:chExt cx="10383520" cy="927100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904" y="4808219"/>
              <a:ext cx="1781556" cy="8747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0096" y="4756403"/>
              <a:ext cx="1988820" cy="8961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245101" y="4808981"/>
              <a:ext cx="3312160" cy="759460"/>
            </a:xfrm>
            <a:custGeom>
              <a:avLst/>
              <a:gdLst/>
              <a:ahLst/>
              <a:cxnLst/>
              <a:rect l="l" t="t" r="r" b="b"/>
              <a:pathLst>
                <a:path w="3312159" h="759460">
                  <a:moveTo>
                    <a:pt x="0" y="379476"/>
                  </a:moveTo>
                  <a:lnTo>
                    <a:pt x="379475" y="0"/>
                  </a:lnTo>
                  <a:lnTo>
                    <a:pt x="379475" y="189738"/>
                  </a:lnTo>
                  <a:lnTo>
                    <a:pt x="2932176" y="189738"/>
                  </a:lnTo>
                  <a:lnTo>
                    <a:pt x="2932176" y="0"/>
                  </a:lnTo>
                  <a:lnTo>
                    <a:pt x="3311652" y="379476"/>
                  </a:lnTo>
                  <a:lnTo>
                    <a:pt x="2932176" y="758952"/>
                  </a:lnTo>
                  <a:lnTo>
                    <a:pt x="2932176" y="569214"/>
                  </a:lnTo>
                  <a:lnTo>
                    <a:pt x="379475" y="569214"/>
                  </a:lnTo>
                  <a:lnTo>
                    <a:pt x="379475" y="758952"/>
                  </a:lnTo>
                  <a:lnTo>
                    <a:pt x="0" y="379476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608957" y="5050028"/>
            <a:ext cx="25838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10" dirty="0">
                <a:solidFill>
                  <a:srgbClr val="001F5F"/>
                </a:solidFill>
                <a:latin typeface="Calibri"/>
                <a:cs typeface="Calibri"/>
              </a:rPr>
              <a:t>Решение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социальных</a:t>
            </a:r>
            <a:r>
              <a:rPr sz="15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проблем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55904" y="6099047"/>
            <a:ext cx="10361930" cy="954405"/>
            <a:chOff x="755904" y="6099047"/>
            <a:chExt cx="10361930" cy="954405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904" y="6117335"/>
              <a:ext cx="1671827" cy="8961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89463" y="6099047"/>
              <a:ext cx="928116" cy="9144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065269" y="6137909"/>
              <a:ext cx="3671570" cy="902335"/>
            </a:xfrm>
            <a:custGeom>
              <a:avLst/>
              <a:gdLst/>
              <a:ahLst/>
              <a:cxnLst/>
              <a:rect l="l" t="t" r="r" b="b"/>
              <a:pathLst>
                <a:path w="3671570" h="902334">
                  <a:moveTo>
                    <a:pt x="0" y="451103"/>
                  </a:moveTo>
                  <a:lnTo>
                    <a:pt x="451103" y="0"/>
                  </a:lnTo>
                  <a:lnTo>
                    <a:pt x="451103" y="225551"/>
                  </a:lnTo>
                  <a:lnTo>
                    <a:pt x="3220211" y="225551"/>
                  </a:lnTo>
                  <a:lnTo>
                    <a:pt x="3220211" y="0"/>
                  </a:lnTo>
                  <a:lnTo>
                    <a:pt x="3671315" y="451103"/>
                  </a:lnTo>
                  <a:lnTo>
                    <a:pt x="3220211" y="902207"/>
                  </a:lnTo>
                  <a:lnTo>
                    <a:pt x="3220211" y="676655"/>
                  </a:lnTo>
                  <a:lnTo>
                    <a:pt x="451103" y="676655"/>
                  </a:lnTo>
                  <a:lnTo>
                    <a:pt x="451103" y="902207"/>
                  </a:lnTo>
                  <a:lnTo>
                    <a:pt x="0" y="451103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571238" y="6346647"/>
            <a:ext cx="2658745" cy="4140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62025" marR="5080" indent="-949960">
              <a:lnSpc>
                <a:spcPct val="70000"/>
              </a:lnSpc>
              <a:spcBef>
                <a:spcPts val="640"/>
              </a:spcBef>
            </a:pPr>
            <a:r>
              <a:rPr sz="1500" b="1" i="1" spc="-10" dirty="0">
                <a:solidFill>
                  <a:srgbClr val="001F5F"/>
                </a:solidFill>
                <a:latin typeface="Calibri"/>
                <a:cs typeface="Calibri"/>
              </a:rPr>
              <a:t>Решение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естественнонаучных  проблем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536575"/>
            <a:ext cx="9362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2840" algn="l"/>
              </a:tabLst>
            </a:pPr>
            <a:r>
              <a:rPr lang="ru-RU" sz="3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3600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ункциональная</a:t>
            </a:r>
            <a:r>
              <a:rPr sz="3600" spc="-3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sz="3600" spc="-5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8308" y="1742693"/>
            <a:ext cx="10028555" cy="478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75"/>
              </a:lnSpc>
              <a:spcBef>
                <a:spcPts val="95"/>
              </a:spcBef>
            </a:pPr>
            <a:r>
              <a:rPr sz="3400" b="1" spc="-5" dirty="0">
                <a:latin typeface="Calibri"/>
                <a:cs typeface="Calibri"/>
              </a:rPr>
              <a:t>Леонтьев А.А</a:t>
            </a:r>
            <a:r>
              <a:rPr sz="3400" spc="-5" dirty="0">
                <a:latin typeface="Calibri"/>
                <a:cs typeface="Calibri"/>
              </a:rPr>
              <a:t>.: </a:t>
            </a:r>
            <a:r>
              <a:rPr sz="3400" spc="-10" dirty="0">
                <a:latin typeface="Calibri"/>
                <a:cs typeface="Calibri"/>
              </a:rPr>
              <a:t>«</a:t>
            </a:r>
            <a:r>
              <a:rPr sz="3400" b="1" spc="-10" dirty="0">
                <a:latin typeface="Calibri"/>
                <a:cs typeface="Calibri"/>
              </a:rPr>
              <a:t>Функционально грамотный</a:t>
            </a:r>
            <a:r>
              <a:rPr sz="3400" b="1" spc="65" dirty="0">
                <a:latin typeface="Calibri"/>
                <a:cs typeface="Calibri"/>
              </a:rPr>
              <a:t> </a:t>
            </a:r>
            <a:r>
              <a:rPr sz="3400" spc="-15" dirty="0">
                <a:latin typeface="Calibri"/>
                <a:cs typeface="Calibri"/>
              </a:rPr>
              <a:t>человек</a:t>
            </a:r>
            <a:endParaRPr sz="3400">
              <a:latin typeface="Calibri"/>
              <a:cs typeface="Calibri"/>
            </a:endParaRPr>
          </a:p>
          <a:p>
            <a:pPr marL="40005" marR="354965">
              <a:lnSpc>
                <a:spcPts val="3670"/>
              </a:lnSpc>
              <a:spcBef>
                <a:spcPts val="260"/>
              </a:spcBef>
            </a:pPr>
            <a:r>
              <a:rPr sz="3400" spc="-5" dirty="0">
                <a:latin typeface="Calibri"/>
                <a:cs typeface="Calibri"/>
              </a:rPr>
              <a:t>— </a:t>
            </a:r>
            <a:r>
              <a:rPr sz="3400" spc="-25" dirty="0">
                <a:latin typeface="Calibri"/>
                <a:cs typeface="Calibri"/>
              </a:rPr>
              <a:t>это </a:t>
            </a:r>
            <a:r>
              <a:rPr sz="3400" spc="-15" dirty="0">
                <a:latin typeface="Calibri"/>
                <a:cs typeface="Calibri"/>
              </a:rPr>
              <a:t>человек, </a:t>
            </a:r>
            <a:r>
              <a:rPr sz="3400" spc="-25" dirty="0">
                <a:latin typeface="Calibri"/>
                <a:cs typeface="Calibri"/>
              </a:rPr>
              <a:t>который </a:t>
            </a:r>
            <a:r>
              <a:rPr sz="3400" spc="-10" dirty="0">
                <a:latin typeface="Calibri"/>
                <a:cs typeface="Calibri"/>
              </a:rPr>
              <a:t>способен </a:t>
            </a:r>
            <a:r>
              <a:rPr sz="3400" spc="-15" dirty="0">
                <a:latin typeface="Calibri"/>
                <a:cs typeface="Calibri"/>
              </a:rPr>
              <a:t>использовать </a:t>
            </a:r>
            <a:r>
              <a:rPr sz="3400" spc="-5" dirty="0">
                <a:latin typeface="Calibri"/>
                <a:cs typeface="Calibri"/>
              </a:rPr>
              <a:t>все  </a:t>
            </a:r>
            <a:r>
              <a:rPr sz="3400" spc="-10" dirty="0">
                <a:latin typeface="Calibri"/>
                <a:cs typeface="Calibri"/>
              </a:rPr>
              <a:t>постоянно </a:t>
            </a:r>
            <a:r>
              <a:rPr sz="3400" spc="-5" dirty="0">
                <a:latin typeface="Calibri"/>
                <a:cs typeface="Calibri"/>
              </a:rPr>
              <a:t>приобретаемые в течение жизни знания,  </a:t>
            </a:r>
            <a:r>
              <a:rPr sz="3400" spc="-10" dirty="0">
                <a:latin typeface="Calibri"/>
                <a:cs typeface="Calibri"/>
              </a:rPr>
              <a:t>умения </a:t>
            </a:r>
            <a:r>
              <a:rPr sz="3400" spc="-5" dirty="0">
                <a:latin typeface="Calibri"/>
                <a:cs typeface="Calibri"/>
              </a:rPr>
              <a:t>и навыки </a:t>
            </a:r>
            <a:r>
              <a:rPr sz="3400" spc="-10" dirty="0">
                <a:latin typeface="Calibri"/>
                <a:cs typeface="Calibri"/>
              </a:rPr>
              <a:t>для </a:t>
            </a:r>
            <a:r>
              <a:rPr sz="3400" spc="-5" dirty="0">
                <a:latin typeface="Calibri"/>
                <a:cs typeface="Calibri"/>
              </a:rPr>
              <a:t>решения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максимально</a:t>
            </a:r>
            <a:endParaRPr sz="3400">
              <a:latin typeface="Calibri"/>
              <a:cs typeface="Calibri"/>
            </a:endParaRPr>
          </a:p>
          <a:p>
            <a:pPr marL="40005" marR="425450">
              <a:lnSpc>
                <a:spcPts val="3670"/>
              </a:lnSpc>
              <a:spcBef>
                <a:spcPts val="10"/>
              </a:spcBef>
            </a:pPr>
            <a:r>
              <a:rPr sz="3400" spc="-15" dirty="0">
                <a:latin typeface="Calibri"/>
                <a:cs typeface="Calibri"/>
              </a:rPr>
              <a:t>широкого </a:t>
            </a:r>
            <a:r>
              <a:rPr sz="3400" spc="-5" dirty="0">
                <a:latin typeface="Calibri"/>
                <a:cs typeface="Calibri"/>
              </a:rPr>
              <a:t>диапазона жизненных </a:t>
            </a:r>
            <a:r>
              <a:rPr sz="3400" dirty="0">
                <a:latin typeface="Calibri"/>
                <a:cs typeface="Calibri"/>
              </a:rPr>
              <a:t>задач </a:t>
            </a:r>
            <a:r>
              <a:rPr sz="3400" spc="-5" dirty="0">
                <a:latin typeface="Calibri"/>
                <a:cs typeface="Calibri"/>
              </a:rPr>
              <a:t>в </a:t>
            </a:r>
            <a:r>
              <a:rPr sz="3400" spc="-10" dirty="0">
                <a:latin typeface="Calibri"/>
                <a:cs typeface="Calibri"/>
              </a:rPr>
              <a:t>различных  </a:t>
            </a:r>
            <a:r>
              <a:rPr sz="3400" dirty="0">
                <a:latin typeface="Calibri"/>
                <a:cs typeface="Calibri"/>
              </a:rPr>
              <a:t>сферах </a:t>
            </a:r>
            <a:r>
              <a:rPr sz="3400" spc="-15" dirty="0">
                <a:latin typeface="Calibri"/>
                <a:cs typeface="Calibri"/>
              </a:rPr>
              <a:t>человеческой деятельности, </a:t>
            </a:r>
            <a:r>
              <a:rPr sz="3400" spc="-10" dirty="0">
                <a:latin typeface="Calibri"/>
                <a:cs typeface="Calibri"/>
              </a:rPr>
              <a:t>общения</a:t>
            </a:r>
            <a:r>
              <a:rPr sz="3400" spc="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и</a:t>
            </a:r>
            <a:endParaRPr sz="3400">
              <a:latin typeface="Calibri"/>
              <a:cs typeface="Calibri"/>
            </a:endParaRPr>
          </a:p>
          <a:p>
            <a:pPr marL="40005">
              <a:lnSpc>
                <a:spcPts val="3420"/>
              </a:lnSpc>
            </a:pPr>
            <a:r>
              <a:rPr sz="3400" spc="-5" dirty="0">
                <a:latin typeface="Calibri"/>
                <a:cs typeface="Calibri"/>
              </a:rPr>
              <a:t>социальных </a:t>
            </a:r>
            <a:r>
              <a:rPr sz="3400" spc="-10">
                <a:latin typeface="Calibri"/>
                <a:cs typeface="Calibri"/>
              </a:rPr>
              <a:t>отношений</a:t>
            </a:r>
            <a:r>
              <a:rPr sz="3400" spc="-10" smtClean="0">
                <a:latin typeface="Calibri"/>
                <a:cs typeface="Calibri"/>
              </a:rPr>
              <a:t>»</a:t>
            </a:r>
            <a:r>
              <a:rPr lang="ru-RU" sz="3400" spc="-10" dirty="0" smtClean="0">
                <a:latin typeface="Calibri"/>
                <a:cs typeface="Calibri"/>
              </a:rPr>
              <a:t>.</a:t>
            </a:r>
          </a:p>
          <a:p>
            <a:pPr marL="40005" algn="r">
              <a:lnSpc>
                <a:spcPts val="3420"/>
              </a:lnSpc>
            </a:pPr>
            <a:r>
              <a:rPr sz="3400" spc="-10" smtClean="0">
                <a:latin typeface="Calibri"/>
                <a:cs typeface="Calibri"/>
              </a:rPr>
              <a:t> </a:t>
            </a:r>
            <a:r>
              <a:rPr sz="3400" u="heavy" spc="-1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[</a:t>
            </a:r>
            <a:r>
              <a:rPr sz="2800" i="1" spc="-10" dirty="0">
                <a:latin typeface="Calibri"/>
                <a:cs typeface="Calibri"/>
              </a:rPr>
              <a:t>Образовательная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система</a:t>
            </a:r>
            <a:endParaRPr sz="2800">
              <a:latin typeface="Calibri"/>
              <a:cs typeface="Calibri"/>
            </a:endParaRPr>
          </a:p>
          <a:p>
            <a:pPr marL="40005" marR="692150" algn="r">
              <a:lnSpc>
                <a:spcPts val="3670"/>
              </a:lnSpc>
              <a:spcBef>
                <a:spcPts val="259"/>
              </a:spcBef>
            </a:pPr>
            <a:r>
              <a:rPr sz="2800" i="1" spc="-20" dirty="0">
                <a:latin typeface="Calibri"/>
                <a:cs typeface="Calibri"/>
              </a:rPr>
              <a:t>«Школа </a:t>
            </a:r>
            <a:r>
              <a:rPr sz="2800" i="1" spc="-5" dirty="0">
                <a:latin typeface="Calibri"/>
                <a:cs typeface="Calibri"/>
              </a:rPr>
              <a:t>2100». </a:t>
            </a:r>
            <a:r>
              <a:rPr sz="2800" i="1" spc="-10" dirty="0">
                <a:latin typeface="Calibri"/>
                <a:cs typeface="Calibri"/>
              </a:rPr>
              <a:t>Педагогика </a:t>
            </a:r>
            <a:r>
              <a:rPr sz="2800" i="1" spc="-5" dirty="0">
                <a:latin typeface="Calibri"/>
                <a:cs typeface="Calibri"/>
              </a:rPr>
              <a:t>здравого смысла / </a:t>
            </a:r>
            <a:r>
              <a:rPr sz="2800" i="1" spc="-10" dirty="0">
                <a:latin typeface="Calibri"/>
                <a:cs typeface="Calibri"/>
              </a:rPr>
              <a:t>под  </a:t>
            </a:r>
            <a:r>
              <a:rPr sz="2800" i="1" spc="-5" dirty="0">
                <a:latin typeface="Calibri"/>
                <a:cs typeface="Calibri"/>
              </a:rPr>
              <a:t>ред. </a:t>
            </a:r>
            <a:r>
              <a:rPr sz="2800" i="1" spc="15" dirty="0">
                <a:latin typeface="Calibri"/>
                <a:cs typeface="Calibri"/>
              </a:rPr>
              <a:t>А. </a:t>
            </a:r>
            <a:r>
              <a:rPr sz="2800" i="1" spc="10" dirty="0">
                <a:latin typeface="Calibri"/>
                <a:cs typeface="Calibri"/>
              </a:rPr>
              <a:t>А. </a:t>
            </a:r>
            <a:r>
              <a:rPr sz="2800" i="1" spc="-5" dirty="0">
                <a:latin typeface="Calibri"/>
                <a:cs typeface="Calibri"/>
              </a:rPr>
              <a:t>Леонтьева. М.: Баласс, </a:t>
            </a:r>
            <a:r>
              <a:rPr sz="2800" i="1" spc="-10" dirty="0">
                <a:latin typeface="Calibri"/>
                <a:cs typeface="Calibri"/>
              </a:rPr>
              <a:t>2003. </a:t>
            </a:r>
            <a:r>
              <a:rPr sz="2800" i="1" spc="-5" dirty="0">
                <a:latin typeface="Calibri"/>
                <a:cs typeface="Calibri"/>
              </a:rPr>
              <a:t>С.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35</a:t>
            </a:r>
            <a:r>
              <a:rPr sz="3400" i="1" spc="-10" dirty="0">
                <a:latin typeface="Calibri"/>
                <a:cs typeface="Calibri"/>
              </a:rPr>
              <a:t>.</a:t>
            </a:r>
            <a:r>
              <a:rPr sz="3400" i="1" u="heavy" spc="-1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]</a:t>
            </a:r>
            <a:r>
              <a:rPr sz="3400" i="1" spc="-10" dirty="0">
                <a:latin typeface="Calibri"/>
                <a:cs typeface="Calibri"/>
              </a:rPr>
              <a:t>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7138" y="5880912"/>
            <a:ext cx="1225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08" y="460375"/>
            <a:ext cx="9879583" cy="738664"/>
          </a:xfrm>
        </p:spPr>
        <p:txBody>
          <a:bodyPr/>
          <a:lstStyle/>
          <a:p>
            <a:r>
              <a:rPr lang="ru-RU" sz="2400" dirty="0" smtClean="0"/>
              <a:t>Интернет-ресурсы для формирования и проверки функциональной грамотности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304" y="2707893"/>
            <a:ext cx="10431780" cy="954107"/>
          </a:xfrm>
        </p:spPr>
        <p:txBody>
          <a:bodyPr/>
          <a:lstStyle/>
          <a:p>
            <a:pPr algn="l"/>
            <a:endParaRPr lang="ru-RU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b="1" dirty="0" smtClean="0">
                <a:solidFill>
                  <a:srgbClr val="6B9F24"/>
                </a:solidFill>
                <a:latin typeface="Calibri" panose="020F0502020204030204" pitchFamily="34" charset="0"/>
              </a:rPr>
              <a:t> </a:t>
            </a:r>
            <a:endParaRPr lang="ru-RU" sz="160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2903" y="1603375"/>
            <a:ext cx="1012139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Школьный портал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:  Цифровой тренажер PISA (</a:t>
            </a:r>
            <a:r>
              <a:rPr lang="ru-RU" dirty="0" err="1">
                <a:solidFill>
                  <a:srgbClr val="6B9F24"/>
                </a:solidFill>
                <a:latin typeface="Calibri" panose="020F0502020204030204" pitchFamily="34" charset="0"/>
              </a:rPr>
              <a:t>Физикон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), </a:t>
            </a:r>
            <a:r>
              <a:rPr lang="ru-RU" dirty="0" err="1">
                <a:solidFill>
                  <a:srgbClr val="6B9F24"/>
                </a:solidFill>
                <a:latin typeface="Calibri" panose="020F0502020204030204" pitchFamily="34" charset="0"/>
              </a:rPr>
              <a:t>SkaySmart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(интерактивные ДЗ)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Федеральный институт оценки качества образования 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https://fioco.ru/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 err="1">
                <a:solidFill>
                  <a:srgbClr val="6B9F24"/>
                </a:solidFill>
                <a:latin typeface="Calibri" panose="020F0502020204030204" pitchFamily="34" charset="0"/>
              </a:rPr>
              <a:t>Стрисследования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6B9F24"/>
                </a:solidFill>
                <a:latin typeface="Calibri" panose="020F0502020204030204" pitchFamily="34" charset="0"/>
              </a:rPr>
              <a:t>PISA  </a:t>
            </a:r>
            <a:r>
              <a:rPr lang="en-US" b="1" dirty="0">
                <a:solidFill>
                  <a:srgbClr val="6B9F24"/>
                </a:solidFill>
                <a:latin typeface="Calibri" panose="020F0502020204030204" pitchFamily="34" charset="0"/>
              </a:rPr>
              <a:t>https://fioco.ru/pisa</a:t>
            </a:r>
            <a:endParaRPr lang="en-US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Обновленный банк заданий 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https://fioco.ru/%D0%BF%D1%80%D0%B8%D0%BC%D0%B5%D1%80%D1%8B-%D0%B7%D0%B0%D0%B4%D0%B0%D1%87-pisa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Сайт ОЭСР  </a:t>
            </a:r>
            <a:r>
              <a:rPr lang="en-US" b="1" dirty="0">
                <a:solidFill>
                  <a:srgbClr val="6B9F24"/>
                </a:solidFill>
                <a:latin typeface="Calibri" panose="020F0502020204030204" pitchFamily="34" charset="0"/>
              </a:rPr>
              <a:t>https://www.oecd.org/pisa</a:t>
            </a:r>
            <a:endParaRPr lang="en-US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Банк заданий </a:t>
            </a:r>
            <a:r>
              <a:rPr lang="en-US" b="1" dirty="0">
                <a:solidFill>
                  <a:srgbClr val="6B9F24"/>
                </a:solidFill>
                <a:latin typeface="Calibri" panose="020F0502020204030204" pitchFamily="34" charset="0"/>
              </a:rPr>
              <a:t>http://www.oecd.org/pisa/data/</a:t>
            </a:r>
            <a:endParaRPr lang="en-US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Вопрос-ответ</a:t>
            </a:r>
            <a:r>
              <a:rPr lang="en-US" b="1" dirty="0">
                <a:solidFill>
                  <a:srgbClr val="6B9F24"/>
                </a:solidFill>
                <a:latin typeface="Calibri" panose="020F0502020204030204" pitchFamily="34" charset="0"/>
              </a:rPr>
              <a:t>http://www.oecd.org/pisa/pisafaq/</a:t>
            </a:r>
            <a:endParaRPr lang="en-US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Центр оценки качества образования 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http://www.centeroko.ru/pisa18/pisa2018.html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Системный проект «Совершенствование механизмов повышения функциональной грамотности обучающихся» (ПРОСВЕЩЕНИЕ) 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http://skiv.instrao.ru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Центр оценки качества образования, г. Москва 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https://mcko.ru/pages/i_s_q_e_pisa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6B9F24"/>
                </a:solidFill>
                <a:latin typeface="Calibri" panose="020F0502020204030204" pitchFamily="34" charset="0"/>
              </a:rPr>
              <a:t>Сайт АСОУ , «УЧИТЕЛЬ </a:t>
            </a:r>
            <a:r>
              <a:rPr lang="ru-RU" dirty="0" err="1">
                <a:solidFill>
                  <a:srgbClr val="6B9F24"/>
                </a:solidFill>
                <a:latin typeface="Calibri" panose="020F0502020204030204" pitchFamily="34" charset="0"/>
              </a:rPr>
              <a:t>БУДУЩЕГО»</a:t>
            </a:r>
            <a:r>
              <a:rPr lang="ru-RU" b="1" dirty="0" err="1">
                <a:solidFill>
                  <a:srgbClr val="6B9F24"/>
                </a:solidFill>
                <a:latin typeface="Calibri" panose="020F0502020204030204" pitchFamily="34" charset="0"/>
              </a:rPr>
              <a:t>http</a:t>
            </a:r>
            <a:r>
              <a:rPr lang="ru-RU" b="1" dirty="0">
                <a:solidFill>
                  <a:srgbClr val="6B9F24"/>
                </a:solidFill>
                <a:latin typeface="Calibri" panose="020F0502020204030204" pitchFamily="34" charset="0"/>
              </a:rPr>
              <a:t>://cpm.asou-mo.ru/</a:t>
            </a:r>
            <a:endParaRPr lang="ru-RU" dirty="0">
              <a:solidFill>
                <a:srgbClr val="6B9F24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Серия пособий «Функциональная грамотность. Учимся жить» (Просвещение)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Сборник задач по МГ «Красота рукотворная» (</a:t>
            </a:r>
            <a:r>
              <a:rPr lang="ru-RU" dirty="0" err="1">
                <a:solidFill>
                  <a:srgbClr val="001F5F"/>
                </a:solidFill>
                <a:latin typeface="Calibri" panose="020F0502020204030204" pitchFamily="34" charset="0"/>
              </a:rPr>
              <a:t>РАНХиГС</a:t>
            </a: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</a:rPr>
              <a:t>, Просвещение) –готовится к печати </a:t>
            </a:r>
            <a:endParaRPr lang="ru-RU" dirty="0" smtClean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rgbClr val="001F5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7709" y="307975"/>
            <a:ext cx="10431780" cy="9540533"/>
          </a:xfrm>
        </p:spPr>
        <p:txBody>
          <a:bodyPr/>
          <a:lstStyle/>
          <a:p>
            <a:pPr fontAlgn="base"/>
            <a:r>
              <a:rPr lang="ru-RU" dirty="0"/>
              <a:t> </a:t>
            </a:r>
            <a:r>
              <a:rPr lang="ru-RU" sz="2000" b="1" dirty="0"/>
              <a:t>Банк </a:t>
            </a:r>
            <a:r>
              <a:rPr lang="ru-RU" sz="2000" b="1" dirty="0" smtClean="0"/>
              <a:t>тренировочных </a:t>
            </a:r>
            <a:r>
              <a:rPr lang="ru-RU" sz="2000" b="1" dirty="0"/>
              <a:t>заданий по </a:t>
            </a:r>
            <a:r>
              <a:rPr lang="ru-RU" sz="2000" b="1" dirty="0" smtClean="0"/>
              <a:t>оценке </a:t>
            </a:r>
            <a:r>
              <a:rPr lang="ru-RU" sz="2000" b="1" dirty="0"/>
              <a:t>функциональной грамотности</a:t>
            </a:r>
            <a:endParaRPr lang="ru-RU" sz="2000" dirty="0"/>
          </a:p>
          <a:p>
            <a:pPr fontAlgn="base"/>
            <a:r>
              <a:rPr lang="ru-RU" sz="2000" dirty="0"/>
              <a:t> </a:t>
            </a:r>
          </a:p>
          <a:p>
            <a:pPr lvl="0" fontAlgn="base"/>
            <a:r>
              <a:rPr lang="ru-RU" sz="2000" dirty="0"/>
              <a:t>Банк тренировочных заданий по оценке функциональной грамотности РЭШ </a:t>
            </a:r>
            <a:r>
              <a:rPr lang="ru-RU" sz="2000" u="sng" dirty="0">
                <a:hlinkClick r:id="rId2"/>
              </a:rPr>
              <a:t>https://fg.resh.edu.ru/</a:t>
            </a:r>
            <a:endParaRPr lang="ru-RU" sz="2000" dirty="0"/>
          </a:p>
          <a:p>
            <a:pPr lvl="0" fontAlgn="base"/>
            <a:r>
              <a:rPr lang="ru-RU" sz="2000" dirty="0"/>
              <a:t>Открытый банк заданий оценки естественнонаучной грамотности - </a:t>
            </a:r>
            <a:r>
              <a:rPr lang="ru-RU" sz="2000" u="sng" dirty="0">
                <a:hlinkClick r:id="rId3"/>
              </a:rPr>
              <a:t>https://fipi.ru/otkrytyy-bank-zadaniy-dlya-otsenki-yestestvennonauchnoy-gramotnosti</a:t>
            </a:r>
            <a:endParaRPr lang="ru-RU" sz="2000" dirty="0"/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sz="2000" b="1" u="sng" dirty="0">
                <a:hlinkClick r:id="rId4"/>
              </a:rPr>
              <a:t>Банк заданий по функциональной грамотности от издательства «Просвещение»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5"/>
              </a:rPr>
              <a:t>Электронный банк заданий по финансовой грамотности</a:t>
            </a:r>
            <a:r>
              <a:rPr lang="ru-RU" sz="2000" dirty="0"/>
              <a:t>  </a:t>
            </a:r>
          </a:p>
          <a:p>
            <a:pPr lvl="0" fontAlgn="base"/>
            <a:r>
              <a:rPr lang="ru-RU" sz="2000" b="1" u="sng" dirty="0">
                <a:hlinkClick r:id="rId6"/>
              </a:rPr>
              <a:t>Читательская грамотность. Характеристики и система оценивания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7"/>
              </a:rPr>
              <a:t>Электронный банк заданий по читательской грамотности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8"/>
              </a:rPr>
              <a:t>Электронный банк заданий по математической грамотности 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9"/>
              </a:rPr>
              <a:t>Электронный банк заданий по естественнонаучной грамотности 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10"/>
              </a:rPr>
              <a:t>Электронный банк заданий по глобальным компетенциям 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11"/>
              </a:rPr>
              <a:t>Электронный банк заданий по креативному мышлению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12"/>
              </a:rPr>
              <a:t>Примеры заданий по математической грамотности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13"/>
              </a:rPr>
              <a:t>Демонстрационные материалы для оценки функциональной грамотности учащихся 5 и 7 классов по шести составляющим функциональной грамотности</a:t>
            </a:r>
            <a:endParaRPr lang="ru-RU" sz="2000" dirty="0"/>
          </a:p>
          <a:p>
            <a:pPr lvl="0" fontAlgn="base"/>
            <a:r>
              <a:rPr lang="ru-RU" sz="2000" b="1" u="sng" dirty="0">
                <a:hlinkClick r:id="rId2"/>
              </a:rPr>
              <a:t>Электронный банк заданий для оценки функциональной грамотности на сайте Российской электронной школы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129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6" y="0"/>
            <a:ext cx="2899406" cy="129857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304" y="1298575"/>
            <a:ext cx="10431780" cy="4308872"/>
          </a:xfrm>
        </p:spPr>
        <p:txBody>
          <a:bodyPr/>
          <a:lstStyle/>
          <a:p>
            <a:r>
              <a:rPr lang="ru-RU" sz="2000" dirty="0"/>
              <a:t>На Платформе можно авторизоваться при помощи учетной записи Российской электронной школы (далее – РЭШ). </a:t>
            </a:r>
          </a:p>
          <a:p>
            <a:r>
              <a:rPr lang="ru-RU" sz="2000" dirty="0"/>
              <a:t>В случае если учетная запись в РЭШ отсутствует, необходимо пройти регистрацию в РЭШ. После авторизации на Платформе становится доступен функционал создания мероприятий с выбором даты, контрольно-измерительного материала (КИМ) с направлением функциональной грамотности, наименованием мероприятия, а также с указанием количества обучающихся – участников мероприятия. После прохождения работы обучающимися у учителя на странице с мероприятиями будет отображаться прогресс прохождения работы детьми, а также появится уведомление о необходимости ее проверки. В целях обеспечения возможности повторного участия в мероприятии обучающихся, которые ранее уже выполняли тренировочную работу на Платформе, будут доступны новые варианты КИМ. </a:t>
            </a:r>
          </a:p>
          <a:p>
            <a:endParaRPr lang="ru-RU" sz="2000" dirty="0"/>
          </a:p>
          <a:p>
            <a:r>
              <a:rPr lang="ru-RU" sz="2000" dirty="0"/>
              <a:t> </a:t>
            </a:r>
          </a:p>
          <a:p>
            <a:endParaRPr lang="ru-RU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62" y="5832714"/>
            <a:ext cx="1188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4" descr="ico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5446512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8150" y="5015499"/>
            <a:ext cx="11460189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4"/>
              </a:rPr>
              <a:t>Электронный банк заданий для оценки функциональной грамотности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(ВХОД для учителя / обучающегося / эксперта)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 descr="icon-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" y="4966017"/>
            <a:ext cx="437515" cy="4375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0062" y="5490446"/>
            <a:ext cx="9658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AD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5"/>
              </a:rPr>
              <a:t>Руководство пользователя</a:t>
            </a:r>
            <a:r>
              <a:rPr lang="ru-RU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Руководство пользователя.</a:t>
            </a:r>
            <a:r>
              <a:rPr lang="en-US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pdf </a:t>
            </a:r>
            <a:r>
              <a:rPr lang="en-US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</a:t>
            </a:r>
            <a:r>
              <a:rPr lang="en-US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5"/>
              </a:rPr>
              <a:t>https://</a:t>
            </a:r>
            <a:r>
              <a:rPr lang="en-US" dirty="0" smtClean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5"/>
              </a:rPr>
              <a:t>resh.edu.ru/instruction</a:t>
            </a:r>
            <a:r>
              <a:rPr lang="ru-RU" dirty="0" smtClean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Рисунок 6" descr="Хочу такой сайт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66725"/>
            <a:ext cx="118872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90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08" y="-29769"/>
            <a:ext cx="9879583" cy="584775"/>
          </a:xfrm>
        </p:spPr>
        <p:txBody>
          <a:bodyPr/>
          <a:lstStyle/>
          <a:p>
            <a:r>
              <a:rPr lang="en-US" dirty="0"/>
              <a:t>https://edu.skysmart.ru/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" y="539131"/>
            <a:ext cx="2130922" cy="301880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77" y="1298575"/>
            <a:ext cx="10012281" cy="55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3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7975"/>
            <a:ext cx="11353800" cy="2996654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solidFill>
                  <a:srgbClr val="555555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Приказ </a:t>
            </a:r>
            <a:r>
              <a:rPr lang="ru-RU" sz="1400" dirty="0">
                <a:solidFill>
                  <a:srgbClr val="555555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Федеральной службы в сфере по надзору в сфере образования и науки и Министерства образования РФ от 06.05.2019 "Об утверждении методологии и критериев оценки качества общего образования в ОО на основе практики международных исследований качества подготовки обучающихся".</a:t>
            </a:r>
            <a:r>
              <a:rPr lang="ru-RU" sz="1400" dirty="0" err="1">
                <a:solidFill>
                  <a:srgbClr val="555555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pdf</a:t>
            </a: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(скачать)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(посмотреть)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Письмо </a:t>
            </a: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26.01.2021 №ТВ-94/04 "Об электронном банке тренировочных заданий по оценке функциональной грамотности" .</a:t>
            </a:r>
            <a:r>
              <a:rPr lang="ru-RU" sz="1400" dirty="0" err="1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(скачать)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(посмотреть)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Письмо </a:t>
            </a: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14.09.2021 №03-1526 "Об организации работы по повышению функциональной грамотности".</a:t>
            </a:r>
            <a:r>
              <a:rPr lang="ru-RU" sz="1400" dirty="0" err="1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(скачать)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(посмотреть)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55555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17.09.2021 №03-1526 "О методическом обеспечении работы по повышению функциональной грамотности" .</a:t>
            </a:r>
            <a:r>
              <a:rPr lang="ru-RU" sz="1400" dirty="0" err="1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(скачать) </a:t>
            </a:r>
            <a:r>
              <a:rPr lang="ru-RU" sz="1400" u="sng" dirty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(посмотреть</a:t>
            </a:r>
            <a:r>
              <a:rPr lang="ru-RU" sz="1400" u="sng" dirty="0" smtClean="0">
                <a:solidFill>
                  <a:srgbClr val="007AD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)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Приказ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Голышмановская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1»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"Об организации работы по функциональной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грамотности. Дорожная карта»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3432175"/>
            <a:ext cx="10152684" cy="3153703"/>
          </a:xfrm>
        </p:spPr>
        <p:txBody>
          <a:bodyPr/>
          <a:lstStyle/>
          <a:p>
            <a:r>
              <a:rPr lang="ru-RU" b="1" dirty="0"/>
              <a:t>Методические рекомендации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"Формирование функциональная грамотность: с чего начать и что не забыть?".</a:t>
            </a:r>
            <a:r>
              <a:rPr lang="ru-RU" dirty="0" err="1"/>
              <a:t>pdf</a:t>
            </a:r>
            <a:r>
              <a:rPr lang="ru-RU" dirty="0"/>
              <a:t> </a:t>
            </a:r>
            <a:r>
              <a:rPr lang="ru-RU" u="sng" dirty="0">
                <a:hlinkClick r:id="rId10"/>
              </a:rPr>
              <a:t>(скачать) </a:t>
            </a:r>
            <a:r>
              <a:rPr lang="ru-RU" u="sng" dirty="0">
                <a:hlinkClick r:id="rId11"/>
              </a:rPr>
              <a:t>(посмотреть)</a:t>
            </a:r>
            <a:endParaRPr lang="ru-RU" dirty="0"/>
          </a:p>
          <a:p>
            <a:r>
              <a:rPr lang="ru-RU" dirty="0"/>
              <a:t> Сборник информационных и методических материалов для педагогов.pdf </a:t>
            </a:r>
            <a:r>
              <a:rPr lang="ru-RU" u="sng" dirty="0">
                <a:hlinkClick r:id="rId12"/>
              </a:rPr>
              <a:t>(скачать) </a:t>
            </a:r>
            <a:r>
              <a:rPr lang="ru-RU" u="sng" dirty="0">
                <a:hlinkClick r:id="rId13"/>
              </a:rPr>
              <a:t>(посмотреть)</a:t>
            </a:r>
            <a:endParaRPr lang="ru-RU" dirty="0"/>
          </a:p>
          <a:p>
            <a:r>
              <a:rPr lang="ru-RU" dirty="0"/>
              <a:t> Рекомендации для родителей школьников "Что значит быть "грамотным" в XXI веке".</a:t>
            </a:r>
            <a:r>
              <a:rPr lang="ru-RU" dirty="0" err="1"/>
              <a:t>pdf</a:t>
            </a:r>
            <a:r>
              <a:rPr lang="ru-RU" dirty="0"/>
              <a:t> </a:t>
            </a:r>
            <a:r>
              <a:rPr lang="ru-RU" u="sng" dirty="0">
                <a:hlinkClick r:id="rId14"/>
              </a:rPr>
              <a:t>(скачать) </a:t>
            </a:r>
            <a:r>
              <a:rPr lang="ru-RU" u="sng" dirty="0">
                <a:hlinkClick r:id="rId15"/>
              </a:rPr>
              <a:t>(посмотреть)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774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663" rIns="0" bIns="0" rtlCol="0">
            <a:spAutoFit/>
          </a:bodyPr>
          <a:lstStyle/>
          <a:p>
            <a:pPr marL="4057015" marR="5080" indent="-347662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1F5F"/>
                </a:solidFill>
              </a:rPr>
              <a:t>Особенности заданий </a:t>
            </a:r>
            <a:r>
              <a:rPr sz="3200" spc="-5" dirty="0">
                <a:solidFill>
                  <a:srgbClr val="001F5F"/>
                </a:solidFill>
              </a:rPr>
              <a:t>для оценки функциональной  </a:t>
            </a:r>
            <a:r>
              <a:rPr sz="3200" dirty="0">
                <a:solidFill>
                  <a:srgbClr val="001F5F"/>
                </a:solidFill>
              </a:rPr>
              <a:t>грамотности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91158" y="1433322"/>
            <a:ext cx="9690100" cy="47796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16559" marR="5080" indent="-40386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415925" algn="l"/>
                <a:tab pos="416559" algn="l"/>
                <a:tab pos="5283200" algn="l"/>
              </a:tabLst>
            </a:pPr>
            <a:r>
              <a:rPr sz="2800" spc="-5" dirty="0">
                <a:latin typeface="Calibri"/>
                <a:cs typeface="Calibri"/>
              </a:rPr>
              <a:t>Задача, поставленная вне </a:t>
            </a:r>
            <a:r>
              <a:rPr sz="2800" spc="-10" dirty="0">
                <a:latin typeface="Calibri"/>
                <a:cs typeface="Calibri"/>
              </a:rPr>
              <a:t>предметной </a:t>
            </a:r>
            <a:r>
              <a:rPr sz="2800" spc="-15" dirty="0">
                <a:latin typeface="Calibri"/>
                <a:cs typeface="Calibri"/>
              </a:rPr>
              <a:t>области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решаемая </a:t>
            </a:r>
            <a:r>
              <a:rPr sz="2800" spc="-5" dirty="0">
                <a:latin typeface="Calibri"/>
                <a:cs typeface="Calibri"/>
              </a:rPr>
              <a:t>с  помощью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предметных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знаний,	например, </a:t>
            </a:r>
            <a:r>
              <a:rPr sz="2800" spc="-5">
                <a:latin typeface="Calibri"/>
                <a:cs typeface="Calibri"/>
              </a:rPr>
              <a:t>по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математике</a:t>
            </a:r>
            <a:r>
              <a:rPr lang="ru-RU" sz="2800" spc="-1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86360" indent="-40386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415925" algn="l"/>
                <a:tab pos="416559" algn="l"/>
                <a:tab pos="3224530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каждом </a:t>
            </a:r>
            <a:r>
              <a:rPr sz="2800" spc="-10" dirty="0">
                <a:latin typeface="Calibri"/>
                <a:cs typeface="Calibri"/>
              </a:rPr>
              <a:t>из </a:t>
            </a:r>
            <a:r>
              <a:rPr sz="2800" spc="-5" dirty="0">
                <a:latin typeface="Calibri"/>
                <a:cs typeface="Calibri"/>
              </a:rPr>
              <a:t>заданий </a:t>
            </a:r>
            <a:r>
              <a:rPr sz="2800" spc="-15" dirty="0">
                <a:latin typeface="Calibri"/>
                <a:cs typeface="Calibri"/>
              </a:rPr>
              <a:t>описываются </a:t>
            </a:r>
            <a:r>
              <a:rPr sz="2800" spc="-5" dirty="0">
                <a:latin typeface="Calibri"/>
                <a:cs typeface="Calibri"/>
              </a:rPr>
              <a:t>жизненная ситуация, </a:t>
            </a:r>
            <a:r>
              <a:rPr sz="2800" spc="-20" dirty="0">
                <a:latin typeface="Calibri"/>
                <a:cs typeface="Calibri"/>
              </a:rPr>
              <a:t>как  </a:t>
            </a:r>
            <a:r>
              <a:rPr sz="2800" spc="-5" dirty="0">
                <a:latin typeface="Calibri"/>
                <a:cs typeface="Calibri"/>
              </a:rPr>
              <a:t>правило,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близкая	</a:t>
            </a:r>
            <a:r>
              <a:rPr sz="2800" spc="-5">
                <a:latin typeface="Calibri"/>
                <a:cs typeface="Calibri"/>
              </a:rPr>
              <a:t>понятная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учащемуся</a:t>
            </a:r>
            <a:r>
              <a:rPr lang="ru-RU" sz="2800" spc="-1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352550" indent="-403860">
              <a:lnSpc>
                <a:spcPts val="2690"/>
              </a:lnSpc>
              <a:spcBef>
                <a:spcPts val="70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5" dirty="0">
                <a:latin typeface="Calibri"/>
                <a:cs typeface="Calibri"/>
              </a:rPr>
              <a:t>Контекст </a:t>
            </a:r>
            <a:r>
              <a:rPr sz="2800" dirty="0">
                <a:latin typeface="Calibri"/>
                <a:cs typeface="Calibri"/>
              </a:rPr>
              <a:t>заданий </a:t>
            </a:r>
            <a:r>
              <a:rPr sz="2800" spc="-15" dirty="0">
                <a:latin typeface="Calibri"/>
                <a:cs typeface="Calibri"/>
              </a:rPr>
              <a:t>близок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проблемным </a:t>
            </a:r>
            <a:r>
              <a:rPr sz="2800" spc="-5" dirty="0">
                <a:latin typeface="Calibri"/>
                <a:cs typeface="Calibri"/>
              </a:rPr>
              <a:t>ситуациям,  возникающим в </a:t>
            </a:r>
            <a:r>
              <a:rPr sz="2800" spc="-10">
                <a:latin typeface="Calibri"/>
                <a:cs typeface="Calibri"/>
              </a:rPr>
              <a:t>повседневной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жизни</a:t>
            </a:r>
            <a:r>
              <a:rPr lang="ru-RU" sz="2800" spc="-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indent="-40386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0" dirty="0">
                <a:latin typeface="Calibri"/>
                <a:cs typeface="Calibri"/>
              </a:rPr>
              <a:t>Ситуация </a:t>
            </a:r>
            <a:r>
              <a:rPr sz="2800" spc="-15" dirty="0">
                <a:latin typeface="Calibri"/>
                <a:cs typeface="Calibri"/>
              </a:rPr>
              <a:t>требует </a:t>
            </a:r>
            <a:r>
              <a:rPr sz="2800" spc="-5" dirty="0">
                <a:latin typeface="Calibri"/>
                <a:cs typeface="Calibri"/>
              </a:rPr>
              <a:t>осознанного выбора </a:t>
            </a:r>
            <a:r>
              <a:rPr sz="2800" spc="-30">
                <a:latin typeface="Calibri"/>
                <a:cs typeface="Calibri"/>
              </a:rPr>
              <a:t>модели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поведения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42240" indent="-403860">
              <a:lnSpc>
                <a:spcPts val="2690"/>
              </a:lnSpc>
              <a:spcBef>
                <a:spcPts val="67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5" dirty="0">
                <a:latin typeface="Calibri"/>
                <a:cs typeface="Calibri"/>
              </a:rPr>
              <a:t>Вопросы </a:t>
            </a:r>
            <a:r>
              <a:rPr sz="2800" spc="-15" dirty="0">
                <a:latin typeface="Calibri"/>
                <a:cs typeface="Calibri"/>
              </a:rPr>
              <a:t>изложены </a:t>
            </a:r>
            <a:r>
              <a:rPr sz="2800" spc="-10" dirty="0">
                <a:latin typeface="Calibri"/>
                <a:cs typeface="Calibri"/>
              </a:rPr>
              <a:t>простым, </a:t>
            </a:r>
            <a:r>
              <a:rPr sz="2800" spc="-5" dirty="0">
                <a:latin typeface="Calibri"/>
                <a:cs typeface="Calibri"/>
              </a:rPr>
              <a:t>ясным </a:t>
            </a:r>
            <a:r>
              <a:rPr sz="2800" spc="-15" dirty="0">
                <a:latin typeface="Calibri"/>
                <a:cs typeface="Calibri"/>
              </a:rPr>
              <a:t>языком </a:t>
            </a:r>
            <a:r>
              <a:rPr sz="2800" spc="-5" dirty="0">
                <a:latin typeface="Calibri"/>
                <a:cs typeface="Calibri"/>
              </a:rPr>
              <a:t>и,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правило</a:t>
            </a:r>
            <a:r>
              <a:rPr sz="2800" spc="-5">
                <a:latin typeface="Calibri"/>
                <a:cs typeface="Calibri"/>
              </a:rPr>
              <a:t>,  </a:t>
            </a:r>
            <a:r>
              <a:rPr sz="2800" spc="-10" smtClean="0">
                <a:latin typeface="Calibri"/>
                <a:cs typeface="Calibri"/>
              </a:rPr>
              <a:t>немногословны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68910" indent="-403860">
              <a:lnSpc>
                <a:spcPts val="2690"/>
              </a:lnSpc>
              <a:spcBef>
                <a:spcPts val="70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45" dirty="0">
                <a:latin typeface="Calibri"/>
                <a:cs typeface="Calibri"/>
              </a:rPr>
              <a:t>Требуют </a:t>
            </a:r>
            <a:r>
              <a:rPr sz="2800" spc="-15" dirty="0">
                <a:latin typeface="Calibri"/>
                <a:cs typeface="Calibri"/>
              </a:rPr>
              <a:t>перевода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обыденного </a:t>
            </a:r>
            <a:r>
              <a:rPr sz="2800" spc="-15" dirty="0">
                <a:latin typeface="Calibri"/>
                <a:cs typeface="Calibri"/>
              </a:rPr>
              <a:t>языка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язык предметной  </a:t>
            </a:r>
            <a:r>
              <a:rPr sz="2800" spc="-15" dirty="0">
                <a:latin typeface="Calibri"/>
                <a:cs typeface="Calibri"/>
              </a:rPr>
              <a:t>области </a:t>
            </a:r>
            <a:r>
              <a:rPr sz="2800" spc="-10" dirty="0">
                <a:latin typeface="Calibri"/>
                <a:cs typeface="Calibri"/>
              </a:rPr>
              <a:t>(математики, физики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др.)</a:t>
            </a:r>
            <a:endParaRPr sz="2800">
              <a:latin typeface="Calibri"/>
              <a:cs typeface="Calibri"/>
            </a:endParaRPr>
          </a:p>
          <a:p>
            <a:pPr marL="416559" indent="-40386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5" dirty="0">
                <a:latin typeface="Calibri"/>
                <a:cs typeface="Calibri"/>
              </a:rPr>
              <a:t>Используются </a:t>
            </a:r>
            <a:r>
              <a:rPr sz="2800" spc="-5" dirty="0">
                <a:latin typeface="Calibri"/>
                <a:cs typeface="Calibri"/>
              </a:rPr>
              <a:t>иллюстрации: рисунки,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таблицы.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319" y="6173723"/>
            <a:ext cx="2688335" cy="829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637743"/>
            <a:ext cx="9260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2060"/>
                </a:solidFill>
              </a:rPr>
              <a:t>Функциональная </a:t>
            </a:r>
            <a:r>
              <a:rPr sz="3600" spc="-5">
                <a:solidFill>
                  <a:srgbClr val="002060"/>
                </a:solidFill>
              </a:rPr>
              <a:t>грамотность </a:t>
            </a:r>
            <a:endParaRPr sz="360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487774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</a:t>
            </a:r>
            <a:r>
              <a:rPr sz="2800" b="1" spc="-5" smtClean="0">
                <a:latin typeface="Calibri"/>
                <a:cs typeface="Calibri"/>
              </a:rPr>
              <a:t>Виноградова </a:t>
            </a:r>
            <a:r>
              <a:rPr sz="2800" b="1" spc="-40" smtClean="0">
                <a:latin typeface="Calibri"/>
                <a:cs typeface="Calibri"/>
              </a:rPr>
              <a:t>Н.Ф.</a:t>
            </a:r>
            <a:r>
              <a:rPr sz="2800" spc="-40" smtClean="0">
                <a:latin typeface="Calibri"/>
                <a:cs typeface="Calibri"/>
              </a:rPr>
              <a:t>: </a:t>
            </a:r>
            <a:r>
              <a:rPr sz="2800" b="1" spc="-5" smtClean="0">
                <a:latin typeface="Calibri"/>
                <a:cs typeface="Calibri"/>
              </a:rPr>
              <a:t>«</a:t>
            </a:r>
            <a:r>
              <a:rPr sz="2800" spc="-5" smtClean="0">
                <a:latin typeface="Calibri"/>
                <a:cs typeface="Calibri"/>
              </a:rPr>
              <a:t>Функциональная </a:t>
            </a:r>
            <a:r>
              <a:rPr sz="2800" spc="-10" smtClean="0">
                <a:latin typeface="Calibri"/>
                <a:cs typeface="Calibri"/>
              </a:rPr>
              <a:t>грамотность </a:t>
            </a:r>
            <a:r>
              <a:rPr sz="2800" spc="-20" smtClean="0">
                <a:latin typeface="Calibri"/>
                <a:cs typeface="Calibri"/>
              </a:rPr>
              <a:t>сегодня</a:t>
            </a:r>
            <a:r>
              <a:rPr lang="ru-RU" sz="2800" spc="-20" dirty="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— </a:t>
            </a:r>
            <a:r>
              <a:rPr sz="2800" spc="-30" smtClean="0">
                <a:latin typeface="Calibri"/>
                <a:cs typeface="Calibri"/>
              </a:rPr>
              <a:t>это  </a:t>
            </a:r>
            <a:r>
              <a:rPr sz="2800" spc="-5" smtClean="0">
                <a:latin typeface="Calibri"/>
                <a:cs typeface="Calibri"/>
              </a:rPr>
              <a:t>базовое</a:t>
            </a:r>
            <a:r>
              <a:rPr sz="280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образовани</a:t>
            </a:r>
            <a:r>
              <a:rPr sz="2800" b="1" spc="-5" smtClean="0">
                <a:latin typeface="Calibri"/>
                <a:cs typeface="Calibri"/>
              </a:rPr>
              <a:t>е</a:t>
            </a:r>
            <a:r>
              <a:rPr sz="2800" b="1" spc="15" smtClean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личности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</a:p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sz="2800" spc="-10" smtClean="0">
                <a:latin typeface="Calibri"/>
                <a:cs typeface="Calibri"/>
              </a:rPr>
              <a:t>	</a:t>
            </a:r>
            <a:r>
              <a:rPr sz="2800" spc="-5" smtClean="0">
                <a:latin typeface="Calibri"/>
                <a:cs typeface="Calibri"/>
              </a:rPr>
              <a:t>&lt;…&gt; </a:t>
            </a:r>
            <a:r>
              <a:rPr sz="2800" spc="-10" smtClean="0">
                <a:latin typeface="Calibri"/>
                <a:cs typeface="Calibri"/>
              </a:rPr>
              <a:t>Ребенок </a:t>
            </a:r>
            <a:r>
              <a:rPr sz="2800" spc="-5" smtClean="0">
                <a:latin typeface="Calibri"/>
                <a:cs typeface="Calibri"/>
              </a:rPr>
              <a:t>&lt;…&gt; </a:t>
            </a:r>
            <a:r>
              <a:rPr sz="2800" spc="-25" smtClean="0">
                <a:latin typeface="Calibri"/>
                <a:cs typeface="Calibri"/>
              </a:rPr>
              <a:t>должен  </a:t>
            </a:r>
            <a:r>
              <a:rPr sz="2800" spc="-15" smtClean="0">
                <a:latin typeface="Calibri"/>
                <a:cs typeface="Calibri"/>
              </a:rPr>
              <a:t>обладать:</a:t>
            </a:r>
            <a:endParaRPr sz="2800" smtClean="0">
              <a:latin typeface="Calibri"/>
              <a:cs typeface="Calibri"/>
            </a:endParaRPr>
          </a:p>
          <a:p>
            <a:pPr marL="228600" marR="1378585" indent="-228600">
              <a:lnSpc>
                <a:spcPts val="2690"/>
              </a:lnSpc>
              <a:spcBef>
                <a:spcPts val="670"/>
              </a:spcBef>
              <a:buChar char="-"/>
              <a:tabLst>
                <a:tab pos="228600" algn="l"/>
              </a:tabLst>
            </a:pPr>
            <a:r>
              <a:rPr sz="2800" spc="-15" smtClean="0">
                <a:latin typeface="Calibri"/>
                <a:cs typeface="Calibri"/>
              </a:rPr>
              <a:t>готовностью </a:t>
            </a:r>
            <a:r>
              <a:rPr sz="2800" spc="-5" smtClean="0">
                <a:latin typeface="Calibri"/>
                <a:cs typeface="Calibri"/>
              </a:rPr>
              <a:t>успешно </a:t>
            </a:r>
            <a:r>
              <a:rPr sz="2800" spc="-10" smtClean="0">
                <a:latin typeface="Calibri"/>
                <a:cs typeface="Calibri"/>
              </a:rPr>
              <a:t>взаимодействовать </a:t>
            </a:r>
            <a:r>
              <a:rPr sz="2800" spc="-5" smtClean="0">
                <a:latin typeface="Calibri"/>
                <a:cs typeface="Calibri"/>
              </a:rPr>
              <a:t>с изменяющимся  </a:t>
            </a:r>
            <a:r>
              <a:rPr sz="2800" spc="-10" smtClean="0">
                <a:latin typeface="Calibri"/>
                <a:cs typeface="Calibri"/>
              </a:rPr>
              <a:t>окружающим </a:t>
            </a:r>
            <a:r>
              <a:rPr sz="2800" spc="-5" smtClean="0">
                <a:latin typeface="Calibri"/>
                <a:cs typeface="Calibri"/>
              </a:rPr>
              <a:t>миром</a:t>
            </a:r>
            <a:r>
              <a:rPr sz="2800" spc="2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…;</a:t>
            </a:r>
            <a:endParaRPr sz="2800" smtClean="0">
              <a:latin typeface="Calibri"/>
              <a:cs typeface="Calibri"/>
            </a:endParaRPr>
          </a:p>
          <a:p>
            <a:pPr marL="228600" marR="774065" indent="-228600">
              <a:lnSpc>
                <a:spcPts val="2690"/>
              </a:lnSpc>
              <a:spcBef>
                <a:spcPts val="670"/>
              </a:spcBef>
              <a:buChar char="-"/>
              <a:tabLst>
                <a:tab pos="228600" algn="l"/>
              </a:tabLst>
            </a:pPr>
            <a:r>
              <a:rPr sz="2800" spc="-5" smtClean="0">
                <a:latin typeface="Calibri"/>
                <a:cs typeface="Calibri"/>
              </a:rPr>
              <a:t>возможностью </a:t>
            </a:r>
            <a:r>
              <a:rPr sz="2800" spc="-10" dirty="0">
                <a:latin typeface="Calibri"/>
                <a:cs typeface="Calibri"/>
              </a:rPr>
              <a:t>решать </a:t>
            </a:r>
            <a:r>
              <a:rPr sz="2800" spc="-15" dirty="0">
                <a:latin typeface="Calibri"/>
                <a:cs typeface="Calibri"/>
              </a:rPr>
              <a:t>различные </a:t>
            </a:r>
            <a:r>
              <a:rPr sz="2800" dirty="0">
                <a:latin typeface="Calibri"/>
                <a:cs typeface="Calibri"/>
              </a:rPr>
              <a:t>(в </a:t>
            </a:r>
            <a:r>
              <a:rPr sz="2800" spc="-20" dirty="0">
                <a:latin typeface="Calibri"/>
                <a:cs typeface="Calibri"/>
              </a:rPr>
              <a:t>том </a:t>
            </a:r>
            <a:r>
              <a:rPr sz="2800" spc="-5" dirty="0">
                <a:latin typeface="Calibri"/>
                <a:cs typeface="Calibri"/>
              </a:rPr>
              <a:t>числе нестандартные)  учебные и жизненные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задачи…;</a:t>
            </a:r>
            <a:endParaRPr sz="2800">
              <a:latin typeface="Calibri"/>
              <a:cs typeface="Calibri"/>
            </a:endParaRPr>
          </a:p>
          <a:p>
            <a:pPr marL="228600" indent="-190500">
              <a:lnSpc>
                <a:spcPct val="100000"/>
              </a:lnSpc>
              <a:spcBef>
                <a:spcPts val="20"/>
              </a:spcBef>
              <a:buChar char="-"/>
              <a:tabLst>
                <a:tab pos="228600" algn="l"/>
              </a:tabLst>
            </a:pPr>
            <a:r>
              <a:rPr sz="2800" spc="-5" dirty="0">
                <a:latin typeface="Calibri"/>
                <a:cs typeface="Calibri"/>
              </a:rPr>
              <a:t>способностью строить социальные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отношения…;</a:t>
            </a:r>
            <a:endParaRPr sz="2800">
              <a:latin typeface="Calibri"/>
              <a:cs typeface="Calibri"/>
            </a:endParaRPr>
          </a:p>
          <a:p>
            <a:pPr marL="228600" indent="-190500">
              <a:lnSpc>
                <a:spcPts val="3025"/>
              </a:lnSpc>
              <a:buChar char="-"/>
              <a:tabLst>
                <a:tab pos="228600" algn="l"/>
              </a:tabLst>
            </a:pPr>
            <a:r>
              <a:rPr sz="2800" spc="-5" dirty="0">
                <a:latin typeface="Calibri"/>
                <a:cs typeface="Calibri"/>
              </a:rPr>
              <a:t>совокупностью </a:t>
            </a:r>
            <a:r>
              <a:rPr sz="2800" spc="-15" dirty="0">
                <a:latin typeface="Calibri"/>
                <a:cs typeface="Calibri"/>
              </a:rPr>
              <a:t>рефлексивных </a:t>
            </a:r>
            <a:r>
              <a:rPr sz="2800" spc="-10" dirty="0">
                <a:latin typeface="Calibri"/>
                <a:cs typeface="Calibri"/>
              </a:rPr>
              <a:t>умений, </a:t>
            </a:r>
            <a:r>
              <a:rPr sz="2800" spc="-5">
                <a:latin typeface="Calibri"/>
                <a:cs typeface="Calibri"/>
              </a:rPr>
              <a:t>обеспечивающих</a:t>
            </a:r>
            <a:r>
              <a:rPr sz="2800" spc="45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оценку</a:t>
            </a:r>
            <a:endParaRPr lang="ru-RU" sz="2800" spc="-10" dirty="0" smtClean="0">
              <a:latin typeface="Calibri"/>
              <a:cs typeface="Calibri"/>
            </a:endParaRPr>
          </a:p>
          <a:p>
            <a:pPr marL="228600" indent="-190500">
              <a:lnSpc>
                <a:spcPts val="3025"/>
              </a:lnSpc>
              <a:tabLst>
                <a:tab pos="228600" algn="l"/>
              </a:tabLst>
            </a:pPr>
            <a:r>
              <a:rPr lang="ru-RU" sz="2800" spc="-10" dirty="0" smtClean="0">
                <a:latin typeface="Calibri"/>
                <a:cs typeface="Calibri"/>
              </a:rPr>
              <a:t>   </a:t>
            </a:r>
            <a:r>
              <a:rPr sz="2800" spc="-5" smtClean="0">
                <a:latin typeface="Calibri"/>
                <a:cs typeface="Calibri"/>
              </a:rPr>
              <a:t>своей </a:t>
            </a:r>
            <a:r>
              <a:rPr sz="2800" spc="-5" dirty="0">
                <a:latin typeface="Calibri"/>
                <a:cs typeface="Calibri"/>
              </a:rPr>
              <a:t>грамотности, стремление к дальнейшему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образованию…»</a:t>
            </a:r>
            <a:endParaRPr sz="2800">
              <a:latin typeface="Calibri"/>
              <a:cs typeface="Calibri"/>
            </a:endParaRPr>
          </a:p>
          <a:p>
            <a:pPr marL="38100" marR="30480" algn="just">
              <a:lnSpc>
                <a:spcPct val="80000"/>
              </a:lnSpc>
              <a:spcBef>
                <a:spcPts val="555"/>
              </a:spcBef>
            </a:pPr>
            <a:r>
              <a:rPr sz="2200" spc="-5" dirty="0">
                <a:latin typeface="Calibri"/>
                <a:cs typeface="Calibri"/>
              </a:rPr>
              <a:t>[</a:t>
            </a:r>
            <a:r>
              <a:rPr sz="2200" i="1" spc="-5" dirty="0">
                <a:latin typeface="Calibri"/>
                <a:cs typeface="Calibri"/>
              </a:rPr>
              <a:t>Виноградова Н. </a:t>
            </a:r>
            <a:r>
              <a:rPr sz="2200" i="1" spc="-30" dirty="0">
                <a:latin typeface="Calibri"/>
                <a:cs typeface="Calibri"/>
              </a:rPr>
              <a:t>Ф., </a:t>
            </a:r>
            <a:r>
              <a:rPr sz="2200" i="1" spc="-10" dirty="0">
                <a:latin typeface="Calibri"/>
                <a:cs typeface="Calibri"/>
              </a:rPr>
              <a:t>Кочурова </a:t>
            </a:r>
            <a:r>
              <a:rPr sz="2200" i="1" spc="-5" dirty="0">
                <a:latin typeface="Calibri"/>
                <a:cs typeface="Calibri"/>
              </a:rPr>
              <a:t>Е. </a:t>
            </a:r>
            <a:r>
              <a:rPr sz="2200" i="1" spc="-25" dirty="0">
                <a:latin typeface="Calibri"/>
                <a:cs typeface="Calibri"/>
              </a:rPr>
              <a:t>Э., </a:t>
            </a:r>
            <a:r>
              <a:rPr sz="2200" i="1" spc="-15" dirty="0">
                <a:latin typeface="Calibri"/>
                <a:cs typeface="Calibri"/>
              </a:rPr>
              <a:t>Кузнецова </a:t>
            </a:r>
            <a:r>
              <a:rPr sz="2200" i="1" spc="-5" dirty="0">
                <a:latin typeface="Calibri"/>
                <a:cs typeface="Calibri"/>
              </a:rPr>
              <a:t>М. И.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др. </a:t>
            </a:r>
            <a:r>
              <a:rPr sz="2200" spc="-5" dirty="0">
                <a:latin typeface="Calibri"/>
                <a:cs typeface="Calibri"/>
              </a:rPr>
              <a:t>Функциональная грамотность  </a:t>
            </a:r>
            <a:r>
              <a:rPr sz="2200" spc="-10" dirty="0">
                <a:latin typeface="Calibri"/>
                <a:cs typeface="Calibri"/>
              </a:rPr>
              <a:t>младшего </a:t>
            </a:r>
            <a:r>
              <a:rPr sz="2200" spc="-15" dirty="0">
                <a:latin typeface="Calibri"/>
                <a:cs typeface="Calibri"/>
              </a:rPr>
              <a:t>школьника: </a:t>
            </a:r>
            <a:r>
              <a:rPr sz="2200" spc="-5" dirty="0">
                <a:latin typeface="Calibri"/>
                <a:cs typeface="Calibri"/>
              </a:rPr>
              <a:t>книга для </a:t>
            </a:r>
            <a:r>
              <a:rPr sz="2200" spc="-10" dirty="0">
                <a:latin typeface="Calibri"/>
                <a:cs typeface="Calibri"/>
              </a:rPr>
              <a:t>учителя </a:t>
            </a:r>
            <a:r>
              <a:rPr sz="2200" spc="-5" dirty="0">
                <a:latin typeface="Calibri"/>
                <a:cs typeface="Calibri"/>
              </a:rPr>
              <a:t>/ </a:t>
            </a:r>
            <a:r>
              <a:rPr sz="2200" spc="-25" dirty="0">
                <a:latin typeface="Calibri"/>
                <a:cs typeface="Calibri"/>
              </a:rPr>
              <a:t>под </a:t>
            </a:r>
            <a:r>
              <a:rPr sz="2200" spc="-10" dirty="0">
                <a:latin typeface="Calibri"/>
                <a:cs typeface="Calibri"/>
              </a:rPr>
              <a:t>ред. </a:t>
            </a:r>
            <a:r>
              <a:rPr sz="2200" spc="-5" dirty="0">
                <a:latin typeface="Calibri"/>
                <a:cs typeface="Calibri"/>
              </a:rPr>
              <a:t>Н. </a:t>
            </a:r>
            <a:r>
              <a:rPr sz="2200" spc="-80" dirty="0">
                <a:latin typeface="Calibri"/>
                <a:cs typeface="Calibri"/>
              </a:rPr>
              <a:t>Ф. </a:t>
            </a:r>
            <a:r>
              <a:rPr sz="2200" spc="-5" dirty="0">
                <a:latin typeface="Calibri"/>
                <a:cs typeface="Calibri"/>
              </a:rPr>
              <a:t>Виноградовой. </a:t>
            </a:r>
            <a:r>
              <a:rPr sz="2200" spc="-10" dirty="0">
                <a:latin typeface="Calibri"/>
                <a:cs typeface="Calibri"/>
              </a:rPr>
              <a:t>М.: </a:t>
            </a:r>
            <a:r>
              <a:rPr sz="2200" spc="-30" dirty="0">
                <a:latin typeface="Calibri"/>
                <a:cs typeface="Calibri"/>
              </a:rPr>
              <a:t>Российский</a:t>
            </a:r>
            <a:r>
              <a:rPr sz="2250" spc="-44" baseline="12962" dirty="0">
                <a:solidFill>
                  <a:srgbClr val="888888"/>
                </a:solidFill>
                <a:latin typeface="Calibri"/>
                <a:cs typeface="Calibri"/>
              </a:rPr>
              <a:t>8  </a:t>
            </a:r>
            <a:r>
              <a:rPr sz="2200" spc="-5" dirty="0">
                <a:latin typeface="Calibri"/>
                <a:cs typeface="Calibri"/>
              </a:rPr>
              <a:t>учебник: </a:t>
            </a:r>
            <a:r>
              <a:rPr sz="2200" spc="-15" dirty="0">
                <a:latin typeface="Calibri"/>
                <a:cs typeface="Calibri"/>
              </a:rPr>
              <a:t>Вентана-Граф, </a:t>
            </a:r>
            <a:r>
              <a:rPr sz="2200" spc="-5" dirty="0">
                <a:latin typeface="Calibri"/>
                <a:cs typeface="Calibri"/>
              </a:rPr>
              <a:t>2018. 288 с. , с.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16–17].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264414"/>
            <a:ext cx="10339705" cy="6850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370" algn="ctr">
              <a:lnSpc>
                <a:spcPts val="389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2060"/>
                </a:solidFill>
                <a:latin typeface="Calibri"/>
                <a:cs typeface="Calibri"/>
              </a:rPr>
              <a:t>Основные </a:t>
            </a:r>
            <a:r>
              <a:rPr sz="3600" b="1" spc="-10" dirty="0">
                <a:solidFill>
                  <a:srgbClr val="002060"/>
                </a:solidFill>
                <a:latin typeface="Calibri"/>
                <a:cs typeface="Calibri"/>
              </a:rPr>
              <a:t>направления</a:t>
            </a:r>
            <a:r>
              <a:rPr sz="36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2060"/>
                </a:solidFill>
                <a:latin typeface="Calibri"/>
                <a:cs typeface="Calibri"/>
              </a:rPr>
              <a:t>формирования</a:t>
            </a:r>
            <a:endParaRPr sz="3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7145" marR="54610" algn="ctr">
              <a:lnSpc>
                <a:spcPts val="3460"/>
              </a:lnSpc>
              <a:spcBef>
                <a:spcPts val="400"/>
              </a:spcBef>
            </a:pPr>
            <a:r>
              <a:rPr sz="3600" b="1" spc="-10" dirty="0" err="1">
                <a:solidFill>
                  <a:srgbClr val="002060"/>
                </a:solidFill>
                <a:latin typeface="Calibri"/>
                <a:cs typeface="Calibri"/>
              </a:rPr>
              <a:t>функциональной</a:t>
            </a:r>
            <a:r>
              <a:rPr sz="36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5" dirty="0" err="1" smtClean="0">
                <a:solidFill>
                  <a:srgbClr val="002060"/>
                </a:solidFill>
                <a:latin typeface="Calibri"/>
                <a:cs typeface="Calibri"/>
              </a:rPr>
              <a:t>грамотности</a:t>
            </a:r>
            <a:endParaRPr sz="3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5" dirty="0">
                <a:latin typeface="Calibri"/>
                <a:cs typeface="Calibri"/>
              </a:rPr>
              <a:t>Математическая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 dirty="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5" dirty="0">
                <a:latin typeface="Calibri"/>
                <a:cs typeface="Calibri"/>
              </a:rPr>
              <a:t>Читательская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 dirty="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0" dirty="0">
                <a:latin typeface="Calibri"/>
                <a:cs typeface="Calibri"/>
              </a:rPr>
              <a:t>Естественнонаучная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 dirty="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5" dirty="0">
                <a:latin typeface="Calibri"/>
                <a:cs typeface="Calibri"/>
              </a:rPr>
              <a:t>Финансовая</a:t>
            </a:r>
            <a:r>
              <a:rPr sz="4100" spc="-20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 dirty="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45" dirty="0">
                <a:latin typeface="Calibri"/>
                <a:cs typeface="Calibri"/>
              </a:rPr>
              <a:t>Глобальные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spc="-15" dirty="0">
                <a:latin typeface="Calibri"/>
                <a:cs typeface="Calibri"/>
              </a:rPr>
              <a:t>компетенции</a:t>
            </a:r>
            <a:endParaRPr sz="4100" dirty="0">
              <a:latin typeface="Calibri"/>
              <a:cs typeface="Calibri"/>
            </a:endParaRPr>
          </a:p>
          <a:p>
            <a:pPr marL="414655" indent="-402590">
              <a:lnSpc>
                <a:spcPts val="4870"/>
              </a:lnSpc>
              <a:spcBef>
                <a:spcPts val="31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5" dirty="0">
                <a:latin typeface="Calibri"/>
                <a:cs typeface="Calibri"/>
              </a:rPr>
              <a:t>Креативное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мышление</a:t>
            </a:r>
            <a:endParaRPr sz="4100" dirty="0">
              <a:latin typeface="Calibri"/>
              <a:cs typeface="Calibri"/>
            </a:endParaRPr>
          </a:p>
          <a:p>
            <a:pPr algn="ctr"/>
            <a:endParaRPr lang="ru-RU" sz="4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4800" dirty="0">
                <a:solidFill>
                  <a:srgbClr val="206EA7"/>
                </a:solidFill>
                <a:latin typeface="Calibri" panose="020F0502020204030204" pitchFamily="34" charset="0"/>
              </a:rPr>
              <a:t>С </a:t>
            </a:r>
            <a:r>
              <a:rPr lang="ru-RU" sz="4800" b="1" dirty="0" smtClean="0">
                <a:solidFill>
                  <a:srgbClr val="206EA7"/>
                </a:solidFill>
                <a:latin typeface="Calibri" panose="020F0502020204030204" pitchFamily="34" charset="0"/>
              </a:rPr>
              <a:t>чего </a:t>
            </a:r>
            <a:r>
              <a:rPr lang="ru-RU" sz="4800" dirty="0" smtClean="0">
                <a:solidFill>
                  <a:srgbClr val="206EA7"/>
                </a:solidFill>
                <a:latin typeface="Calibri" panose="020F0502020204030204" pitchFamily="34" charset="0"/>
              </a:rPr>
              <a:t>начать </a:t>
            </a:r>
            <a:r>
              <a:rPr lang="ru-RU" sz="4800" dirty="0">
                <a:solidFill>
                  <a:srgbClr val="206EA7"/>
                </a:solidFill>
                <a:latin typeface="Calibri" panose="020F0502020204030204" pitchFamily="34" charset="0"/>
              </a:rPr>
              <a:t>и </a:t>
            </a:r>
            <a:r>
              <a:rPr lang="ru-RU" sz="4800" b="1" dirty="0" smtClean="0">
                <a:solidFill>
                  <a:srgbClr val="206EA7"/>
                </a:solidFill>
                <a:latin typeface="Calibri" panose="020F0502020204030204" pitchFamily="34" charset="0"/>
              </a:rPr>
              <a:t>что </a:t>
            </a:r>
            <a:r>
              <a:rPr lang="ru-RU" sz="4800" dirty="0" smtClean="0">
                <a:solidFill>
                  <a:srgbClr val="206EA7"/>
                </a:solidFill>
                <a:latin typeface="Calibri" panose="020F0502020204030204" pitchFamily="34" charset="0"/>
              </a:rPr>
              <a:t>не забыть</a:t>
            </a:r>
            <a:r>
              <a:rPr lang="ru-RU" sz="4800" dirty="0">
                <a:solidFill>
                  <a:srgbClr val="888888"/>
                </a:solidFill>
                <a:latin typeface="Calibri"/>
                <a:cs typeface="Calibri"/>
              </a:rPr>
              <a:t>?</a:t>
            </a:r>
            <a:endParaRPr sz="4800" dirty="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60375"/>
            <a:ext cx="1112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1F5F"/>
                </a:solidFill>
                <a:latin typeface="Arial" panose="020B0604020202020204" pitchFamily="34" charset="0"/>
              </a:rPr>
              <a:t>Чтобы оценить уровень функциональной грамотности своих учеников, учителю </a:t>
            </a:r>
            <a:r>
              <a:rPr lang="ru-RU" b="1" i="1" dirty="0" smtClean="0">
                <a:solidFill>
                  <a:srgbClr val="001F5F"/>
                </a:solidFill>
                <a:latin typeface="Arial" panose="020B0604020202020204" pitchFamily="34" charset="0"/>
              </a:rPr>
              <a:t>нужно дать им нетипичные задания</a:t>
            </a:r>
            <a:r>
              <a:rPr lang="ru-RU" dirty="0" smtClean="0">
                <a:solidFill>
                  <a:srgbClr val="001F5F"/>
                </a:solidFill>
                <a:latin typeface="Arial" panose="020B0604020202020204" pitchFamily="34" charset="0"/>
              </a:rPr>
              <a:t>, в которых предлагается рассмотреть некоторые проблемы из реальной жизни. Решение этих задач, как правило, требует </a:t>
            </a:r>
            <a:r>
              <a:rPr lang="ru-RU" b="1" i="1" dirty="0" smtClean="0">
                <a:solidFill>
                  <a:srgbClr val="001F5F"/>
                </a:solidFill>
                <a:latin typeface="Arial" panose="020B0604020202020204" pitchFamily="34" charset="0"/>
              </a:rPr>
              <a:t>применения знаний в незнакомой ситуации</a:t>
            </a:r>
            <a:r>
              <a:rPr lang="ru-RU" dirty="0" smtClean="0">
                <a:solidFill>
                  <a:srgbClr val="001F5F"/>
                </a:solidFill>
                <a:latin typeface="Arial" panose="020B0604020202020204" pitchFamily="34" charset="0"/>
              </a:rPr>
              <a:t>, поиска новых решений или способов действий, т.е. требует творческой активности</a:t>
            </a:r>
            <a:r>
              <a:rPr lang="ru-RU" dirty="0">
                <a:solidFill>
                  <a:srgbClr val="001F5F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660703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понимание сюжетной ситуации и перевод её на</a:t>
            </a:r>
          </a:p>
          <a:p>
            <a:r>
              <a:rPr lang="ru-RU" sz="2400" dirty="0"/>
              <a:t>язык предметной области, нахождение </a:t>
            </a:r>
            <a:r>
              <a:rPr lang="ru-RU" sz="2400" dirty="0" smtClean="0"/>
              <a:t>способа решения</a:t>
            </a:r>
            <a:r>
              <a:rPr lang="ru-RU" sz="2400" dirty="0"/>
              <a:t>;</a:t>
            </a:r>
          </a:p>
          <a:p>
            <a:r>
              <a:rPr lang="ru-RU" sz="2400" dirty="0"/>
              <a:t>• работа с информацией, представленной </a:t>
            </a:r>
            <a:r>
              <a:rPr lang="ru-RU" sz="2400" dirty="0" smtClean="0"/>
              <a:t>в разной </a:t>
            </a:r>
            <a:r>
              <a:rPr lang="ru-RU" sz="2400" dirty="0"/>
              <a:t>форме (рисунок, текст, </a:t>
            </a:r>
            <a:r>
              <a:rPr lang="ru-RU" sz="2400" dirty="0" smtClean="0"/>
              <a:t>таблица, диаграмма</a:t>
            </a:r>
            <a:r>
              <a:rPr lang="ru-RU" sz="2400" dirty="0"/>
              <a:t>);</a:t>
            </a:r>
          </a:p>
          <a:p>
            <a:r>
              <a:rPr lang="ru-RU" sz="2400" dirty="0"/>
              <a:t>• работа с реальными данными, величинами </a:t>
            </a:r>
            <a:r>
              <a:rPr lang="ru-RU" sz="2400" dirty="0" smtClean="0"/>
              <a:t>и единицами </a:t>
            </a:r>
            <a:r>
              <a:rPr lang="ru-RU" sz="2400" dirty="0"/>
              <a:t>измерений;</a:t>
            </a:r>
          </a:p>
          <a:p>
            <a:r>
              <a:rPr lang="ru-RU" sz="2400" dirty="0"/>
              <a:t>• интерпретация результата с </a:t>
            </a:r>
            <a:r>
              <a:rPr lang="ru-RU" sz="2400" dirty="0" smtClean="0"/>
              <a:t>учетом предложенной </a:t>
            </a:r>
            <a:r>
              <a:rPr lang="ru-RU" sz="2400" dirty="0"/>
              <a:t>ситуации;</a:t>
            </a:r>
          </a:p>
          <a:p>
            <a:r>
              <a:rPr lang="ru-RU" sz="2400" dirty="0"/>
              <a:t>• проявление самостоятельности, </a:t>
            </a:r>
            <a:r>
              <a:rPr lang="ru-RU" sz="2400" dirty="0" smtClean="0"/>
              <a:t>использование учебного </a:t>
            </a:r>
            <a:r>
              <a:rPr lang="ru-RU" sz="2400" dirty="0"/>
              <a:t>и жизненного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308041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8192" y="278129"/>
            <a:ext cx="592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Математическая</a:t>
            </a:r>
            <a:r>
              <a:rPr sz="3600" spc="-3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93725" y="1671700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Кассовый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аппарат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6307" y="2225039"/>
            <a:ext cx="5634228" cy="1944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3725" y="3667759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Петергоф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725" y="5623052"/>
            <a:ext cx="282638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Взвешивание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фруктов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3340" y="563778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Ремонт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комнаты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0573" y="3594989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Покупка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телевизора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8731" y="1724278"/>
            <a:ext cx="30607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Бугельные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подъемники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907" y="6176771"/>
            <a:ext cx="2692907" cy="7315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3725" y="1027302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5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0573" y="98831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5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59" y="2270759"/>
            <a:ext cx="2558795" cy="106222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59" y="4372355"/>
            <a:ext cx="2653283" cy="99364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4359" y="6286500"/>
            <a:ext cx="2682240" cy="7955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1723" y="2386583"/>
            <a:ext cx="2226564" cy="8229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63811" y="4142232"/>
            <a:ext cx="2255520" cy="10515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555616" y="1363471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86200" y="4498975"/>
            <a:ext cx="3877310" cy="2135505"/>
            <a:chOff x="4079747" y="4392167"/>
            <a:chExt cx="3877310" cy="2135505"/>
          </a:xfrm>
        </p:grpSpPr>
        <p:sp>
          <p:nvSpPr>
            <p:cNvPr id="20" name="object 20"/>
            <p:cNvSpPr/>
            <p:nvPr/>
          </p:nvSpPr>
          <p:spPr>
            <a:xfrm>
              <a:off x="4941569" y="4868417"/>
              <a:ext cx="2319655" cy="1068705"/>
            </a:xfrm>
            <a:custGeom>
              <a:avLst/>
              <a:gdLst/>
              <a:ahLst/>
              <a:cxnLst/>
              <a:rect l="l" t="t" r="r" b="b"/>
              <a:pathLst>
                <a:path w="2319654" h="1068704">
                  <a:moveTo>
                    <a:pt x="1159764" y="0"/>
                  </a:moveTo>
                  <a:lnTo>
                    <a:pt x="1096136" y="790"/>
                  </a:lnTo>
                  <a:lnTo>
                    <a:pt x="1033405" y="3134"/>
                  </a:lnTo>
                  <a:lnTo>
                    <a:pt x="971658" y="6990"/>
                  </a:lnTo>
                  <a:lnTo>
                    <a:pt x="910985" y="12319"/>
                  </a:lnTo>
                  <a:lnTo>
                    <a:pt x="851473" y="19079"/>
                  </a:lnTo>
                  <a:lnTo>
                    <a:pt x="793211" y="27230"/>
                  </a:lnTo>
                  <a:lnTo>
                    <a:pt x="736288" y="36731"/>
                  </a:lnTo>
                  <a:lnTo>
                    <a:pt x="680792" y="47541"/>
                  </a:lnTo>
                  <a:lnTo>
                    <a:pt x="626811" y="59620"/>
                  </a:lnTo>
                  <a:lnTo>
                    <a:pt x="574435" y="72926"/>
                  </a:lnTo>
                  <a:lnTo>
                    <a:pt x="523751" y="87419"/>
                  </a:lnTo>
                  <a:lnTo>
                    <a:pt x="474847" y="103058"/>
                  </a:lnTo>
                  <a:lnTo>
                    <a:pt x="427814" y="119804"/>
                  </a:lnTo>
                  <a:lnTo>
                    <a:pt x="382738" y="137614"/>
                  </a:lnTo>
                  <a:lnTo>
                    <a:pt x="339709" y="156448"/>
                  </a:lnTo>
                  <a:lnTo>
                    <a:pt x="298814" y="176265"/>
                  </a:lnTo>
                  <a:lnTo>
                    <a:pt x="260143" y="197025"/>
                  </a:lnTo>
                  <a:lnTo>
                    <a:pt x="223784" y="218687"/>
                  </a:lnTo>
                  <a:lnTo>
                    <a:pt x="189825" y="241211"/>
                  </a:lnTo>
                  <a:lnTo>
                    <a:pt x="158354" y="264555"/>
                  </a:lnTo>
                  <a:lnTo>
                    <a:pt x="103234" y="313541"/>
                  </a:lnTo>
                  <a:lnTo>
                    <a:pt x="59131" y="365321"/>
                  </a:lnTo>
                  <a:lnTo>
                    <a:pt x="26752" y="419568"/>
                  </a:lnTo>
                  <a:lnTo>
                    <a:pt x="6806" y="475957"/>
                  </a:lnTo>
                  <a:lnTo>
                    <a:pt x="0" y="534161"/>
                  </a:lnTo>
                  <a:lnTo>
                    <a:pt x="1716" y="563471"/>
                  </a:lnTo>
                  <a:lnTo>
                    <a:pt x="15180" y="620808"/>
                  </a:lnTo>
                  <a:lnTo>
                    <a:pt x="41431" y="676167"/>
                  </a:lnTo>
                  <a:lnTo>
                    <a:pt x="79761" y="729221"/>
                  </a:lnTo>
                  <a:lnTo>
                    <a:pt x="129461" y="779645"/>
                  </a:lnTo>
                  <a:lnTo>
                    <a:pt x="189825" y="827112"/>
                  </a:lnTo>
                  <a:lnTo>
                    <a:pt x="223784" y="849636"/>
                  </a:lnTo>
                  <a:lnTo>
                    <a:pt x="260143" y="871298"/>
                  </a:lnTo>
                  <a:lnTo>
                    <a:pt x="298814" y="892058"/>
                  </a:lnTo>
                  <a:lnTo>
                    <a:pt x="339709" y="911875"/>
                  </a:lnTo>
                  <a:lnTo>
                    <a:pt x="382738" y="930709"/>
                  </a:lnTo>
                  <a:lnTo>
                    <a:pt x="427814" y="948519"/>
                  </a:lnTo>
                  <a:lnTo>
                    <a:pt x="474847" y="965265"/>
                  </a:lnTo>
                  <a:lnTo>
                    <a:pt x="523751" y="980904"/>
                  </a:lnTo>
                  <a:lnTo>
                    <a:pt x="574435" y="995397"/>
                  </a:lnTo>
                  <a:lnTo>
                    <a:pt x="626811" y="1008703"/>
                  </a:lnTo>
                  <a:lnTo>
                    <a:pt x="680792" y="1020782"/>
                  </a:lnTo>
                  <a:lnTo>
                    <a:pt x="736288" y="1031592"/>
                  </a:lnTo>
                  <a:lnTo>
                    <a:pt x="793211" y="1041093"/>
                  </a:lnTo>
                  <a:lnTo>
                    <a:pt x="851473" y="1049244"/>
                  </a:lnTo>
                  <a:lnTo>
                    <a:pt x="910985" y="1056004"/>
                  </a:lnTo>
                  <a:lnTo>
                    <a:pt x="971658" y="1061333"/>
                  </a:lnTo>
                  <a:lnTo>
                    <a:pt x="1033405" y="1065189"/>
                  </a:lnTo>
                  <a:lnTo>
                    <a:pt x="1096136" y="1067533"/>
                  </a:lnTo>
                  <a:lnTo>
                    <a:pt x="1159764" y="1068323"/>
                  </a:lnTo>
                  <a:lnTo>
                    <a:pt x="1223391" y="1067533"/>
                  </a:lnTo>
                  <a:lnTo>
                    <a:pt x="1286122" y="1065189"/>
                  </a:lnTo>
                  <a:lnTo>
                    <a:pt x="1347869" y="1061333"/>
                  </a:lnTo>
                  <a:lnTo>
                    <a:pt x="1408542" y="1056004"/>
                  </a:lnTo>
                  <a:lnTo>
                    <a:pt x="1468054" y="1049244"/>
                  </a:lnTo>
                  <a:lnTo>
                    <a:pt x="1526316" y="1041093"/>
                  </a:lnTo>
                  <a:lnTo>
                    <a:pt x="1583239" y="1031592"/>
                  </a:lnTo>
                  <a:lnTo>
                    <a:pt x="1638735" y="1020782"/>
                  </a:lnTo>
                  <a:lnTo>
                    <a:pt x="1692716" y="1008703"/>
                  </a:lnTo>
                  <a:lnTo>
                    <a:pt x="1745092" y="995397"/>
                  </a:lnTo>
                  <a:lnTo>
                    <a:pt x="1795776" y="980904"/>
                  </a:lnTo>
                  <a:lnTo>
                    <a:pt x="1844680" y="965265"/>
                  </a:lnTo>
                  <a:lnTo>
                    <a:pt x="1891713" y="948519"/>
                  </a:lnTo>
                  <a:lnTo>
                    <a:pt x="1936789" y="930709"/>
                  </a:lnTo>
                  <a:lnTo>
                    <a:pt x="1979818" y="911875"/>
                  </a:lnTo>
                  <a:lnTo>
                    <a:pt x="2020713" y="892058"/>
                  </a:lnTo>
                  <a:lnTo>
                    <a:pt x="2059384" y="871298"/>
                  </a:lnTo>
                  <a:lnTo>
                    <a:pt x="2095743" y="849636"/>
                  </a:lnTo>
                  <a:lnTo>
                    <a:pt x="2129702" y="827112"/>
                  </a:lnTo>
                  <a:lnTo>
                    <a:pt x="2161173" y="803768"/>
                  </a:lnTo>
                  <a:lnTo>
                    <a:pt x="2216293" y="754782"/>
                  </a:lnTo>
                  <a:lnTo>
                    <a:pt x="2260396" y="703002"/>
                  </a:lnTo>
                  <a:lnTo>
                    <a:pt x="2292775" y="648755"/>
                  </a:lnTo>
                  <a:lnTo>
                    <a:pt x="2312721" y="592366"/>
                  </a:lnTo>
                  <a:lnTo>
                    <a:pt x="2319528" y="534161"/>
                  </a:lnTo>
                  <a:lnTo>
                    <a:pt x="2317811" y="504852"/>
                  </a:lnTo>
                  <a:lnTo>
                    <a:pt x="2304347" y="447515"/>
                  </a:lnTo>
                  <a:lnTo>
                    <a:pt x="2278096" y="392156"/>
                  </a:lnTo>
                  <a:lnTo>
                    <a:pt x="2239766" y="339102"/>
                  </a:lnTo>
                  <a:lnTo>
                    <a:pt x="2190066" y="288678"/>
                  </a:lnTo>
                  <a:lnTo>
                    <a:pt x="2129702" y="241211"/>
                  </a:lnTo>
                  <a:lnTo>
                    <a:pt x="2095743" y="218687"/>
                  </a:lnTo>
                  <a:lnTo>
                    <a:pt x="2059384" y="197025"/>
                  </a:lnTo>
                  <a:lnTo>
                    <a:pt x="2020713" y="176265"/>
                  </a:lnTo>
                  <a:lnTo>
                    <a:pt x="1979818" y="156448"/>
                  </a:lnTo>
                  <a:lnTo>
                    <a:pt x="1936789" y="137614"/>
                  </a:lnTo>
                  <a:lnTo>
                    <a:pt x="1891713" y="119804"/>
                  </a:lnTo>
                  <a:lnTo>
                    <a:pt x="1844680" y="103058"/>
                  </a:lnTo>
                  <a:lnTo>
                    <a:pt x="1795776" y="87419"/>
                  </a:lnTo>
                  <a:lnTo>
                    <a:pt x="1745092" y="72926"/>
                  </a:lnTo>
                  <a:lnTo>
                    <a:pt x="1692716" y="59620"/>
                  </a:lnTo>
                  <a:lnTo>
                    <a:pt x="1638735" y="47541"/>
                  </a:lnTo>
                  <a:lnTo>
                    <a:pt x="1583239" y="36731"/>
                  </a:lnTo>
                  <a:lnTo>
                    <a:pt x="1526316" y="27230"/>
                  </a:lnTo>
                  <a:lnTo>
                    <a:pt x="1468054" y="19079"/>
                  </a:lnTo>
                  <a:lnTo>
                    <a:pt x="1408542" y="12319"/>
                  </a:lnTo>
                  <a:lnTo>
                    <a:pt x="1347869" y="6990"/>
                  </a:lnTo>
                  <a:lnTo>
                    <a:pt x="1286122" y="3134"/>
                  </a:lnTo>
                  <a:lnTo>
                    <a:pt x="1223391" y="790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1569" y="4868417"/>
              <a:ext cx="2319655" cy="1068705"/>
            </a:xfrm>
            <a:custGeom>
              <a:avLst/>
              <a:gdLst/>
              <a:ahLst/>
              <a:cxnLst/>
              <a:rect l="l" t="t" r="r" b="b"/>
              <a:pathLst>
                <a:path w="2319654" h="1068704">
                  <a:moveTo>
                    <a:pt x="0" y="534161"/>
                  </a:moveTo>
                  <a:lnTo>
                    <a:pt x="6806" y="475957"/>
                  </a:lnTo>
                  <a:lnTo>
                    <a:pt x="26752" y="419568"/>
                  </a:lnTo>
                  <a:lnTo>
                    <a:pt x="59131" y="365321"/>
                  </a:lnTo>
                  <a:lnTo>
                    <a:pt x="103234" y="313541"/>
                  </a:lnTo>
                  <a:lnTo>
                    <a:pt x="158354" y="264555"/>
                  </a:lnTo>
                  <a:lnTo>
                    <a:pt x="189825" y="241211"/>
                  </a:lnTo>
                  <a:lnTo>
                    <a:pt x="223784" y="218687"/>
                  </a:lnTo>
                  <a:lnTo>
                    <a:pt x="260143" y="197025"/>
                  </a:lnTo>
                  <a:lnTo>
                    <a:pt x="298814" y="176265"/>
                  </a:lnTo>
                  <a:lnTo>
                    <a:pt x="339709" y="156448"/>
                  </a:lnTo>
                  <a:lnTo>
                    <a:pt x="382738" y="137614"/>
                  </a:lnTo>
                  <a:lnTo>
                    <a:pt x="427814" y="119804"/>
                  </a:lnTo>
                  <a:lnTo>
                    <a:pt x="474847" y="103058"/>
                  </a:lnTo>
                  <a:lnTo>
                    <a:pt x="523751" y="87419"/>
                  </a:lnTo>
                  <a:lnTo>
                    <a:pt x="574435" y="72926"/>
                  </a:lnTo>
                  <a:lnTo>
                    <a:pt x="626811" y="59620"/>
                  </a:lnTo>
                  <a:lnTo>
                    <a:pt x="680792" y="47541"/>
                  </a:lnTo>
                  <a:lnTo>
                    <a:pt x="736288" y="36731"/>
                  </a:lnTo>
                  <a:lnTo>
                    <a:pt x="793211" y="27230"/>
                  </a:lnTo>
                  <a:lnTo>
                    <a:pt x="851473" y="19079"/>
                  </a:lnTo>
                  <a:lnTo>
                    <a:pt x="910985" y="12319"/>
                  </a:lnTo>
                  <a:lnTo>
                    <a:pt x="971658" y="6990"/>
                  </a:lnTo>
                  <a:lnTo>
                    <a:pt x="1033405" y="3134"/>
                  </a:lnTo>
                  <a:lnTo>
                    <a:pt x="1096136" y="790"/>
                  </a:lnTo>
                  <a:lnTo>
                    <a:pt x="1159764" y="0"/>
                  </a:lnTo>
                  <a:lnTo>
                    <a:pt x="1223391" y="790"/>
                  </a:lnTo>
                  <a:lnTo>
                    <a:pt x="1286122" y="3134"/>
                  </a:lnTo>
                  <a:lnTo>
                    <a:pt x="1347869" y="6990"/>
                  </a:lnTo>
                  <a:lnTo>
                    <a:pt x="1408542" y="12319"/>
                  </a:lnTo>
                  <a:lnTo>
                    <a:pt x="1468054" y="19079"/>
                  </a:lnTo>
                  <a:lnTo>
                    <a:pt x="1526316" y="27230"/>
                  </a:lnTo>
                  <a:lnTo>
                    <a:pt x="1583239" y="36731"/>
                  </a:lnTo>
                  <a:lnTo>
                    <a:pt x="1638735" y="47541"/>
                  </a:lnTo>
                  <a:lnTo>
                    <a:pt x="1692716" y="59620"/>
                  </a:lnTo>
                  <a:lnTo>
                    <a:pt x="1745092" y="72926"/>
                  </a:lnTo>
                  <a:lnTo>
                    <a:pt x="1795776" y="87419"/>
                  </a:lnTo>
                  <a:lnTo>
                    <a:pt x="1844680" y="103058"/>
                  </a:lnTo>
                  <a:lnTo>
                    <a:pt x="1891713" y="119804"/>
                  </a:lnTo>
                  <a:lnTo>
                    <a:pt x="1936789" y="137614"/>
                  </a:lnTo>
                  <a:lnTo>
                    <a:pt x="1979818" y="156448"/>
                  </a:lnTo>
                  <a:lnTo>
                    <a:pt x="2020713" y="176265"/>
                  </a:lnTo>
                  <a:lnTo>
                    <a:pt x="2059384" y="197025"/>
                  </a:lnTo>
                  <a:lnTo>
                    <a:pt x="2095743" y="218687"/>
                  </a:lnTo>
                  <a:lnTo>
                    <a:pt x="2129702" y="241211"/>
                  </a:lnTo>
                  <a:lnTo>
                    <a:pt x="2161173" y="264555"/>
                  </a:lnTo>
                  <a:lnTo>
                    <a:pt x="2216293" y="313541"/>
                  </a:lnTo>
                  <a:lnTo>
                    <a:pt x="2260396" y="365321"/>
                  </a:lnTo>
                  <a:lnTo>
                    <a:pt x="2292775" y="419568"/>
                  </a:lnTo>
                  <a:lnTo>
                    <a:pt x="2312721" y="475957"/>
                  </a:lnTo>
                  <a:lnTo>
                    <a:pt x="2319528" y="534161"/>
                  </a:lnTo>
                  <a:lnTo>
                    <a:pt x="2317811" y="563471"/>
                  </a:lnTo>
                  <a:lnTo>
                    <a:pt x="2304347" y="620808"/>
                  </a:lnTo>
                  <a:lnTo>
                    <a:pt x="2278096" y="676167"/>
                  </a:lnTo>
                  <a:lnTo>
                    <a:pt x="2239766" y="729221"/>
                  </a:lnTo>
                  <a:lnTo>
                    <a:pt x="2190066" y="779645"/>
                  </a:lnTo>
                  <a:lnTo>
                    <a:pt x="2129702" y="827112"/>
                  </a:lnTo>
                  <a:lnTo>
                    <a:pt x="2095743" y="849636"/>
                  </a:lnTo>
                  <a:lnTo>
                    <a:pt x="2059384" y="871298"/>
                  </a:lnTo>
                  <a:lnTo>
                    <a:pt x="2020713" y="892058"/>
                  </a:lnTo>
                  <a:lnTo>
                    <a:pt x="1979818" y="911875"/>
                  </a:lnTo>
                  <a:lnTo>
                    <a:pt x="1936789" y="930709"/>
                  </a:lnTo>
                  <a:lnTo>
                    <a:pt x="1891713" y="948519"/>
                  </a:lnTo>
                  <a:lnTo>
                    <a:pt x="1844680" y="965265"/>
                  </a:lnTo>
                  <a:lnTo>
                    <a:pt x="1795776" y="980904"/>
                  </a:lnTo>
                  <a:lnTo>
                    <a:pt x="1745092" y="995397"/>
                  </a:lnTo>
                  <a:lnTo>
                    <a:pt x="1692716" y="1008703"/>
                  </a:lnTo>
                  <a:lnTo>
                    <a:pt x="1638735" y="1020782"/>
                  </a:lnTo>
                  <a:lnTo>
                    <a:pt x="1583239" y="1031592"/>
                  </a:lnTo>
                  <a:lnTo>
                    <a:pt x="1526316" y="1041093"/>
                  </a:lnTo>
                  <a:lnTo>
                    <a:pt x="1468054" y="1049244"/>
                  </a:lnTo>
                  <a:lnTo>
                    <a:pt x="1408542" y="1056004"/>
                  </a:lnTo>
                  <a:lnTo>
                    <a:pt x="1347869" y="1061333"/>
                  </a:lnTo>
                  <a:lnTo>
                    <a:pt x="1286122" y="1065189"/>
                  </a:lnTo>
                  <a:lnTo>
                    <a:pt x="1223391" y="1067533"/>
                  </a:lnTo>
                  <a:lnTo>
                    <a:pt x="1159764" y="1068323"/>
                  </a:lnTo>
                  <a:lnTo>
                    <a:pt x="1096136" y="1067533"/>
                  </a:lnTo>
                  <a:lnTo>
                    <a:pt x="1033405" y="1065189"/>
                  </a:lnTo>
                  <a:lnTo>
                    <a:pt x="971658" y="1061333"/>
                  </a:lnTo>
                  <a:lnTo>
                    <a:pt x="910985" y="1056004"/>
                  </a:lnTo>
                  <a:lnTo>
                    <a:pt x="851473" y="1049244"/>
                  </a:lnTo>
                  <a:lnTo>
                    <a:pt x="793211" y="1041093"/>
                  </a:lnTo>
                  <a:lnTo>
                    <a:pt x="736288" y="1031592"/>
                  </a:lnTo>
                  <a:lnTo>
                    <a:pt x="680792" y="1020782"/>
                  </a:lnTo>
                  <a:lnTo>
                    <a:pt x="626811" y="1008703"/>
                  </a:lnTo>
                  <a:lnTo>
                    <a:pt x="574435" y="995397"/>
                  </a:lnTo>
                  <a:lnTo>
                    <a:pt x="523751" y="980904"/>
                  </a:lnTo>
                  <a:lnTo>
                    <a:pt x="474847" y="965265"/>
                  </a:lnTo>
                  <a:lnTo>
                    <a:pt x="427814" y="948519"/>
                  </a:lnTo>
                  <a:lnTo>
                    <a:pt x="382738" y="930709"/>
                  </a:lnTo>
                  <a:lnTo>
                    <a:pt x="339709" y="911875"/>
                  </a:lnTo>
                  <a:lnTo>
                    <a:pt x="298814" y="892058"/>
                  </a:lnTo>
                  <a:lnTo>
                    <a:pt x="260143" y="871298"/>
                  </a:lnTo>
                  <a:lnTo>
                    <a:pt x="223784" y="849636"/>
                  </a:lnTo>
                  <a:lnTo>
                    <a:pt x="189825" y="827112"/>
                  </a:lnTo>
                  <a:lnTo>
                    <a:pt x="158354" y="803768"/>
                  </a:lnTo>
                  <a:lnTo>
                    <a:pt x="103234" y="754782"/>
                  </a:lnTo>
                  <a:lnTo>
                    <a:pt x="59131" y="703002"/>
                  </a:lnTo>
                  <a:lnTo>
                    <a:pt x="26752" y="648755"/>
                  </a:lnTo>
                  <a:lnTo>
                    <a:pt x="6806" y="592366"/>
                  </a:lnTo>
                  <a:lnTo>
                    <a:pt x="0" y="534161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5841" y="5840729"/>
              <a:ext cx="403860" cy="673735"/>
            </a:xfrm>
            <a:custGeom>
              <a:avLst/>
              <a:gdLst/>
              <a:ahLst/>
              <a:cxnLst/>
              <a:rect l="l" t="t" r="r" b="b"/>
              <a:pathLst>
                <a:path w="403859" h="673734">
                  <a:moveTo>
                    <a:pt x="302894" y="0"/>
                  </a:moveTo>
                  <a:lnTo>
                    <a:pt x="100965" y="0"/>
                  </a:lnTo>
                  <a:lnTo>
                    <a:pt x="100965" y="471678"/>
                  </a:lnTo>
                  <a:lnTo>
                    <a:pt x="0" y="471678"/>
                  </a:lnTo>
                  <a:lnTo>
                    <a:pt x="201930" y="673608"/>
                  </a:lnTo>
                  <a:lnTo>
                    <a:pt x="403860" y="471678"/>
                  </a:lnTo>
                  <a:lnTo>
                    <a:pt x="302894" y="471678"/>
                  </a:lnTo>
                  <a:lnTo>
                    <a:pt x="3028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55841" y="5840729"/>
              <a:ext cx="403860" cy="673735"/>
            </a:xfrm>
            <a:custGeom>
              <a:avLst/>
              <a:gdLst/>
              <a:ahLst/>
              <a:cxnLst/>
              <a:rect l="l" t="t" r="r" b="b"/>
              <a:pathLst>
                <a:path w="403859" h="673734">
                  <a:moveTo>
                    <a:pt x="0" y="471678"/>
                  </a:moveTo>
                  <a:lnTo>
                    <a:pt x="100965" y="471678"/>
                  </a:lnTo>
                  <a:lnTo>
                    <a:pt x="100965" y="0"/>
                  </a:lnTo>
                  <a:lnTo>
                    <a:pt x="302894" y="0"/>
                  </a:lnTo>
                  <a:lnTo>
                    <a:pt x="302894" y="471678"/>
                  </a:lnTo>
                  <a:lnTo>
                    <a:pt x="403860" y="471678"/>
                  </a:lnTo>
                  <a:lnTo>
                    <a:pt x="201930" y="673608"/>
                  </a:lnTo>
                  <a:lnTo>
                    <a:pt x="0" y="47167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01817" y="4405121"/>
              <a:ext cx="403860" cy="597535"/>
            </a:xfrm>
            <a:custGeom>
              <a:avLst/>
              <a:gdLst/>
              <a:ahLst/>
              <a:cxnLst/>
              <a:rect l="l" t="t" r="r" b="b"/>
              <a:pathLst>
                <a:path w="403860" h="597535">
                  <a:moveTo>
                    <a:pt x="201930" y="0"/>
                  </a:moveTo>
                  <a:lnTo>
                    <a:pt x="0" y="201929"/>
                  </a:lnTo>
                  <a:lnTo>
                    <a:pt x="100965" y="201929"/>
                  </a:lnTo>
                  <a:lnTo>
                    <a:pt x="100965" y="597407"/>
                  </a:lnTo>
                  <a:lnTo>
                    <a:pt x="302895" y="597407"/>
                  </a:lnTo>
                  <a:lnTo>
                    <a:pt x="302895" y="201929"/>
                  </a:lnTo>
                  <a:lnTo>
                    <a:pt x="403860" y="201929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1817" y="4405121"/>
              <a:ext cx="403860" cy="597535"/>
            </a:xfrm>
            <a:custGeom>
              <a:avLst/>
              <a:gdLst/>
              <a:ahLst/>
              <a:cxnLst/>
              <a:rect l="l" t="t" r="r" b="b"/>
              <a:pathLst>
                <a:path w="403860" h="597535">
                  <a:moveTo>
                    <a:pt x="403860" y="201929"/>
                  </a:moveTo>
                  <a:lnTo>
                    <a:pt x="302895" y="201929"/>
                  </a:lnTo>
                  <a:lnTo>
                    <a:pt x="302895" y="597407"/>
                  </a:lnTo>
                  <a:lnTo>
                    <a:pt x="100965" y="597407"/>
                  </a:lnTo>
                  <a:lnTo>
                    <a:pt x="100965" y="201929"/>
                  </a:lnTo>
                  <a:lnTo>
                    <a:pt x="0" y="201929"/>
                  </a:lnTo>
                  <a:lnTo>
                    <a:pt x="201930" y="0"/>
                  </a:lnTo>
                  <a:lnTo>
                    <a:pt x="403860" y="20192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28281" y="4868417"/>
              <a:ext cx="1115695" cy="443865"/>
            </a:xfrm>
            <a:custGeom>
              <a:avLst/>
              <a:gdLst/>
              <a:ahLst/>
              <a:cxnLst/>
              <a:rect l="l" t="t" r="r" b="b"/>
              <a:pathLst>
                <a:path w="1115695" h="443864">
                  <a:moveTo>
                    <a:pt x="893826" y="0"/>
                  </a:moveTo>
                  <a:lnTo>
                    <a:pt x="893826" y="110870"/>
                  </a:lnTo>
                  <a:lnTo>
                    <a:pt x="0" y="110870"/>
                  </a:lnTo>
                  <a:lnTo>
                    <a:pt x="0" y="332612"/>
                  </a:lnTo>
                  <a:lnTo>
                    <a:pt x="893826" y="332612"/>
                  </a:lnTo>
                  <a:lnTo>
                    <a:pt x="893826" y="443483"/>
                  </a:lnTo>
                  <a:lnTo>
                    <a:pt x="1115568" y="221741"/>
                  </a:lnTo>
                  <a:lnTo>
                    <a:pt x="8938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28281" y="4868417"/>
              <a:ext cx="1115695" cy="443865"/>
            </a:xfrm>
            <a:custGeom>
              <a:avLst/>
              <a:gdLst/>
              <a:ahLst/>
              <a:cxnLst/>
              <a:rect l="l" t="t" r="r" b="b"/>
              <a:pathLst>
                <a:path w="1115695" h="443864">
                  <a:moveTo>
                    <a:pt x="0" y="110870"/>
                  </a:moveTo>
                  <a:lnTo>
                    <a:pt x="893826" y="110870"/>
                  </a:lnTo>
                  <a:lnTo>
                    <a:pt x="893826" y="0"/>
                  </a:lnTo>
                  <a:lnTo>
                    <a:pt x="1115568" y="221741"/>
                  </a:lnTo>
                  <a:lnTo>
                    <a:pt x="893826" y="443483"/>
                  </a:lnTo>
                  <a:lnTo>
                    <a:pt x="893826" y="332612"/>
                  </a:lnTo>
                  <a:lnTo>
                    <a:pt x="0" y="332612"/>
                  </a:lnTo>
                  <a:lnTo>
                    <a:pt x="0" y="11087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92701" y="5060441"/>
              <a:ext cx="981710" cy="441959"/>
            </a:xfrm>
            <a:custGeom>
              <a:avLst/>
              <a:gdLst/>
              <a:ahLst/>
              <a:cxnLst/>
              <a:rect l="l" t="t" r="r" b="b"/>
              <a:pathLst>
                <a:path w="981710" h="441960">
                  <a:moveTo>
                    <a:pt x="220980" y="0"/>
                  </a:moveTo>
                  <a:lnTo>
                    <a:pt x="0" y="220979"/>
                  </a:lnTo>
                  <a:lnTo>
                    <a:pt x="220980" y="441959"/>
                  </a:lnTo>
                  <a:lnTo>
                    <a:pt x="220980" y="331469"/>
                  </a:lnTo>
                  <a:lnTo>
                    <a:pt x="981456" y="331469"/>
                  </a:lnTo>
                  <a:lnTo>
                    <a:pt x="981456" y="110489"/>
                  </a:lnTo>
                  <a:lnTo>
                    <a:pt x="220980" y="110489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2701" y="5060441"/>
              <a:ext cx="981710" cy="441959"/>
            </a:xfrm>
            <a:custGeom>
              <a:avLst/>
              <a:gdLst/>
              <a:ahLst/>
              <a:cxnLst/>
              <a:rect l="l" t="t" r="r" b="b"/>
              <a:pathLst>
                <a:path w="981710" h="441960">
                  <a:moveTo>
                    <a:pt x="981456" y="331469"/>
                  </a:moveTo>
                  <a:lnTo>
                    <a:pt x="220980" y="331469"/>
                  </a:lnTo>
                  <a:lnTo>
                    <a:pt x="220980" y="441959"/>
                  </a:lnTo>
                  <a:lnTo>
                    <a:pt x="0" y="220979"/>
                  </a:lnTo>
                  <a:lnTo>
                    <a:pt x="220980" y="0"/>
                  </a:lnTo>
                  <a:lnTo>
                    <a:pt x="220980" y="110489"/>
                  </a:lnTo>
                  <a:lnTo>
                    <a:pt x="981456" y="110489"/>
                  </a:lnTo>
                  <a:lnTo>
                    <a:pt x="981456" y="33146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83251" y="5239334"/>
            <a:ext cx="170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latin typeface="Calibri"/>
                <a:cs typeface="Calibri"/>
              </a:rPr>
              <a:t>Р</a:t>
            </a:r>
            <a:r>
              <a:rPr sz="2400" b="1" i="1" dirty="0">
                <a:latin typeface="Calibri"/>
                <a:cs typeface="Calibri"/>
              </a:rPr>
              <a:t>а</a:t>
            </a:r>
            <a:r>
              <a:rPr sz="2400" b="1" i="1" spc="-30" dirty="0">
                <a:latin typeface="Calibri"/>
                <a:cs typeface="Calibri"/>
              </a:rPr>
              <a:t>с</a:t>
            </a:r>
            <a:r>
              <a:rPr sz="2400" b="1" i="1" dirty="0">
                <a:latin typeface="Calibri"/>
                <a:cs typeface="Calibri"/>
              </a:rPr>
              <a:t>су</a:t>
            </a:r>
            <a:r>
              <a:rPr sz="2400" b="1" i="1" spc="-30" dirty="0">
                <a:latin typeface="Calibri"/>
                <a:cs typeface="Calibri"/>
              </a:rPr>
              <a:t>ж</a:t>
            </a:r>
            <a:r>
              <a:rPr sz="2400" b="1" i="1" spc="-5" dirty="0">
                <a:latin typeface="Calibri"/>
                <a:cs typeface="Calibri"/>
              </a:rPr>
              <a:t>дать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7045" y="324688"/>
            <a:ext cx="5826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Читательская</a:t>
            </a:r>
            <a:r>
              <a:rPr sz="4000" spc="-25" dirty="0"/>
              <a:t> </a:t>
            </a:r>
            <a:r>
              <a:rPr sz="4000" spc="-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2892" y="2551175"/>
            <a:ext cx="1815083" cy="1182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604" y="2644139"/>
            <a:ext cx="2356104" cy="1181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6892" y="1832101"/>
            <a:ext cx="2524760" cy="6038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85090" marR="231140">
              <a:lnSpc>
                <a:spcPct val="100000"/>
              </a:lnSpc>
              <a:spcBef>
                <a:spcPts val="234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Моя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Россия: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большое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малом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542" y="5336158"/>
            <a:ext cx="2880995" cy="672465"/>
          </a:xfrm>
          <a:custGeom>
            <a:avLst/>
            <a:gdLst/>
            <a:ahLst/>
            <a:cxnLst/>
            <a:rect l="l" t="t" r="r" b="b"/>
            <a:pathLst>
              <a:path w="2880995" h="672464">
                <a:moveTo>
                  <a:pt x="6350" y="0"/>
                </a:moveTo>
                <a:lnTo>
                  <a:pt x="6350" y="671944"/>
                </a:lnTo>
              </a:path>
              <a:path w="2880995" h="672464">
                <a:moveTo>
                  <a:pt x="2874530" y="0"/>
                </a:moveTo>
                <a:lnTo>
                  <a:pt x="2874530" y="671944"/>
                </a:lnTo>
              </a:path>
              <a:path w="2880995" h="672464">
                <a:moveTo>
                  <a:pt x="0" y="6350"/>
                </a:moveTo>
                <a:lnTo>
                  <a:pt x="2880880" y="6350"/>
                </a:lnTo>
              </a:path>
              <a:path w="2880995" h="672464">
                <a:moveTo>
                  <a:pt x="0" y="665594"/>
                </a:moveTo>
                <a:lnTo>
                  <a:pt x="2880880" y="66559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9676" y="5360034"/>
            <a:ext cx="223710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Всероссийский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конкурс 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сочинений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6435" y="3918458"/>
            <a:ext cx="2802255" cy="358775"/>
          </a:xfrm>
          <a:custGeom>
            <a:avLst/>
            <a:gdLst/>
            <a:ahLst/>
            <a:cxnLst/>
            <a:rect l="l" t="t" r="r" b="b"/>
            <a:pathLst>
              <a:path w="2802254" h="358775">
                <a:moveTo>
                  <a:pt x="6350" y="0"/>
                </a:moveTo>
                <a:lnTo>
                  <a:pt x="6350" y="358648"/>
                </a:lnTo>
              </a:path>
              <a:path w="2802254" h="358775">
                <a:moveTo>
                  <a:pt x="2795739" y="0"/>
                </a:moveTo>
                <a:lnTo>
                  <a:pt x="2795739" y="358648"/>
                </a:lnTo>
              </a:path>
              <a:path w="2802254" h="358775">
                <a:moveTo>
                  <a:pt x="0" y="6350"/>
                </a:moveTo>
                <a:lnTo>
                  <a:pt x="2802089" y="6350"/>
                </a:lnTo>
              </a:path>
              <a:path w="2802254" h="358775">
                <a:moveTo>
                  <a:pt x="0" y="352298"/>
                </a:moveTo>
                <a:lnTo>
                  <a:pt x="2802089" y="35229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5467" y="3942079"/>
            <a:ext cx="21951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Собака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бывает</a:t>
            </a:r>
            <a:r>
              <a:rPr sz="17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кусачей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97744" y="5444616"/>
            <a:ext cx="13404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40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Автопилот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23629" y="3986148"/>
            <a:ext cx="19881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35"/>
              </a:spcBef>
            </a:pPr>
            <a:r>
              <a:rPr sz="1700" b="1" spc="-20" dirty="0">
                <a:solidFill>
                  <a:srgbClr val="001F5F"/>
                </a:solidFill>
                <a:latin typeface="Calibri"/>
                <a:cs typeface="Calibri"/>
              </a:rPr>
              <a:t>Тихая</a:t>
            </a:r>
            <a:r>
              <a:rPr sz="17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дискотека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01783" y="1952497"/>
            <a:ext cx="15182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35"/>
              </a:spcBef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Погружение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655" y="4407408"/>
            <a:ext cx="2356104" cy="8122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323" y="6123432"/>
            <a:ext cx="2372868" cy="51968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71431" y="4485132"/>
            <a:ext cx="2097024" cy="74523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375659" y="1267904"/>
            <a:ext cx="8118475" cy="5344795"/>
            <a:chOff x="3375659" y="1267904"/>
            <a:chExt cx="8118475" cy="534479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3647" y="5897879"/>
              <a:ext cx="2880359" cy="7147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5659" y="1267904"/>
              <a:ext cx="5315585" cy="485686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65149" y="1255902"/>
            <a:ext cx="236791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 класс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70188" y="1373885"/>
            <a:ext cx="236791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35"/>
              </a:spcBef>
            </a:pP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 класс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6286" y="1344244"/>
            <a:ext cx="4933315" cy="416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860" indent="-391795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способность</a:t>
            </a:r>
            <a:r>
              <a:rPr sz="2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99"/>
                </a:solidFill>
                <a:latin typeface="Calibri"/>
                <a:cs typeface="Calibri"/>
              </a:rPr>
              <a:t>человека</a:t>
            </a:r>
            <a:endParaRPr sz="2800">
              <a:latin typeface="Calibri"/>
              <a:cs typeface="Calibri"/>
            </a:endParaRPr>
          </a:p>
          <a:p>
            <a:pPr marL="403860" marR="657225">
              <a:lnSpc>
                <a:spcPts val="3020"/>
              </a:lnSpc>
              <a:spcBef>
                <a:spcPts val="220"/>
              </a:spcBef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понимать и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использовать 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письменные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тексты,</a:t>
            </a:r>
            <a:endParaRPr sz="2800">
              <a:latin typeface="Calibri"/>
              <a:cs typeface="Calibri"/>
            </a:endParaRPr>
          </a:p>
          <a:p>
            <a:pPr marL="403860" indent="-391795">
              <a:lnSpc>
                <a:spcPts val="3190"/>
              </a:lnSpc>
              <a:spcBef>
                <a:spcPts val="29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размышлять о них и</a:t>
            </a:r>
            <a:endParaRPr sz="2800">
              <a:latin typeface="Calibri"/>
              <a:cs typeface="Calibri"/>
            </a:endParaRPr>
          </a:p>
          <a:p>
            <a:pPr marL="403860" marR="5080">
              <a:lnSpc>
                <a:spcPts val="3030"/>
              </a:lnSpc>
              <a:spcBef>
                <a:spcPts val="209"/>
              </a:spcBef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заниматься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чтением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для </a:t>
            </a:r>
            <a:r>
              <a:rPr sz="2800" spc="-20" dirty="0">
                <a:solidFill>
                  <a:srgbClr val="000099"/>
                </a:solidFill>
                <a:latin typeface="Calibri"/>
                <a:cs typeface="Calibri"/>
              </a:rPr>
              <a:t>того,  </a:t>
            </a:r>
            <a:r>
              <a:rPr sz="2800" spc="-15" dirty="0">
                <a:solidFill>
                  <a:srgbClr val="000099"/>
                </a:solidFill>
                <a:latin typeface="Calibri"/>
                <a:cs typeface="Calibri"/>
              </a:rPr>
              <a:t>чтобы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достигать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своих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99"/>
                </a:solidFill>
                <a:latin typeface="Calibri"/>
                <a:cs typeface="Calibri"/>
              </a:rPr>
              <a:t>целей,</a:t>
            </a:r>
            <a:endParaRPr sz="2800">
              <a:latin typeface="Calibri"/>
              <a:cs typeface="Calibri"/>
            </a:endParaRPr>
          </a:p>
          <a:p>
            <a:pPr marL="403860" marR="707390" indent="-391795">
              <a:lnSpc>
                <a:spcPts val="3020"/>
              </a:lnSpc>
              <a:spcBef>
                <a:spcPts val="67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расширять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свои знания и  возможности,</a:t>
            </a:r>
            <a:endParaRPr sz="2800">
              <a:latin typeface="Calibri"/>
              <a:cs typeface="Calibri"/>
            </a:endParaRPr>
          </a:p>
          <a:p>
            <a:pPr marL="403860" marR="595630" indent="-391795">
              <a:lnSpc>
                <a:spcPts val="3020"/>
              </a:lnSpc>
              <a:spcBef>
                <a:spcPts val="68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участвовать в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социальной 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жизни.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356" rIns="0" bIns="0" rtlCol="0">
            <a:spAutoFit/>
          </a:bodyPr>
          <a:lstStyle/>
          <a:p>
            <a:pPr marL="2889885" marR="5080" indent="-1564005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Оценка читательской </a:t>
            </a:r>
            <a:r>
              <a:rPr sz="4000" spc="-5" dirty="0"/>
              <a:t>грамотности  </a:t>
            </a:r>
            <a:r>
              <a:rPr sz="4000" spc="-15" dirty="0"/>
              <a:t>(исследование</a:t>
            </a:r>
            <a:r>
              <a:rPr sz="4000" dirty="0"/>
              <a:t> </a:t>
            </a:r>
            <a:r>
              <a:rPr sz="4000" spc="-20" dirty="0"/>
              <a:t>PISA)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404" y="1769363"/>
            <a:ext cx="8776716" cy="43723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626" y="0"/>
            <a:ext cx="72948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imes New Roman"/>
                <a:cs typeface="Times New Roman"/>
              </a:rPr>
              <a:t>Оценка читательской </a:t>
            </a:r>
            <a:r>
              <a:rPr sz="3600" spc="-15" dirty="0">
                <a:latin typeface="Times New Roman"/>
                <a:cs typeface="Times New Roman"/>
              </a:rPr>
              <a:t>грамотности  </a:t>
            </a:r>
            <a:r>
              <a:rPr sz="3600" spc="-10" dirty="0">
                <a:latin typeface="Times New Roman"/>
                <a:cs typeface="Times New Roman"/>
              </a:rPr>
              <a:t>(Мониторинг </a:t>
            </a:r>
            <a:r>
              <a:rPr sz="3600" spc="-15" dirty="0">
                <a:latin typeface="Times New Roman"/>
                <a:cs typeface="Times New Roman"/>
              </a:rPr>
              <a:t>формирования  </a:t>
            </a:r>
            <a:r>
              <a:rPr sz="3600" spc="-5" dirty="0">
                <a:latin typeface="Times New Roman"/>
                <a:cs typeface="Times New Roman"/>
              </a:rPr>
              <a:t>функциональной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грамотности)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4183" y="1584959"/>
            <a:ext cx="7414259" cy="1127760"/>
            <a:chOff x="2234183" y="1584959"/>
            <a:chExt cx="7414259" cy="1127760"/>
          </a:xfrm>
        </p:grpSpPr>
        <p:sp>
          <p:nvSpPr>
            <p:cNvPr id="4" name="object 4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2"/>
                  </a:lnTo>
                  <a:lnTo>
                    <a:pt x="6556" y="134805"/>
                  </a:lnTo>
                  <a:lnTo>
                    <a:pt x="0" y="183642"/>
                  </a:lnTo>
                  <a:lnTo>
                    <a:pt x="0" y="918210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20"/>
                  </a:lnTo>
                  <a:lnTo>
                    <a:pt x="7381795" y="967046"/>
                  </a:lnTo>
                  <a:lnTo>
                    <a:pt x="7388352" y="918210"/>
                  </a:lnTo>
                  <a:lnTo>
                    <a:pt x="7388352" y="183642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2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2"/>
                  </a:lnTo>
                  <a:lnTo>
                    <a:pt x="7388352" y="918210"/>
                  </a:lnTo>
                  <a:lnTo>
                    <a:pt x="7381795" y="967046"/>
                  </a:lnTo>
                  <a:lnTo>
                    <a:pt x="7363290" y="1010920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10"/>
                  </a:lnTo>
                  <a:lnTo>
                    <a:pt x="0" y="18364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234183" y="2778251"/>
            <a:ext cx="7414259" cy="3238500"/>
            <a:chOff x="2234183" y="2778251"/>
            <a:chExt cx="7414259" cy="3238500"/>
          </a:xfrm>
        </p:grpSpPr>
        <p:sp>
          <p:nvSpPr>
            <p:cNvPr id="7" name="object 7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29"/>
                  </a:lnTo>
                  <a:lnTo>
                    <a:pt x="25061" y="1010897"/>
                  </a:lnTo>
                  <a:lnTo>
                    <a:pt x="53768" y="1048064"/>
                  </a:lnTo>
                  <a:lnTo>
                    <a:pt x="90931" y="1076779"/>
                  </a:lnTo>
                  <a:lnTo>
                    <a:pt x="134805" y="1095292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2"/>
                  </a:lnTo>
                  <a:lnTo>
                    <a:pt x="7297420" y="1076779"/>
                  </a:lnTo>
                  <a:lnTo>
                    <a:pt x="7334583" y="1048064"/>
                  </a:lnTo>
                  <a:lnTo>
                    <a:pt x="7363290" y="1010897"/>
                  </a:lnTo>
                  <a:lnTo>
                    <a:pt x="7381795" y="967029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29"/>
                  </a:lnTo>
                  <a:lnTo>
                    <a:pt x="7363290" y="1010897"/>
                  </a:lnTo>
                  <a:lnTo>
                    <a:pt x="7334583" y="1048064"/>
                  </a:lnTo>
                  <a:lnTo>
                    <a:pt x="7297420" y="1076779"/>
                  </a:lnTo>
                  <a:lnTo>
                    <a:pt x="7253546" y="1095292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2"/>
                  </a:lnTo>
                  <a:lnTo>
                    <a:pt x="90931" y="1076779"/>
                  </a:lnTo>
                  <a:lnTo>
                    <a:pt x="53768" y="1048064"/>
                  </a:lnTo>
                  <a:lnTo>
                    <a:pt x="25061" y="1010897"/>
                  </a:lnTo>
                  <a:lnTo>
                    <a:pt x="6556" y="967029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94330" y="1842897"/>
            <a:ext cx="6715125" cy="3794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8625" indent="-40195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29259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Находить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извлекать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3800">
              <a:latin typeface="Calibri"/>
              <a:cs typeface="Calibri"/>
            </a:endParaRPr>
          </a:p>
          <a:p>
            <a:pPr marL="12700" marR="850265">
              <a:lnSpc>
                <a:spcPts val="3070"/>
              </a:lnSpc>
              <a:buFont typeface="Calibri"/>
              <a:buAutoNum type="arabicPeriod"/>
              <a:tabLst>
                <a:tab pos="36322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Интегрировать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интерпретировать 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70"/>
              </a:lnSpc>
              <a:spcBef>
                <a:spcPts val="2370"/>
              </a:spcBef>
              <a:buFont typeface="Calibri"/>
              <a:buAutoNum type="arabicPeriod"/>
              <a:tabLst>
                <a:tab pos="36322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Осмысливать 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оценивать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содержание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форму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AutoNum type="arabicPeriod"/>
            </a:pPr>
            <a:endParaRPr sz="255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buFont typeface="Calibri"/>
              <a:buAutoNum type="arabicPeriod"/>
              <a:tabLst>
                <a:tab pos="36322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Использовать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информацию из</a:t>
            </a:r>
            <a:r>
              <a:rPr sz="2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1273</Words>
  <Application>Microsoft Office PowerPoint</Application>
  <PresentationFormat>Произвольный</PresentationFormat>
  <Paragraphs>232</Paragraphs>
  <Slides>25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Calibri</vt:lpstr>
      <vt:lpstr>Verdana</vt:lpstr>
      <vt:lpstr>Times New Roman</vt:lpstr>
      <vt:lpstr>Wingdings</vt:lpstr>
      <vt:lpstr>Arial</vt:lpstr>
      <vt:lpstr>Arial Black</vt:lpstr>
      <vt:lpstr>Tahoma</vt:lpstr>
      <vt:lpstr>Trebuchet MS</vt:lpstr>
      <vt:lpstr>Calibri Light</vt:lpstr>
      <vt:lpstr>Garamond</vt:lpstr>
      <vt:lpstr>Office Theme</vt:lpstr>
      <vt:lpstr>Презентация PowerPoint</vt:lpstr>
      <vt:lpstr>Что такое функциональная грамотность? </vt:lpstr>
      <vt:lpstr>Функциональная грамотность </vt:lpstr>
      <vt:lpstr>Презентация PowerPoint</vt:lpstr>
      <vt:lpstr>Презентация PowerPoint</vt:lpstr>
      <vt:lpstr>Математическая грамотность</vt:lpstr>
      <vt:lpstr>Читательская грамотность</vt:lpstr>
      <vt:lpstr>Оценка читательской грамотности  (исследование PISA)</vt:lpstr>
      <vt:lpstr>Оценка читательской грамотности  (Мониторинг формирования  функциональной грамотности)</vt:lpstr>
      <vt:lpstr>ВИДЫ ТЕКСТОВ</vt:lpstr>
      <vt:lpstr>Естественнонаучная грамотность</vt:lpstr>
      <vt:lpstr>Презентация PowerPoint</vt:lpstr>
      <vt:lpstr>Финансовая грамотность</vt:lpstr>
      <vt:lpstr>Финансовая грамотность</vt:lpstr>
      <vt:lpstr>Глобальные компетенции</vt:lpstr>
      <vt:lpstr>Презентация PowerPoint</vt:lpstr>
      <vt:lpstr>Иллюстрация модели глобальных компетенций как  совокупности взаимосвязанных компонентов (пример 2018 г.)</vt:lpstr>
      <vt:lpstr>Креативное мышление: понятие</vt:lpstr>
      <vt:lpstr>Креативное мышление (примеры заданий)</vt:lpstr>
      <vt:lpstr>Интернет-ресурсы для формирования и проверки функциональной грамотности</vt:lpstr>
      <vt:lpstr>Презентация PowerPoint</vt:lpstr>
      <vt:lpstr>Презентация PowerPoint</vt:lpstr>
      <vt:lpstr>https://edu.skysmart.ru/</vt:lpstr>
      <vt:lpstr>Нормативная документация    1. Приказ Федеральной службы в сфере по надзору в сфере образования и науки и Министерства образования РФ от 06.05.2019 "Об утверждении методологии и критериев оценки качества общего образования в ОО на основе практики международных исследований качества подготовки обучающихся".pdf (скачать) (посмотреть)  2. Письмо Министерства просвещения РФ от 26.01.2021 №ТВ-94/04 "Об электронном банке тренировочных заданий по оценке функциональной грамотности" .pdf (скачать) (посмотреть)  3. Письмо Министерства просвещения РФ от 14.09.2021 №03-1526 "Об организации работы по повышению функциональной грамотности".pdf (скачать) (посмотреть)  4. Письмо Министерства просвещения РФ от 17.09.2021 №03-1526 "О методическом обеспечении работы по повышению функциональной грамотности" .pdf (скачать) (посмотреть) 5. Приказ МАОУ «Голышмановская СОШ №1» "Об организации работы по функциональной грамотности. Дорожная карта»</vt:lpstr>
      <vt:lpstr>Особенности заданий для оценки функциональной  грамотности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Хлыстунова</cp:lastModifiedBy>
  <cp:revision>21</cp:revision>
  <dcterms:created xsi:type="dcterms:W3CDTF">2020-06-04T02:08:33Z</dcterms:created>
  <dcterms:modified xsi:type="dcterms:W3CDTF">2022-02-15T09:06:45Z</dcterms:modified>
</cp:coreProperties>
</file>