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2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715000" type="screen16x1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66" y="6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254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095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5326381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349500"/>
            <a:ext cx="6400800" cy="14605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0167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2700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1762760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1841500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1832875"/>
            <a:ext cx="457200" cy="36777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17500"/>
            <a:ext cx="7772400" cy="14605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295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5326381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2954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542282" y="2731770"/>
            <a:ext cx="520446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438136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2516876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2508251"/>
            <a:ext cx="457200" cy="367771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254000"/>
            <a:ext cx="6553200" cy="4851138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254001"/>
            <a:ext cx="1447800" cy="487627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855310"/>
            <a:ext cx="457200" cy="367771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272540"/>
            <a:ext cx="8503920" cy="3810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5875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1905000"/>
            <a:ext cx="8833104" cy="25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18627"/>
            <a:ext cx="8833104" cy="178308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286000"/>
            <a:ext cx="6480174" cy="1394354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5326381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2700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0320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1762760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1841500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1832875"/>
            <a:ext cx="457200" cy="36777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4500"/>
            <a:ext cx="7772400" cy="1270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90500"/>
            <a:ext cx="8534400" cy="6324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5341620"/>
            <a:ext cx="3044952" cy="304800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1" y="1313044"/>
            <a:ext cx="8921" cy="401629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143000"/>
            <a:ext cx="4038600" cy="3901440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4038600" cy="3901440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1833563"/>
            <a:ext cx="0" cy="348996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206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143000"/>
            <a:ext cx="8833104" cy="7620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5326380"/>
            <a:ext cx="8833104" cy="25908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270000"/>
            <a:ext cx="4040188" cy="610812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1" y="1270000"/>
            <a:ext cx="4041775" cy="60960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5341620"/>
            <a:ext cx="3581400" cy="3048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066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2954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059486"/>
            <a:ext cx="4041648" cy="318200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059486"/>
            <a:ext cx="4038600" cy="31851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796697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875437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868680"/>
            <a:ext cx="457200" cy="367771"/>
          </a:xfrm>
        </p:spPr>
        <p:txBody>
          <a:bodyPr/>
          <a:lstStyle>
            <a:lvl1pPr algn="ctr">
              <a:defRPr/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863350"/>
            <a:ext cx="457200" cy="367771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295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5326381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3208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5270500"/>
            <a:ext cx="609600" cy="36777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27000"/>
            <a:ext cx="8833104" cy="254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990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508000"/>
            <a:ext cx="2743200" cy="48895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2362200" cy="8255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651000"/>
            <a:ext cx="2362200" cy="3454136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2700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4445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571500"/>
            <a:ext cx="5638800" cy="45085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190500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269240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260615"/>
            <a:ext cx="457200" cy="36777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5323655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5342373"/>
            <a:ext cx="3383280" cy="30480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4445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27000"/>
            <a:ext cx="8833104" cy="25146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508000"/>
            <a:ext cx="2743200" cy="48895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2954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190500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269240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260615"/>
            <a:ext cx="457200" cy="367771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4191000"/>
            <a:ext cx="5867400" cy="10160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508000"/>
            <a:ext cx="5867400" cy="35560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825500"/>
            <a:ext cx="2438400" cy="43815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5323655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5337487"/>
            <a:ext cx="3044952" cy="304800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5342373"/>
            <a:ext cx="3584448" cy="30480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6114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5323655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5337487"/>
            <a:ext cx="3044952" cy="3048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6/10/2021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5342373"/>
            <a:ext cx="3581400" cy="3048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2954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06395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796697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875437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866812"/>
            <a:ext cx="457200" cy="367771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190500"/>
            <a:ext cx="8534400" cy="6324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270000"/>
            <a:ext cx="8534400" cy="38328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349500"/>
            <a:ext cx="6400800" cy="223619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Размножение 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 и 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развитие </a:t>
            </a:r>
            <a:r>
              <a:rPr lang="ru-RU" sz="1800" dirty="0" smtClean="0">
                <a:solidFill>
                  <a:schemeClr val="tx1"/>
                </a:solidFill>
              </a:rPr>
              <a:t>животных</a:t>
            </a:r>
          </a:p>
          <a:p>
            <a:pPr algn="r"/>
            <a:r>
              <a:rPr lang="ru-RU" sz="1200" dirty="0" smtClean="0">
                <a:solidFill>
                  <a:schemeClr val="tx1"/>
                </a:solidFill>
              </a:rPr>
              <a:t>Учитель начальных классов </a:t>
            </a:r>
          </a:p>
          <a:p>
            <a:pPr algn="r"/>
            <a:r>
              <a:rPr lang="ru-RU" sz="1200" dirty="0" smtClean="0">
                <a:solidFill>
                  <a:schemeClr val="tx1"/>
                </a:solidFill>
              </a:rPr>
              <a:t>МАОУ «</a:t>
            </a:r>
            <a:r>
              <a:rPr lang="ru-RU" sz="1200" dirty="0" err="1" smtClean="0">
                <a:solidFill>
                  <a:schemeClr val="tx1"/>
                </a:solidFill>
              </a:rPr>
              <a:t>Голышмановская</a:t>
            </a:r>
            <a:r>
              <a:rPr lang="ru-RU" sz="1200" dirty="0" smtClean="0">
                <a:solidFill>
                  <a:schemeClr val="tx1"/>
                </a:solidFill>
              </a:rPr>
              <a:t> СОШ №1</a:t>
            </a:r>
            <a:r>
              <a:rPr lang="ru-RU" sz="1200" smtClean="0">
                <a:solidFill>
                  <a:schemeClr val="tx1"/>
                </a:solidFill>
              </a:rPr>
              <a:t>» </a:t>
            </a:r>
          </a:p>
          <a:p>
            <a:pPr algn="r"/>
            <a:r>
              <a:rPr lang="ru-RU" sz="1200" smtClean="0">
                <a:solidFill>
                  <a:schemeClr val="tx1"/>
                </a:solidFill>
              </a:rPr>
              <a:t>Ильина </a:t>
            </a:r>
            <a:r>
              <a:rPr lang="ru-RU" sz="1200" dirty="0" smtClean="0">
                <a:solidFill>
                  <a:schemeClr val="tx1"/>
                </a:solidFill>
              </a:rPr>
              <a:t>Л.Н.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по окружающему миру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410760" y="1508040"/>
            <a:ext cx="8228880" cy="266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3600" b="1" strike="noStrike" dirty="0">
                <a:latin typeface="Calibri"/>
              </a:rPr>
              <a:t>9.  Какие   животные   рождают  </a:t>
            </a:r>
            <a:endParaRPr lang="en-US" sz="3600" b="1" strike="noStrike" dirty="0" smtClean="0">
              <a:latin typeface="Calibri"/>
            </a:endParaRPr>
          </a:p>
          <a:p>
            <a:r>
              <a:rPr lang="ru-RU" sz="3600" b="1" strike="noStrike" dirty="0" smtClean="0">
                <a:latin typeface="Calibri"/>
              </a:rPr>
              <a:t>детёнышей?</a:t>
            </a:r>
            <a:endParaRPr lang="en-US" sz="3600" b="1" strike="noStrike" dirty="0" smtClean="0">
              <a:latin typeface="Calibri"/>
            </a:endParaRPr>
          </a:p>
          <a:p>
            <a:endParaRPr/>
          </a:p>
          <a:p>
            <a:r>
              <a:rPr lang="ru-RU" sz="3600" strike="noStrike" dirty="0">
                <a:latin typeface="Calibri"/>
              </a:rPr>
              <a:t>а)  птицы;</a:t>
            </a:r>
            <a:endParaRPr/>
          </a:p>
          <a:p>
            <a:r>
              <a:rPr lang="ru-RU" sz="3600" strike="noStrike" dirty="0">
                <a:latin typeface="Calibri"/>
              </a:rPr>
              <a:t>б)  звери;</a:t>
            </a:r>
            <a:endParaRPr/>
          </a:p>
          <a:p>
            <a:r>
              <a:rPr lang="ru-RU" sz="3600" strike="noStrike" dirty="0">
                <a:latin typeface="Calibri"/>
              </a:rPr>
              <a:t>в)  рыбы.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504000" y="1224000"/>
            <a:ext cx="8228880" cy="266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3600" b="1" strike="noStrike" dirty="0">
                <a:latin typeface="Calibri"/>
              </a:rPr>
              <a:t>10.  Сколько   этапов   в   развитии   </a:t>
            </a:r>
            <a:endParaRPr lang="en-US" sz="3600" b="1" strike="noStrike" dirty="0" smtClean="0">
              <a:latin typeface="Calibri"/>
            </a:endParaRPr>
          </a:p>
          <a:p>
            <a:r>
              <a:rPr lang="ru-RU" sz="3600" b="1" strike="noStrike" dirty="0" smtClean="0">
                <a:latin typeface="Calibri"/>
              </a:rPr>
              <a:t>насекомых?</a:t>
            </a:r>
            <a:endParaRPr lang="en-US" sz="3600" b="1" strike="noStrike" dirty="0" smtClean="0">
              <a:latin typeface="Calibri"/>
            </a:endParaRPr>
          </a:p>
          <a:p>
            <a:endParaRPr/>
          </a:p>
          <a:p>
            <a:r>
              <a:rPr lang="ru-RU" sz="3600" strike="noStrike" dirty="0">
                <a:latin typeface="Calibri"/>
              </a:rPr>
              <a:t>а)  3   этапа;</a:t>
            </a:r>
            <a:endParaRPr/>
          </a:p>
          <a:p>
            <a:r>
              <a:rPr lang="ru-RU" sz="3600" strike="noStrike" dirty="0">
                <a:latin typeface="Calibri"/>
              </a:rPr>
              <a:t>б)  4   этапа;</a:t>
            </a:r>
            <a:endParaRPr/>
          </a:p>
          <a:p>
            <a:r>
              <a:rPr lang="ru-RU" sz="3600" strike="noStrike" dirty="0">
                <a:latin typeface="Calibri"/>
              </a:rPr>
              <a:t>в)  5   этапов.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457200" y="78120"/>
            <a:ext cx="8228880" cy="43510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571748"/>
            <a:ext cx="8534400" cy="18097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Самопроверка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</a:rPr>
              <a:t>1.</a:t>
            </a: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 а                            6. а</a:t>
            </a:r>
            <a:b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2. в                            7. а</a:t>
            </a:r>
            <a:b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3. а                            8. а</a:t>
            </a:r>
            <a:b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4. б                            9. б</a:t>
            </a:r>
            <a:b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  5. в                            10. б</a:t>
            </a:r>
            <a:b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142844" y="571484"/>
            <a:ext cx="8804880" cy="43730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3600" b="1" strike="noStrike" dirty="0">
                <a:latin typeface="Calibri"/>
              </a:rPr>
              <a:t>1.  Где   правильно  дана   </a:t>
            </a:r>
            <a:endParaRPr lang="en-US" sz="3600" b="1" strike="noStrike" dirty="0" smtClean="0">
              <a:latin typeface="Calibri"/>
            </a:endParaRPr>
          </a:p>
          <a:p>
            <a:r>
              <a:rPr lang="ru-RU" sz="3600" b="1" strike="noStrike" dirty="0" smtClean="0">
                <a:latin typeface="Calibri"/>
              </a:rPr>
              <a:t>последовательность</a:t>
            </a:r>
            <a:r>
              <a:rPr lang="ru-RU" sz="3600" b="1" strike="noStrike" dirty="0">
                <a:latin typeface="Calibri"/>
              </a:rPr>
              <a:t>   развития   рыбы</a:t>
            </a:r>
            <a:r>
              <a:rPr lang="ru-RU" sz="3600" b="1" strike="noStrike" dirty="0" smtClean="0">
                <a:latin typeface="Calibri"/>
              </a:rPr>
              <a:t>?</a:t>
            </a:r>
            <a:endParaRPr lang="en-US" sz="3600" b="1" strike="noStrike" dirty="0" smtClean="0">
              <a:latin typeface="Calibri"/>
            </a:endParaRPr>
          </a:p>
          <a:p>
            <a:endParaRPr lang="en-US" sz="3600" b="1" dirty="0">
              <a:latin typeface="Calibri"/>
            </a:endParaRPr>
          </a:p>
          <a:p>
            <a:endParaRPr/>
          </a:p>
          <a:p>
            <a:r>
              <a:rPr lang="ru-RU" sz="3600" strike="noStrike" dirty="0">
                <a:latin typeface="Calibri"/>
              </a:rPr>
              <a:t>а)  икра – мальки – взрослая   рыба;</a:t>
            </a:r>
            <a:endParaRPr/>
          </a:p>
          <a:p>
            <a:r>
              <a:rPr lang="ru-RU" sz="3600" strike="noStrike" dirty="0">
                <a:latin typeface="Calibri"/>
              </a:rPr>
              <a:t>б)  мальки – икра – взрослая   рыба;</a:t>
            </a:r>
            <a:endParaRPr/>
          </a:p>
          <a:p>
            <a:r>
              <a:rPr lang="ru-RU" sz="3600" strike="noStrike" dirty="0">
                <a:latin typeface="Calibri"/>
              </a:rPr>
              <a:t>в)  взрослая  рыба – мальки – икра.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410760" y="381960"/>
            <a:ext cx="8447520" cy="480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3600" b="1" strike="noStrike" dirty="0">
                <a:latin typeface="Calibri"/>
              </a:rPr>
              <a:t>2.  Где   правильно  дана  </a:t>
            </a:r>
            <a:endParaRPr lang="en-US" sz="3600" b="1" strike="noStrike" dirty="0" smtClean="0">
              <a:latin typeface="Calibri"/>
            </a:endParaRPr>
          </a:p>
          <a:p>
            <a:r>
              <a:rPr lang="ru-RU" sz="3600" b="1" strike="noStrike" dirty="0" smtClean="0">
                <a:latin typeface="Calibri"/>
              </a:rPr>
              <a:t>последовательность</a:t>
            </a:r>
            <a:r>
              <a:rPr lang="ru-RU" sz="3600" b="1" strike="noStrike" dirty="0">
                <a:latin typeface="Calibri"/>
              </a:rPr>
              <a:t>   развития   бабочки</a:t>
            </a:r>
            <a:r>
              <a:rPr lang="ru-RU" sz="3600" b="1" strike="noStrike" dirty="0" smtClean="0">
                <a:latin typeface="Calibri"/>
              </a:rPr>
              <a:t>?</a:t>
            </a:r>
            <a:endParaRPr lang="en-US" sz="3600" b="1" strike="noStrike" dirty="0" smtClean="0">
              <a:latin typeface="Calibri"/>
            </a:endParaRPr>
          </a:p>
          <a:p>
            <a:endParaRPr/>
          </a:p>
          <a:p>
            <a:r>
              <a:rPr lang="ru-RU" sz="3600" strike="noStrike" dirty="0">
                <a:latin typeface="Calibri"/>
              </a:rPr>
              <a:t>а)  яйцо – куколка – личинка – бабочка;</a:t>
            </a:r>
            <a:endParaRPr/>
          </a:p>
          <a:p>
            <a:r>
              <a:rPr lang="ru-RU" sz="3600" strike="noStrike" dirty="0">
                <a:latin typeface="Calibri"/>
              </a:rPr>
              <a:t>б)  куколка – личинка – яйцо – бабочка;</a:t>
            </a:r>
            <a:endParaRPr/>
          </a:p>
          <a:p>
            <a:r>
              <a:rPr lang="ru-RU" sz="3600" strike="noStrike" dirty="0">
                <a:latin typeface="Calibri"/>
              </a:rPr>
              <a:t>в)  яйцо – личинка – куколка – бабочка.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457200" y="288000"/>
            <a:ext cx="8228880" cy="95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2"/>
          <p:cNvSpPr/>
          <p:nvPr/>
        </p:nvSpPr>
        <p:spPr>
          <a:xfrm>
            <a:off x="288360" y="1500178"/>
            <a:ext cx="8855640" cy="72078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3600" b="1" strike="noStrike" dirty="0">
                <a:latin typeface="Arial"/>
              </a:rPr>
              <a:t>3. Чем  питаются  гусеницы</a:t>
            </a:r>
            <a:r>
              <a:rPr lang="ru-RU" sz="3600" b="1" strike="noStrike" dirty="0" smtClean="0">
                <a:latin typeface="Arial"/>
              </a:rPr>
              <a:t>?</a:t>
            </a:r>
            <a:endParaRPr lang="en-US" sz="3600" b="1" strike="noStrike" dirty="0" smtClean="0">
              <a:latin typeface="Arial"/>
            </a:endParaRPr>
          </a:p>
          <a:p>
            <a:endParaRPr/>
          </a:p>
          <a:p>
            <a:r>
              <a:rPr lang="ru-RU" sz="3600" strike="noStrike" dirty="0">
                <a:latin typeface="Arial"/>
              </a:rPr>
              <a:t>а) листьями  растений;</a:t>
            </a:r>
            <a:endParaRPr/>
          </a:p>
          <a:p>
            <a:r>
              <a:rPr lang="ru-RU" sz="3600" strike="noStrike" dirty="0">
                <a:latin typeface="Arial"/>
              </a:rPr>
              <a:t>б) нектаром  цветов;</a:t>
            </a:r>
            <a:endParaRPr/>
          </a:p>
          <a:p>
            <a:r>
              <a:rPr lang="ru-RU" sz="3600" strike="noStrike" dirty="0">
                <a:latin typeface="Arial"/>
              </a:rPr>
              <a:t>в) другими  насекомыми.</a:t>
            </a:r>
            <a:endParaRPr/>
          </a:p>
          <a:p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360000" y="801000"/>
            <a:ext cx="8228880" cy="373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3600" b="1" strike="noStrike" dirty="0">
                <a:latin typeface="Calibri"/>
                <a:ea typeface="Arial"/>
              </a:rPr>
              <a:t>4.  Восстанови   последовательность   </a:t>
            </a:r>
            <a:endParaRPr lang="en-US" sz="3600" b="1" strike="noStrike" dirty="0" smtClean="0">
              <a:latin typeface="Calibri"/>
              <a:ea typeface="Arial"/>
            </a:endParaRPr>
          </a:p>
          <a:p>
            <a:r>
              <a:rPr lang="ru-RU" sz="3600" b="1" strike="noStrike" dirty="0" smtClean="0">
                <a:latin typeface="Calibri"/>
                <a:ea typeface="Arial"/>
              </a:rPr>
              <a:t>развития</a:t>
            </a:r>
            <a:r>
              <a:rPr lang="ru-RU" sz="3600" b="1" strike="noStrike" dirty="0">
                <a:latin typeface="Calibri"/>
                <a:ea typeface="Arial"/>
              </a:rPr>
              <a:t>   лягушки:</a:t>
            </a:r>
            <a:r>
              <a:rPr lang="ru-RU" sz="3600" strike="noStrike" dirty="0">
                <a:latin typeface="Calibri"/>
                <a:ea typeface="Arial"/>
              </a:rPr>
              <a:t>   </a:t>
            </a:r>
            <a:endParaRPr lang="en-US" sz="3600" strike="noStrike" dirty="0" smtClean="0">
              <a:latin typeface="Calibri"/>
              <a:ea typeface="Arial"/>
            </a:endParaRPr>
          </a:p>
          <a:p>
            <a:r>
              <a:rPr lang="ru-RU" sz="3600" b="1" strike="noStrike" dirty="0" smtClean="0">
                <a:latin typeface="Calibri"/>
                <a:ea typeface="Arial"/>
              </a:rPr>
              <a:t>икра </a:t>
            </a:r>
            <a:r>
              <a:rPr lang="ru-RU" sz="3600" b="1" strike="noStrike" dirty="0">
                <a:latin typeface="Calibri"/>
                <a:ea typeface="Arial"/>
              </a:rPr>
              <a:t>–  …  –  лягушка</a:t>
            </a:r>
            <a:r>
              <a:rPr lang="ru-RU" sz="3600" b="1" strike="noStrike" dirty="0" smtClean="0">
                <a:latin typeface="Calibri"/>
                <a:ea typeface="Arial"/>
              </a:rPr>
              <a:t>.</a:t>
            </a:r>
            <a:endParaRPr lang="en-US" sz="3600" b="1" strike="noStrike" dirty="0" smtClean="0">
              <a:latin typeface="Calibri"/>
              <a:ea typeface="Arial"/>
            </a:endParaRPr>
          </a:p>
          <a:p>
            <a:endParaRPr/>
          </a:p>
          <a:p>
            <a:r>
              <a:rPr lang="ru-RU" sz="3600" strike="noStrike" dirty="0">
                <a:latin typeface="Calibri"/>
                <a:ea typeface="Arial"/>
              </a:rPr>
              <a:t>а)  малёк;</a:t>
            </a:r>
            <a:endParaRPr/>
          </a:p>
          <a:p>
            <a:r>
              <a:rPr lang="ru-RU" sz="3600" strike="noStrike" dirty="0">
                <a:latin typeface="Calibri"/>
                <a:ea typeface="Arial"/>
              </a:rPr>
              <a:t>б)  головастик;</a:t>
            </a:r>
            <a:endParaRPr/>
          </a:p>
          <a:p>
            <a:r>
              <a:rPr lang="ru-RU" sz="3600" strike="noStrike" dirty="0">
                <a:latin typeface="Calibri"/>
                <a:ea typeface="Arial"/>
              </a:rPr>
              <a:t>в)  яйцо.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360000" y="936000"/>
            <a:ext cx="8228880" cy="373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3600" b="1" strike="noStrike" dirty="0">
                <a:latin typeface="Calibri"/>
              </a:rPr>
              <a:t>5.  Восстанови   последовательность   </a:t>
            </a:r>
            <a:endParaRPr lang="en-US" sz="3600" b="1" strike="noStrike" dirty="0" smtClean="0">
              <a:latin typeface="Calibri"/>
            </a:endParaRPr>
          </a:p>
          <a:p>
            <a:r>
              <a:rPr lang="ru-RU" sz="3600" b="1" strike="noStrike" dirty="0" smtClean="0">
                <a:latin typeface="Calibri"/>
              </a:rPr>
              <a:t>развития</a:t>
            </a:r>
            <a:r>
              <a:rPr lang="ru-RU" sz="3600" b="1" strike="noStrike" dirty="0">
                <a:latin typeface="Calibri"/>
              </a:rPr>
              <a:t>   черепахи:  </a:t>
            </a:r>
            <a:endParaRPr lang="en-US" sz="3600" b="1" strike="noStrike" dirty="0" smtClean="0">
              <a:latin typeface="Calibri"/>
            </a:endParaRPr>
          </a:p>
          <a:p>
            <a:r>
              <a:rPr lang="ru-RU" sz="3600" b="1" strike="noStrike" dirty="0" smtClean="0">
                <a:latin typeface="Calibri"/>
              </a:rPr>
              <a:t>яйцо </a:t>
            </a:r>
            <a:r>
              <a:rPr lang="ru-RU" sz="3600" b="1" strike="noStrike" dirty="0">
                <a:latin typeface="Calibri"/>
              </a:rPr>
              <a:t>–  …  –  взрослая   черепаха</a:t>
            </a:r>
            <a:r>
              <a:rPr lang="ru-RU" sz="3600" b="1" strike="noStrike" dirty="0" smtClean="0">
                <a:latin typeface="Calibri"/>
              </a:rPr>
              <a:t>.</a:t>
            </a:r>
            <a:endParaRPr lang="en-US" sz="3600" b="1" strike="noStrike" dirty="0" smtClean="0">
              <a:latin typeface="Calibri"/>
            </a:endParaRPr>
          </a:p>
          <a:p>
            <a:endParaRPr/>
          </a:p>
          <a:p>
            <a:r>
              <a:rPr lang="ru-RU" sz="3600" strike="noStrike" dirty="0">
                <a:latin typeface="Calibri"/>
              </a:rPr>
              <a:t>а)  личинка;</a:t>
            </a:r>
            <a:endParaRPr/>
          </a:p>
          <a:p>
            <a:r>
              <a:rPr lang="ru-RU" sz="3600" strike="noStrike" dirty="0">
                <a:latin typeface="Calibri"/>
              </a:rPr>
              <a:t>б)  головастик;</a:t>
            </a:r>
            <a:endParaRPr/>
          </a:p>
          <a:p>
            <a:r>
              <a:rPr lang="ru-RU" sz="3600" strike="noStrike" dirty="0">
                <a:latin typeface="Calibri"/>
              </a:rPr>
              <a:t>в)  маленькая   черепашка.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554760" y="1190520"/>
            <a:ext cx="8446396" cy="320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3600" b="1" strike="noStrike" dirty="0">
                <a:latin typeface="Calibri"/>
              </a:rPr>
              <a:t>6.  В   какое  время   года   у   большинства   птиц   появляется   потомство</a:t>
            </a:r>
            <a:r>
              <a:rPr lang="ru-RU" sz="3600" b="1" strike="noStrike" dirty="0" smtClean="0">
                <a:latin typeface="Calibri"/>
              </a:rPr>
              <a:t>?</a:t>
            </a:r>
            <a:endParaRPr lang="en-US" sz="3600" b="1" strike="noStrike" dirty="0" smtClean="0">
              <a:latin typeface="Calibri"/>
            </a:endParaRPr>
          </a:p>
          <a:p>
            <a:endParaRPr/>
          </a:p>
          <a:p>
            <a:r>
              <a:rPr lang="ru-RU" sz="3600" strike="noStrike" dirty="0">
                <a:latin typeface="Calibri"/>
              </a:rPr>
              <a:t>а)  весной;</a:t>
            </a:r>
            <a:endParaRPr/>
          </a:p>
          <a:p>
            <a:r>
              <a:rPr lang="ru-RU" sz="3600" strike="noStrike" dirty="0">
                <a:latin typeface="Calibri"/>
              </a:rPr>
              <a:t>б)  летом;</a:t>
            </a:r>
            <a:endParaRPr/>
          </a:p>
          <a:p>
            <a:r>
              <a:rPr lang="ru-RU" sz="3600" strike="noStrike" dirty="0">
                <a:latin typeface="Calibri"/>
              </a:rPr>
              <a:t>в)  осенью.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57200" y="1580040"/>
            <a:ext cx="8472518" cy="266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3600" b="1" strike="noStrike" dirty="0">
                <a:latin typeface="Calibri"/>
              </a:rPr>
              <a:t>7.  Сколько   этапов   в   развитии   зверей</a:t>
            </a:r>
            <a:r>
              <a:rPr lang="ru-RU" sz="3600" b="1" strike="noStrike" dirty="0" smtClean="0">
                <a:latin typeface="Calibri"/>
              </a:rPr>
              <a:t>?</a:t>
            </a:r>
            <a:endParaRPr lang="en-US" sz="3600" b="1" strike="noStrike" dirty="0" smtClean="0">
              <a:latin typeface="Calibri"/>
            </a:endParaRPr>
          </a:p>
          <a:p>
            <a:endParaRPr/>
          </a:p>
          <a:p>
            <a:r>
              <a:rPr lang="ru-RU" sz="3600" strike="noStrike" dirty="0">
                <a:latin typeface="Calibri"/>
              </a:rPr>
              <a:t>а)  2   этапа;</a:t>
            </a:r>
            <a:endParaRPr/>
          </a:p>
          <a:p>
            <a:r>
              <a:rPr lang="ru-RU" sz="3600" strike="noStrike" dirty="0">
                <a:latin typeface="Calibri"/>
              </a:rPr>
              <a:t>б)  3   этапа;</a:t>
            </a:r>
            <a:endParaRPr/>
          </a:p>
          <a:p>
            <a:r>
              <a:rPr lang="ru-RU" sz="3600" strike="noStrike" dirty="0">
                <a:latin typeface="Calibri"/>
              </a:rPr>
              <a:t>в)  4   этапа.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482760" y="1508040"/>
            <a:ext cx="8228880" cy="266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3600" b="1" strike="noStrike" dirty="0">
                <a:latin typeface="Calibri"/>
              </a:rPr>
              <a:t>8.  Какое   животное   не   откладывает  </a:t>
            </a:r>
            <a:endParaRPr lang="en-US" sz="3600" b="1" strike="noStrike" dirty="0" smtClean="0">
              <a:latin typeface="Calibri"/>
            </a:endParaRPr>
          </a:p>
          <a:p>
            <a:r>
              <a:rPr lang="ru-RU" sz="3600" b="1" strike="noStrike" dirty="0" smtClean="0">
                <a:latin typeface="Calibri"/>
              </a:rPr>
              <a:t> </a:t>
            </a:r>
            <a:r>
              <a:rPr lang="ru-RU" sz="3600" b="1" strike="noStrike" dirty="0">
                <a:latin typeface="Calibri"/>
              </a:rPr>
              <a:t>яиц</a:t>
            </a:r>
            <a:r>
              <a:rPr lang="ru-RU" sz="3600" b="1" strike="noStrike" dirty="0" smtClean="0">
                <a:latin typeface="Calibri"/>
              </a:rPr>
              <a:t>?</a:t>
            </a:r>
            <a:endParaRPr lang="en-US" sz="3600" b="1" strike="noStrike" dirty="0" smtClean="0">
              <a:latin typeface="Calibri"/>
            </a:endParaRPr>
          </a:p>
          <a:p>
            <a:endParaRPr/>
          </a:p>
          <a:p>
            <a:r>
              <a:rPr lang="ru-RU" sz="3600" strike="noStrike" dirty="0">
                <a:latin typeface="Calibri"/>
              </a:rPr>
              <a:t>а)  лягушка;</a:t>
            </a:r>
            <a:endParaRPr/>
          </a:p>
          <a:p>
            <a:r>
              <a:rPr lang="ru-RU" sz="3600" strike="noStrike" dirty="0">
                <a:latin typeface="Calibri"/>
              </a:rPr>
              <a:t>б)  соловей;</a:t>
            </a:r>
            <a:endParaRPr/>
          </a:p>
          <a:p>
            <a:r>
              <a:rPr lang="ru-RU" sz="3600" strike="noStrike" dirty="0">
                <a:latin typeface="Calibri"/>
              </a:rPr>
              <a:t>в)  крокодил.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62</Words>
  <Application>Microsoft Office PowerPoint</Application>
  <PresentationFormat>Экран (16:10)</PresentationFormat>
  <Paragraphs>68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Georgia</vt:lpstr>
      <vt:lpstr>Wingdings</vt:lpstr>
      <vt:lpstr>Wingdings 2</vt:lpstr>
      <vt:lpstr>Официальная</vt:lpstr>
      <vt:lpstr>ТЕСТ по окружающему миру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Самопроверка  1. а                            6. а 2. в                            7. а 3. а                            8. а 4. б                            9. б   5. в                            10. б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царстве грибов.Никифорова Н.В.</dc:title>
  <dc:creator>Наталья Никифорова</dc:creator>
  <cp:lastModifiedBy>Хлыстунова</cp:lastModifiedBy>
  <cp:revision>267</cp:revision>
  <dcterms:created xsi:type="dcterms:W3CDTF">2017-12-24T16:16:52Z</dcterms:created>
  <dcterms:modified xsi:type="dcterms:W3CDTF">2021-06-10T03:45:44Z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(16:10)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