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3" r:id="rId3"/>
    <p:sldId id="262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4" r:id="rId12"/>
    <p:sldId id="272" r:id="rId13"/>
    <p:sldId id="283" r:id="rId14"/>
    <p:sldId id="263" r:id="rId15"/>
    <p:sldId id="261" r:id="rId16"/>
    <p:sldId id="26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</p:sldIdLst>
  <p:sldSz cx="12192000" cy="6858000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63" autoAdjust="0"/>
  </p:normalViewPr>
  <p:slideViewPr>
    <p:cSldViewPr snapToGrid="0">
      <p:cViewPr varScale="1">
        <p:scale>
          <a:sx n="63" d="100"/>
          <a:sy n="63" d="100"/>
        </p:scale>
        <p:origin x="8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532F0-37B0-42A3-8383-7F3DEE4A93F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5075"/>
            <a:ext cx="5929313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55803"/>
            <a:ext cx="5408930" cy="3891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0221A-4522-4B08-B170-3280B3964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712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Добрый день уважаемые коллеги, тема заседания ОМО руководителей ДОО – Управление развитием ДОУ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0221A-4522-4B08-B170-3280B396410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981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целях оценки качества дошкольного образования Тюменская область принимала участие в федеральном проекте мониторинга качества дошкольного образования (МКДО – 2023).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мониторинг, который прошли также 10 ДОУ. Тюменской области повезло, что мы попали под Базовый уровень.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Елена Александровна Загружала на сайт ОП, Годовой план, АОП, программы дополнительного образования.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Также была проведена удаленная экспертиза внедрения ФОП  федеральным оператором была выбрана группа, в которой было необходимо снять видео образовательной деятельности, видео самостоятельной деятельности детей  и 10 фото развивающей среды. Детские сады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г.Тюмени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были посещены очно. 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вебинаре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Виктория Юрьевна отметила, что по показателю Образовательные ориентиры необходимо принимать управленческие решения. Данный показатель оценен только на 3 – т.е. качество стремится к базовому.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0221A-4522-4B08-B170-3280B396410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746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</a:t>
            </a:r>
            <a:r>
              <a:rPr lang="ru-RU" baseline="0" dirty="0" smtClean="0"/>
              <a:t> очном посещении ДОУ проводилась оценка показателей: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Развивающая среда;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Образовательные ориентиры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0221A-4522-4B08-B170-3280B396410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898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0221A-4522-4B08-B170-3280B396410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164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0221A-4522-4B08-B170-3280B396410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92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переходе на ФОП ДО </a:t>
            </a:r>
            <a:r>
              <a:rPr lang="ru-RU" dirty="0" err="1" smtClean="0"/>
              <a:t>Минпросвещение</a:t>
            </a:r>
            <a:r>
              <a:rPr lang="ru-RU" dirty="0" smtClean="0"/>
              <a:t> официального переходного периода не предусмотрело. Но при этом от момента утверждения ФОП и до того на нее перешли выделяю три периода</a:t>
            </a:r>
          </a:p>
          <a:p>
            <a:r>
              <a:rPr lang="ru-RU" dirty="0" smtClean="0"/>
              <a:t>Каждая ДОО разрабатывает свою систему оценки качества, принимает и утверждает собственные подходы к оценочной деятельности, также самостоятельно определяет</a:t>
            </a:r>
            <a:r>
              <a:rPr lang="ru-RU" baseline="0" dirty="0" smtClean="0"/>
              <a:t> комплекс форм и методов оценки, график оценочных процедур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0221A-4522-4B08-B170-3280B396410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018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Такое право за детскими садами закрепляет ФЗ от 29.12.2012г. №273-ФЗ «Об образовании в РФ» п.п.13п.3 ст.28.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0221A-4522-4B08-B170-3280B396410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583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0221A-4522-4B08-B170-3280B396410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269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Одна из функций дошкольного</a:t>
            </a:r>
            <a:r>
              <a:rPr lang="ru-RU" baseline="0" dirty="0" smtClean="0"/>
              <a:t> уровня образования – создать единой федеральное образовательное пространство воспитания и обучения детей, обеспечить им и их родителям равные, качественные условия дошкольного образования, вне зависимости от места проживания. Поэтому на этапе «входа» детского сада в ЕОП важно оценить качество самой ОП ДОО.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0221A-4522-4B08-B170-3280B396410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720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0221A-4522-4B08-B170-3280B396410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792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0221A-4522-4B08-B170-3280B396410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99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</a:t>
            </a:r>
            <a:r>
              <a:rPr lang="ru-RU" baseline="0" dirty="0" smtClean="0"/>
              <a:t> семинаре мы рассмотрим следующие вопросы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0221A-4522-4B08-B170-3280B396410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700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0221A-4522-4B08-B170-3280B396410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261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0221A-4522-4B08-B170-3280B396410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1579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0221A-4522-4B08-B170-3280B396410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5546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0221A-4522-4B08-B170-3280B396410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6581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Культурные практики – разнообразные, основанные на текущих и перспективных интересах ребёнка 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виды самостоятельной деятельности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поведения и опыта, складывающегося с первых дней его жизни.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Практика ребёнка становится культурной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(а не социальной или учебной, или иной), когда она открывает возможности для его личной инициативы, осмысления его повседневного опыта и создания собственных образцов и творческих продуктов деятельности на основе осваиваемых культурных норм (где культура – сущностное качество любой формы деятельности, практика - накопленный личный опыт).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0221A-4522-4B08-B170-3280B396410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4575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0221A-4522-4B08-B170-3280B396410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497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 нашли время для изучения презентации и видеозапись по итогам проведения мониторинга внедрения ФОП ДО в ДОО Тюменской области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2024 МКДО (мониторинг качества дошкольного образования) проводится не будет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0221A-4522-4B08-B170-3280B396410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667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(Результаты</a:t>
            </a:r>
            <a:r>
              <a:rPr lang="ru-RU" baseline="0" dirty="0" smtClean="0"/>
              <a:t> в </a:t>
            </a:r>
            <a:r>
              <a:rPr lang="ru-RU" baseline="0" dirty="0" err="1" smtClean="0"/>
              <a:t>Голышмановском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городсом</a:t>
            </a:r>
            <a:r>
              <a:rPr lang="ru-RU" baseline="0" dirty="0" smtClean="0"/>
              <a:t> округе  – папка Отчет МКДО 2023)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По результатам мониторинга в Тюменской области на что обратить внимание? На те показатели, которые попали в красную зону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0221A-4522-4B08-B170-3280B396410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699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0221A-4522-4B08-B170-3280B396410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061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самоконтроль</a:t>
            </a:r>
            <a:r>
              <a:rPr lang="ru-RU" baseline="0" dirty="0" smtClean="0"/>
              <a:t> взять наполнение обязательной части программы ее соответствие ФОП ДО и часть, формируемую участниками образовательных отношений ( ЧФУ)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0221A-4522-4B08-B170-3280B396410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423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0221A-4522-4B08-B170-3280B396410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812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Виктория Юрьевна заострила внимание на  программе развития ДОО – это миссия детского сада.</a:t>
            </a:r>
          </a:p>
          <a:p>
            <a:r>
              <a:rPr lang="ru-RU" dirty="0" smtClean="0"/>
              <a:t>Цели и задачи соответствуют требованиям  ФОП. – Всестороннее</a:t>
            </a:r>
            <a:r>
              <a:rPr lang="ru-RU" baseline="0" dirty="0" smtClean="0"/>
              <a:t> развитие личности, формирование основ духовно-нравственных ценностей.</a:t>
            </a:r>
          </a:p>
          <a:p>
            <a:r>
              <a:rPr lang="ru-RU" baseline="0" dirty="0" smtClean="0"/>
              <a:t>Обязательно должна включать меры по внедрению ФОП.</a:t>
            </a:r>
          </a:p>
          <a:p>
            <a:r>
              <a:rPr lang="ru-RU" baseline="0" dirty="0" smtClean="0"/>
              <a:t>Головой план – мероприятия методического характера и повышение квалификации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0221A-4522-4B08-B170-3280B396410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466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 все провели </a:t>
            </a:r>
            <a:r>
              <a:rPr lang="ru-RU" dirty="0" err="1" smtClean="0"/>
              <a:t>самоаудит</a:t>
            </a:r>
            <a:r>
              <a:rPr lang="ru-RU" dirty="0" smtClean="0"/>
              <a:t>, увидели что необходимо скорректировать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0221A-4522-4B08-B170-3280B396410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173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5E2E-3775-42C6-9F73-0EC343C9172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5F571-FC1C-4C19-B706-547F15F41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042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5E2E-3775-42C6-9F73-0EC343C9172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5F571-FC1C-4C19-B706-547F15F41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57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5E2E-3775-42C6-9F73-0EC343C9172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5F571-FC1C-4C19-B706-547F15F41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242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5E2E-3775-42C6-9F73-0EC343C9172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5F571-FC1C-4C19-B706-547F15F41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648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5E2E-3775-42C6-9F73-0EC343C9172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5F571-FC1C-4C19-B706-547F15F41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152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5E2E-3775-42C6-9F73-0EC343C9172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5F571-FC1C-4C19-B706-547F15F41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592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5E2E-3775-42C6-9F73-0EC343C9172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5F571-FC1C-4C19-B706-547F15F41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45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5E2E-3775-42C6-9F73-0EC343C9172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5F571-FC1C-4C19-B706-547F15F41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82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5E2E-3775-42C6-9F73-0EC343C9172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5F571-FC1C-4C19-B706-547F15F41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13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5E2E-3775-42C6-9F73-0EC343C9172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5F571-FC1C-4C19-B706-547F15F41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91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5E2E-3775-42C6-9F73-0EC343C9172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5F571-FC1C-4C19-B706-547F15F41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56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45E2E-3775-42C6-9F73-0EC343C9172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5F571-FC1C-4C19-B706-547F15F41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36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94226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Управление развитием ДОУ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22 апреля 2024г.</a:t>
            </a:r>
            <a:br>
              <a:rPr lang="ru-RU" sz="3100" dirty="0" smtClean="0">
                <a:solidFill>
                  <a:srgbClr val="002060"/>
                </a:solidFill>
              </a:rPr>
            </a:br>
            <a:endParaRPr lang="ru-RU" sz="31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731670"/>
            <a:ext cx="9144000" cy="53676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ОМО заведующих и старших воспитателей ДОУ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26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739" y="110359"/>
            <a:ext cx="10731062" cy="843455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МКДО - 2023  10 ДОО_ Базовый уровень   +   Мониторинг внедрения ФОП ДО </a:t>
            </a:r>
            <a:r>
              <a:rPr lang="ru-RU" sz="1600" dirty="0">
                <a:solidFill>
                  <a:prstClr val="black"/>
                </a:solidFill>
              </a:rPr>
              <a:t/>
            </a:r>
            <a:br>
              <a:rPr lang="ru-RU" sz="1600" dirty="0">
                <a:solidFill>
                  <a:prstClr val="black"/>
                </a:solidFill>
              </a:rPr>
            </a:b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231263"/>
              </p:ext>
            </p:extLst>
          </p:nvPr>
        </p:nvGraphicFramePr>
        <p:xfrm>
          <a:off x="86711" y="749370"/>
          <a:ext cx="11918730" cy="5947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3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869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Формат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Критерии и показатели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Оценка </a:t>
                      </a:r>
                    </a:p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(5 балльная уровневая шкала)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014">
                <a:tc>
                  <a:txBody>
                    <a:bodyPr/>
                    <a:lstStyle/>
                    <a:p>
                      <a:r>
                        <a:rPr lang="ru-RU" dirty="0" smtClean="0"/>
                        <a:t>Дистанционно_ сайт ДОО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Документирование: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ОП ДО, календарный план воспитательной работы, годовой план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Планирование и организация работы в группе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Анализ и совершенствование образовательной деятельности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00B050"/>
                          </a:solidFill>
                        </a:rPr>
                        <a:t>от</a:t>
                      </a:r>
                      <a:r>
                        <a:rPr lang="ru-RU" baseline="0" dirty="0" smtClean="0">
                          <a:solidFill>
                            <a:srgbClr val="00B050"/>
                          </a:solidFill>
                        </a:rPr>
                        <a:t> 4 баллов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Очно_ выезд экспертов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Образовательные ориентиры: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Содержание образовательной деятельности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Ценностные ориентиры воспитания 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Индивидуальное развитие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b="0" dirty="0" smtClean="0">
                          <a:solidFill>
                            <a:srgbClr val="C00000"/>
                          </a:solidFill>
                        </a:rPr>
                        <a:t>2 балла</a:t>
                      </a:r>
                    </a:p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3 балла</a:t>
                      </a:r>
                    </a:p>
                    <a:p>
                      <a:r>
                        <a:rPr lang="ru-RU" b="0" dirty="0" smtClean="0">
                          <a:solidFill>
                            <a:srgbClr val="00B050"/>
                          </a:solidFill>
                        </a:rPr>
                        <a:t>4 балла</a:t>
                      </a:r>
                      <a:endParaRPr lang="ru-RU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Развивающая среда: 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Функционирование центров центры активности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Социальная навигация пространства и основы безопасность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Доступность среды в помещении и на свежем воздухе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Материально-техническое обеспечение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Библиотечно-информационное обеспечение для педагогов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Учебно-методическое обеспечение образовательного процесса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Условия для детей с ООП и ОВЗ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Организация питания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 4 баллов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44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50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Что в минусе? На что же обращают внимание?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22218"/>
            <a:ext cx="10515600" cy="4954745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Взаимодействие педагога и детей (учет детской инициативы)</a:t>
            </a:r>
          </a:p>
          <a:p>
            <a:r>
              <a:rPr lang="ru-RU" dirty="0" smtClean="0"/>
              <a:t>Как используются компоненты «говорящей среды»?  Среда - учитель для ребенка.</a:t>
            </a:r>
          </a:p>
          <a:p>
            <a:r>
              <a:rPr lang="ru-RU" dirty="0" smtClean="0"/>
              <a:t>Условия для самостоятельной деятельности детей. </a:t>
            </a:r>
          </a:p>
          <a:p>
            <a:pPr marL="0" indent="0">
              <a:buNone/>
            </a:pPr>
            <a:r>
              <a:rPr lang="ru-RU" dirty="0" smtClean="0"/>
              <a:t>Анализ наполнения Центров активности (например, центр экспериментирования и экологии, стоит сухой цветок, но в центре нет лейки – это не центр активности, не научит инициативе и самостоятельности.</a:t>
            </a:r>
          </a:p>
          <a:p>
            <a:r>
              <a:rPr lang="ru-RU" dirty="0" smtClean="0"/>
              <a:t>Педагог вмешивается «не туда» мешает детской игре</a:t>
            </a:r>
          </a:p>
          <a:p>
            <a:r>
              <a:rPr lang="ru-RU" dirty="0" smtClean="0"/>
              <a:t>Не использует схемы-опоры</a:t>
            </a:r>
          </a:p>
          <a:p>
            <a:r>
              <a:rPr lang="ru-RU" dirty="0" smtClean="0"/>
              <a:t>Не создает затруднений для детей</a:t>
            </a:r>
          </a:p>
          <a:p>
            <a:r>
              <a:rPr lang="ru-RU" dirty="0" smtClean="0"/>
              <a:t>Репродуктивный характер</a:t>
            </a:r>
          </a:p>
          <a:p>
            <a:r>
              <a:rPr lang="ru-RU" dirty="0" smtClean="0"/>
              <a:t>Цели не выходят на результат</a:t>
            </a:r>
          </a:p>
          <a:p>
            <a:r>
              <a:rPr lang="ru-RU" dirty="0" smtClean="0"/>
              <a:t>Видит ожидаемый результат</a:t>
            </a:r>
          </a:p>
          <a:p>
            <a:r>
              <a:rPr lang="ru-RU" dirty="0" smtClean="0"/>
              <a:t>Как понимает, что дети научились? </a:t>
            </a:r>
          </a:p>
          <a:p>
            <a:r>
              <a:rPr lang="ru-RU" dirty="0" smtClean="0"/>
              <a:t>Родители – участники образовательных отношений. Причастность родителей через использование технологии «социализации» ввели в практику ДОУ. </a:t>
            </a:r>
          </a:p>
          <a:p>
            <a:pPr marL="0" indent="0">
              <a:buNone/>
            </a:pPr>
            <a:r>
              <a:rPr lang="ru-RU" dirty="0" smtClean="0"/>
              <a:t>( Увидели пришли две мамы и принимают участие в организации «Клубного часа») </a:t>
            </a:r>
            <a:r>
              <a:rPr lang="ru-RU" b="1" dirty="0" smtClean="0">
                <a:solidFill>
                  <a:srgbClr val="C00000"/>
                </a:solidFill>
              </a:rPr>
              <a:t>варианты 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32071" y="3060072"/>
            <a:ext cx="3268300" cy="1665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Управленческие решения: ТРЕНИНГИ</a:t>
            </a:r>
          </a:p>
          <a:p>
            <a:pPr algn="ctr"/>
            <a:r>
              <a:rPr lang="ru-RU" dirty="0" smtClean="0"/>
              <a:t>МАСТЕРСКИЕ</a:t>
            </a:r>
          </a:p>
          <a:p>
            <a:pPr algn="ctr"/>
            <a:r>
              <a:rPr lang="ru-RU" dirty="0" smtClean="0"/>
              <a:t>ПРАКТИКУМЫ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482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896" y="365125"/>
            <a:ext cx="11422118" cy="14605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                                           </a:t>
            </a:r>
            <a:r>
              <a:rPr lang="ru-RU" sz="2200" u="sng" dirty="0" smtClean="0">
                <a:solidFill>
                  <a:srgbClr val="800000"/>
                </a:solidFill>
              </a:rPr>
              <a:t>!На контроль методической службе МО </a:t>
            </a:r>
            <a:r>
              <a:rPr lang="ru-RU" sz="2200" dirty="0" smtClean="0">
                <a:solidFill>
                  <a:srgbClr val="800000"/>
                </a:solidFill>
              </a:rPr>
              <a:t/>
            </a:r>
            <a:br>
              <a:rPr lang="ru-RU" sz="2200" dirty="0" smtClean="0">
                <a:solidFill>
                  <a:srgbClr val="80000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УПРАВЛЕНИЕ КАЧЕСТВОМ ОБРАЗОВАНИЯ</a:t>
            </a:r>
            <a:r>
              <a:rPr lang="ru-RU" sz="3100" dirty="0" smtClean="0"/>
              <a:t>                                                                            </a:t>
            </a:r>
            <a:br>
              <a:rPr lang="ru-RU" sz="3100" dirty="0" smtClean="0"/>
            </a:b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       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655" y="1552903"/>
            <a:ext cx="11690131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/>
              <a:t>ФЗ «Об образовании в РФ»_ Ст.28.п.3.13 «Компетенции ОО»</a:t>
            </a:r>
          </a:p>
          <a:p>
            <a:pPr marL="0" indent="0" algn="ctr">
              <a:buNone/>
            </a:pPr>
            <a:r>
              <a:rPr lang="ru-RU" sz="1800" u="sng" dirty="0" smtClean="0"/>
              <a:t>Обеспечение функционирования внутренней системы оценки качества образования (ВСОКО)</a:t>
            </a:r>
          </a:p>
          <a:p>
            <a:pPr marL="0" indent="0">
              <a:buNone/>
            </a:pPr>
            <a:r>
              <a:rPr lang="ru-RU" sz="1800" dirty="0" smtClean="0"/>
              <a:t>	</a:t>
            </a:r>
            <a:r>
              <a:rPr lang="ru-RU" sz="1200" dirty="0" smtClean="0"/>
              <a:t>п. 7. Образовательная организация </a:t>
            </a:r>
            <a:r>
              <a:rPr lang="ru-RU" sz="1200" b="1" dirty="0" smtClean="0"/>
              <a:t>несет ответственность </a:t>
            </a:r>
            <a:r>
              <a:rPr lang="ru-RU" sz="1200" dirty="0" smtClean="0"/>
              <a:t>в установленном законодательством Российской Федерации порядке </a:t>
            </a:r>
            <a:r>
              <a:rPr lang="ru-RU" sz="1200" b="1" dirty="0" smtClean="0"/>
              <a:t>за не выполнение или ненадлежащее выполнение функций</a:t>
            </a:r>
            <a:r>
              <a:rPr lang="ru-RU" sz="1200" dirty="0" smtClean="0"/>
              <a:t>, отнесенных к ее компетенции, нарушение требований к организации и осуществлению образовательной деятельности образовательная организация и ее должностные лица несут административную ответственность в соответствии с Кодексом Российской Федерации об административных правонарушениях.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800000"/>
                </a:solidFill>
              </a:rPr>
              <a:t>!</a:t>
            </a:r>
            <a:r>
              <a:rPr lang="ru-RU" sz="1800" dirty="0" smtClean="0">
                <a:solidFill>
                  <a:srgbClr val="800000"/>
                </a:solidFill>
              </a:rPr>
              <a:t> ВЫВОД</a:t>
            </a:r>
          </a:p>
          <a:p>
            <a:pPr marL="0" indent="0" algn="ctr">
              <a:buNone/>
            </a:pPr>
            <a:endParaRPr lang="ru-RU" sz="1800" dirty="0" smtClean="0"/>
          </a:p>
          <a:p>
            <a:pPr>
              <a:buFontTx/>
              <a:buChar char="-"/>
            </a:pPr>
            <a:endParaRPr lang="ru-RU" sz="1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75896" y="3752194"/>
          <a:ext cx="11422118" cy="2562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1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1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90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ДОО </a:t>
                      </a:r>
                      <a:r>
                        <a:rPr kumimoji="0" lang="ru-RU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самостоятельно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с опорой на нормативно-правовые документы проектирует: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825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цели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задачи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принципы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порядок проведения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периодичность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критерии оценки качества образования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Положение </a:t>
                      </a:r>
                    </a:p>
                    <a:p>
                      <a:pPr algn="ctr"/>
                      <a:r>
                        <a:rPr lang="ru-RU" dirty="0" smtClean="0"/>
                        <a:t>о внутренней системе оценки качества образования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116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560" y="365125"/>
            <a:ext cx="10302240" cy="1020055"/>
          </a:xfrm>
        </p:spPr>
        <p:txBody>
          <a:bodyPr/>
          <a:lstStyle/>
          <a:p>
            <a:pPr algn="ctr"/>
            <a:r>
              <a:rPr lang="ru-RU" dirty="0" smtClean="0"/>
              <a:t>Анализ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фото </a:t>
            </a:r>
            <a:r>
              <a:rPr lang="ru-RU" dirty="0" err="1">
                <a:solidFill>
                  <a:srgbClr val="002060"/>
                </a:solidFill>
              </a:rPr>
              <a:t>Голышмановский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дс.rar</a:t>
            </a:r>
            <a:r>
              <a:rPr lang="ru-RU" dirty="0">
                <a:solidFill>
                  <a:srgbClr val="002060"/>
                </a:solidFill>
              </a:rPr>
              <a:t> (34120511)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самостоятельная деятельность муз.mp4 (964875408)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совместная деятельность без.mp4 (706820899)</a:t>
            </a:r>
          </a:p>
        </p:txBody>
      </p:sp>
    </p:spTree>
    <p:extLst>
      <p:ext uri="{BB962C8B-B14F-4D97-AF65-F5344CB8AC3E}">
        <p14:creationId xmlns:p14="http://schemas.microsoft.com/office/powerpoint/2010/main" val="2583488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371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Новые показатели во ВСОК ДО с учетом ФОП ДО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321806"/>
            <a:ext cx="10515600" cy="4855157"/>
          </a:xfrm>
        </p:spPr>
        <p:txBody>
          <a:bodyPr/>
          <a:lstStyle/>
          <a:p>
            <a:r>
              <a:rPr lang="ru-RU" i="1" dirty="0" smtClean="0"/>
              <a:t>1 этап. </a:t>
            </a:r>
            <a:r>
              <a:rPr lang="ru-RU" dirty="0" smtClean="0"/>
              <a:t>Анализ соответствия образовательной программы обязательному минимуму содержания, который задает ФОП ДО</a:t>
            </a:r>
          </a:p>
          <a:p>
            <a:r>
              <a:rPr lang="ru-RU" i="1" dirty="0" smtClean="0"/>
              <a:t>2 этап. </a:t>
            </a:r>
            <a:r>
              <a:rPr lang="ru-RU" dirty="0" smtClean="0"/>
              <a:t>Приведение ОП в соответствие с ФОП ДО</a:t>
            </a:r>
          </a:p>
          <a:p>
            <a:r>
              <a:rPr lang="ru-RU" i="1" dirty="0" smtClean="0"/>
              <a:t>3 этап. </a:t>
            </a:r>
            <a:r>
              <a:rPr lang="ru-RU" dirty="0" smtClean="0"/>
              <a:t>Анализ качества содержания программы и процессов ее реализации, условий и результатов образовательной деятельности в детском саду на предмет соответствия ФОП ДО</a:t>
            </a:r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Теперь необходимо реализовывать план ВСОК ДО!</a:t>
            </a:r>
          </a:p>
          <a:p>
            <a:endParaRPr lang="ru-RU" dirty="0"/>
          </a:p>
        </p:txBody>
      </p:sp>
      <p:sp>
        <p:nvSpPr>
          <p:cNvPr id="7" name="Штриховая стрелка вправо 6"/>
          <p:cNvSpPr/>
          <p:nvPr/>
        </p:nvSpPr>
        <p:spPr>
          <a:xfrm rot="5400000">
            <a:off x="5364480" y="4137434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079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735" t="10230" r="31284" b="16571"/>
          <a:stretch/>
        </p:blipFill>
        <p:spPr>
          <a:xfrm>
            <a:off x="430237" y="90653"/>
            <a:ext cx="8872025" cy="67673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68254" y="2444262"/>
            <a:ext cx="1430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Ст. 28 п.3.13.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9636368" y="1266092"/>
            <a:ext cx="712178" cy="685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710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845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Какие показатели качества ДО теперь оценивать?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113577"/>
            <a:ext cx="10515600" cy="500001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62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01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002060"/>
                </a:solidFill>
              </a:rPr>
              <a:t/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>
                <a:solidFill>
                  <a:srgbClr val="002060"/>
                </a:solidFill>
              </a:rPr>
              <a:t/>
            </a:r>
            <a:br>
              <a:rPr lang="ru-RU" sz="3100" b="1" dirty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Какие показатели качества ДО теперь оценивать?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/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412341"/>
            <a:ext cx="10515600" cy="516297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Журнал «Справочник старшего воспитателя №9» (сентябрь 2023г.)</a:t>
            </a:r>
          </a:p>
          <a:p>
            <a:r>
              <a:rPr lang="ru-RU" dirty="0" smtClean="0"/>
              <a:t>Образовательная программа</a:t>
            </a:r>
          </a:p>
          <a:p>
            <a:r>
              <a:rPr lang="ru-RU" dirty="0" smtClean="0"/>
              <a:t>Качество содержания и организации образовательного процесса в дошкольной организации</a:t>
            </a:r>
          </a:p>
          <a:p>
            <a:r>
              <a:rPr lang="ru-RU" dirty="0" smtClean="0"/>
              <a:t>Качество условий реализации образовательного процесса</a:t>
            </a:r>
          </a:p>
          <a:p>
            <a:r>
              <a:rPr lang="ru-RU" dirty="0" smtClean="0"/>
              <a:t>Качество результатов, которые достигнуты в ходе образовательного процесса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830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574" y="274591"/>
            <a:ext cx="10515600" cy="54022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Объекты оценки в системе дошкольного образования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695719"/>
              </p:ext>
            </p:extLst>
          </p:nvPr>
        </p:nvGraphicFramePr>
        <p:xfrm>
          <a:off x="901574" y="814813"/>
          <a:ext cx="10515600" cy="4985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406023594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64559542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085489683"/>
                    </a:ext>
                  </a:extLst>
                </a:gridCol>
              </a:tblGrid>
              <a:tr h="688062">
                <a:tc>
                  <a:txBody>
                    <a:bodyPr/>
                    <a:lstStyle/>
                    <a:p>
                      <a:r>
                        <a:rPr lang="ru-RU" dirty="0" smtClean="0"/>
                        <a:t>ФАКТОРЫ</a:t>
                      </a:r>
                    </a:p>
                    <a:p>
                      <a:r>
                        <a:rPr lang="ru-RU" dirty="0" smtClean="0"/>
                        <a:t>ОБРАЗОВАТЕЛЬНОГО ПРОЦЕССА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СООТВЕТСТВИЕ  ФГОС ДОО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СООТВЕТСТВИЕ ФОП ДО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869341"/>
                  </a:ext>
                </a:extLst>
              </a:tr>
              <a:tr h="594360">
                <a:tc rowSpan="2">
                  <a:txBody>
                    <a:bodyPr/>
                    <a:lstStyle/>
                    <a:p>
                      <a:r>
                        <a:rPr lang="ru-RU" b="1" dirty="0" smtClean="0"/>
                        <a:t>Качество результатов образовательной деятельности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Требования к результатам освоения ОП ДО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Целевой раздел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174223"/>
                  </a:ext>
                </a:extLst>
              </a:tr>
              <a:tr h="914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Целевые ориентиры ДО</a:t>
                      </a:r>
                    </a:p>
                    <a:p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«Планируемые результаты реализации программы»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846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Качество содержания и процессов образовательной деятельности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Требования к структуре ОП ДО и ее объему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Содержательный раздел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318068"/>
                  </a:ext>
                </a:extLst>
              </a:tr>
              <a:tr h="457200">
                <a:tc rowSpan="2">
                  <a:txBody>
                    <a:bodyPr/>
                    <a:lstStyle/>
                    <a:p>
                      <a:r>
                        <a:rPr lang="ru-RU" b="1" dirty="0" smtClean="0"/>
                        <a:t>Качество условий, которые обеспечивают образовательную деятельность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Требования к условиям реализации ОП ДО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Организационный раздел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507381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Требования к условиям реализации ОП ДО</a:t>
                      </a:r>
                    </a:p>
                    <a:p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Материально-технические,</a:t>
                      </a:r>
                      <a:r>
                        <a:rPr lang="ru-RU" b="1" baseline="0" dirty="0" smtClean="0"/>
                        <a:t> кадровые, психолого-педагогические, требования к РППС</a:t>
                      </a:r>
                      <a:endParaRPr lang="ru-RU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43249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79009" y="6002448"/>
            <a:ext cx="4725909" cy="488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Карты анализа в приложении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395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43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п.24 Федеральная образовательная программа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9255"/>
            <a:ext cx="10515600" cy="511770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b="1" dirty="0" smtClean="0"/>
              <a:t>Образовательная деятельность в ДОО включает:</a:t>
            </a:r>
          </a:p>
          <a:p>
            <a:pPr>
              <a:buFontTx/>
              <a:buChar char="-"/>
            </a:pPr>
            <a:r>
              <a:rPr lang="ru-RU" dirty="0" smtClean="0"/>
              <a:t>образовательную деятельность, осуществляемую в процессе организации различных видов деятельности</a:t>
            </a:r>
          </a:p>
          <a:p>
            <a:pPr>
              <a:buFontTx/>
              <a:buChar char="-"/>
            </a:pPr>
            <a:r>
              <a:rPr lang="ru-RU" dirty="0"/>
              <a:t>о</a:t>
            </a:r>
            <a:r>
              <a:rPr lang="ru-RU" dirty="0" smtClean="0"/>
              <a:t>бразовательную деятельность, осуществляемую в ходе режимных процессов;</a:t>
            </a:r>
          </a:p>
          <a:p>
            <a:pPr>
              <a:buFontTx/>
              <a:buChar char="-"/>
            </a:pPr>
            <a:r>
              <a:rPr lang="ru-RU" dirty="0" smtClean="0"/>
              <a:t> самостоятельную деятельность детей;</a:t>
            </a:r>
          </a:p>
          <a:p>
            <a:pPr>
              <a:buFontTx/>
              <a:buChar char="-"/>
            </a:pPr>
            <a:r>
              <a:rPr lang="ru-RU" dirty="0"/>
              <a:t>в</a:t>
            </a:r>
            <a:r>
              <a:rPr lang="ru-RU" dirty="0" smtClean="0"/>
              <a:t>заимодействие с семьями детей по реализации образовательной программы ДО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79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377452"/>
              </p:ext>
            </p:extLst>
          </p:nvPr>
        </p:nvGraphicFramePr>
        <p:xfrm>
          <a:off x="801987" y="564300"/>
          <a:ext cx="10913197" cy="55015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13197">
                  <a:extLst>
                    <a:ext uri="{9D8B030D-6E8A-4147-A177-3AD203B41FA5}">
                      <a16:colId xmlns:a16="http://schemas.microsoft.com/office/drawing/2014/main" val="2047951898"/>
                    </a:ext>
                  </a:extLst>
                </a:gridCol>
              </a:tblGrid>
              <a:tr h="132214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3865880" algn="l"/>
                        </a:tabLs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ПРОГРАММА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3865880" algn="l"/>
                        </a:tabLs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Результаты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федерального мониторинга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внедрения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ФОП ДО в ДОО Тюменской области и в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</a:rPr>
                        <a:t>Голышмановском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 городском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округе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951032"/>
                  </a:ext>
                </a:extLst>
              </a:tr>
              <a:tr h="812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3865880" algn="l"/>
                        </a:tabLst>
                        <a:defRPr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Программа развития  и годовой план ДОУ</a:t>
                      </a:r>
                      <a:endParaRPr lang="ru-RU" sz="2400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3865880" algn="l"/>
                        </a:tabLst>
                      </a:pP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956653"/>
                  </a:ext>
                </a:extLst>
              </a:tr>
              <a:tr h="653986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3865880" algn="l"/>
                        </a:tabLs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Новые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показатели во ВСОК ДО с учетом реализации ФОП ДО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760023"/>
                  </a:ext>
                </a:extLst>
              </a:tr>
              <a:tr h="205855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3865880" algn="l"/>
                        </a:tabLs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Новое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в законодательстве: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3865880" algn="l"/>
                        </a:tabLs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Изменение в приказ </a:t>
                      </a:r>
                      <a:r>
                        <a:rPr lang="ru-RU" sz="2400" dirty="0" err="1">
                          <a:solidFill>
                            <a:srgbClr val="002060"/>
                          </a:solidFill>
                          <a:effectLst/>
                        </a:rPr>
                        <a:t>Рособрнадзора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 №1493 от 04.08.2023г.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(вступает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в силу с 01.09.2024г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.)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3865880" algn="l"/>
                        </a:tabLs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Правила приема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в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ДОУ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3865880" algn="l"/>
                        </a:tabLs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42734"/>
                  </a:ext>
                </a:extLst>
              </a:tr>
              <a:tr h="653986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3865880" algn="l"/>
                        </a:tabLs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Практикум «Планирование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летней оздоровительной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работы» 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02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126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541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Образовательная деятельность организуется как совместная деятельность педагога и детей, самостоятельная деятельность детей.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В зависимости от решаемых образовательных задач, желаний детей, их образовательных потребностей, педагог может выбирать один или несколько вариантов совместной деятельности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123" y="1482458"/>
            <a:ext cx="1172423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1) Совместная деятельность педагога с ребенком, где взаимодействуя с ребенком, он выполняет функции педагога: обучает чему-то новому; </a:t>
            </a:r>
          </a:p>
          <a:p>
            <a:pPr marL="0" indent="0">
              <a:buNone/>
            </a:pPr>
            <a:r>
              <a:rPr lang="ru-RU" sz="1800" dirty="0" smtClean="0"/>
              <a:t>2) Совместная деятельность ребенка с педагогом, при которой ребенок и педагог – равноправные партнеры;</a:t>
            </a:r>
          </a:p>
          <a:p>
            <a:pPr marL="0" indent="0">
              <a:buNone/>
            </a:pPr>
            <a:r>
              <a:rPr lang="ru-RU" sz="1800" dirty="0" smtClean="0"/>
              <a:t>3)Совместная деятельность группы детей под руководством педагога, который на правах участника деятельности  на всех этапах ее выполнения (от планирования до завершения) направляет совместную деятельность группы детей</a:t>
            </a:r>
          </a:p>
          <a:p>
            <a:pPr marL="0" indent="0">
              <a:buNone/>
            </a:pPr>
            <a:r>
              <a:rPr lang="ru-RU" sz="1800" dirty="0" smtClean="0"/>
              <a:t>4) Совместная деятельность детей со сверстниками без участия педагога, но по его заданию. Педагог в этой ситуации не является участников деятельности, но выступает в роли ее организатора, ставящего задачу группе детей, актуализируя лидерские ресурсы самих детей </a:t>
            </a:r>
          </a:p>
          <a:p>
            <a:pPr marL="0" indent="0">
              <a:buNone/>
            </a:pPr>
            <a:r>
              <a:rPr lang="ru-RU" sz="1800" dirty="0" smtClean="0"/>
              <a:t>5) Самостоятельная, спонтанно возникающая, совместная деятельность детей без всякого участия педагога. Это </a:t>
            </a:r>
            <a:r>
              <a:rPr lang="ru-RU" sz="1800" dirty="0" err="1" smtClean="0"/>
              <a:t>м.б</a:t>
            </a:r>
            <a:r>
              <a:rPr lang="ru-RU" sz="1800" dirty="0" smtClean="0"/>
              <a:t>. самостоятельные игры детей (сюжетно-ролевые, театрализованные, режиссерские, игры с правилами, музыкальные); самостоятельная изобразительная деятельность по  выбору детей, самостоятельная познавательно-исследовательская деятельность (опыты, эксперименты).</a:t>
            </a:r>
          </a:p>
          <a:p>
            <a:pPr marL="0" indent="0">
              <a:buNone/>
            </a:pPr>
            <a:r>
              <a:rPr lang="ru-RU" sz="1800" b="1" i="1" dirty="0" smtClean="0"/>
              <a:t>В процессе организации  различных видов деятельности педагог создает условия для выбора детьми: вида деятельности, оборудования, участников совместной деятельности, принятия детьми решений,  поддерживает детскую инициативу и самостоятельность, устанавливает правила взаимодействия детей. Педагог использует образовательный потенциал каждого вида деятельности для решения задач воспитания, обучения и развития детей.  </a:t>
            </a:r>
            <a:endParaRPr lang="ru-RU" sz="1800" b="1" i="1" dirty="0"/>
          </a:p>
        </p:txBody>
      </p:sp>
    </p:spTree>
    <p:extLst>
      <p:ext uri="{BB962C8B-B14F-4D97-AF65-F5344CB8AC3E}">
        <p14:creationId xmlns:p14="http://schemas.microsoft.com/office/powerpoint/2010/main" val="4113196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6483"/>
            <a:ext cx="10515600" cy="72129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Образовательная деятельность, осуществляемая в утренний отрезок времени,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может включать: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1271"/>
            <a:ext cx="10515600" cy="51991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- игровые ситуации,  индивидуальные игры и игры небольшими подгруппами;</a:t>
            </a:r>
          </a:p>
          <a:p>
            <a:pPr>
              <a:buFontTx/>
              <a:buChar char="-"/>
            </a:pPr>
            <a:r>
              <a:rPr lang="ru-RU" dirty="0" smtClean="0"/>
              <a:t>беседы с детьми по их интересам, развивающее общение педагога с детьми (в </a:t>
            </a:r>
            <a:r>
              <a:rPr lang="ru-RU" dirty="0" err="1" smtClean="0"/>
              <a:t>т.ч</a:t>
            </a:r>
            <a:r>
              <a:rPr lang="ru-RU" dirty="0" smtClean="0"/>
              <a:t>. утренний и вечерний круг), рассматривание картин, иллюстраций;</a:t>
            </a:r>
          </a:p>
          <a:p>
            <a:pPr>
              <a:buFontTx/>
              <a:buChar char="-"/>
            </a:pPr>
            <a:r>
              <a:rPr lang="ru-RU" dirty="0" smtClean="0"/>
              <a:t>практические, проблемные ситуации, упражнения (по освоению </a:t>
            </a:r>
            <a:r>
              <a:rPr lang="ru-RU" dirty="0" err="1" smtClean="0"/>
              <a:t>к.г.н</a:t>
            </a:r>
            <a:r>
              <a:rPr lang="ru-RU" dirty="0" smtClean="0"/>
              <a:t>., правил и норм поведения);</a:t>
            </a:r>
          </a:p>
          <a:p>
            <a:pPr>
              <a:buFontTx/>
              <a:buChar char="-"/>
            </a:pPr>
            <a:r>
              <a:rPr lang="ru-RU" dirty="0" smtClean="0"/>
              <a:t>наблюдения за объектами и явлениями природы, трудом взрослых;</a:t>
            </a:r>
          </a:p>
          <a:p>
            <a:pPr>
              <a:buFontTx/>
              <a:buChar char="-"/>
            </a:pPr>
            <a:r>
              <a:rPr lang="ru-RU" dirty="0"/>
              <a:t>т</a:t>
            </a:r>
            <a:r>
              <a:rPr lang="ru-RU" dirty="0" smtClean="0"/>
              <a:t>рудовые поручения и дежурства (сервировка стола к приему пищи, уход за комнатными растениями);</a:t>
            </a:r>
          </a:p>
          <a:p>
            <a:pPr>
              <a:buFontTx/>
              <a:buChar char="-"/>
            </a:pPr>
            <a:r>
              <a:rPr lang="ru-RU" dirty="0" smtClean="0"/>
              <a:t>индивидуальную работу с детьми в соответствии с задачами разных образовательных областей;  </a:t>
            </a:r>
          </a:p>
          <a:p>
            <a:pPr>
              <a:buFontTx/>
              <a:buChar char="-"/>
            </a:pPr>
            <a:r>
              <a:rPr lang="ru-RU" dirty="0" smtClean="0"/>
              <a:t>продуктивную деятельность детей по интересам  детей (рисование, конструирование, лепка и </a:t>
            </a:r>
            <a:r>
              <a:rPr lang="ru-RU" dirty="0" err="1" smtClean="0"/>
              <a:t>др</a:t>
            </a:r>
            <a:r>
              <a:rPr lang="ru-RU" dirty="0" smtClean="0"/>
              <a:t>);</a:t>
            </a:r>
          </a:p>
          <a:p>
            <a:pPr>
              <a:buFontTx/>
              <a:buChar char="-"/>
            </a:pPr>
            <a:r>
              <a:rPr lang="ru-RU" dirty="0" smtClean="0"/>
              <a:t>оздоровительные и закаливающие процедуры, </a:t>
            </a:r>
            <a:r>
              <a:rPr lang="ru-RU" dirty="0" err="1" smtClean="0"/>
              <a:t>здоровьесберегающие</a:t>
            </a:r>
            <a:r>
              <a:rPr lang="ru-RU" dirty="0" smtClean="0"/>
              <a:t> мероприятия, двигательную активность (подвижные игры, гимнастика);</a:t>
            </a:r>
          </a:p>
          <a:p>
            <a:pPr>
              <a:buFontTx/>
              <a:buChar char="-"/>
            </a:pPr>
            <a:r>
              <a:rPr lang="ru-RU" dirty="0" smtClean="0"/>
              <a:t>занятия (время проведения обозначено в СанПиН);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745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2016"/>
            <a:ext cx="10515600" cy="13647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Образовательная </a:t>
            </a:r>
            <a:r>
              <a:rPr lang="ru-RU" sz="2400" b="1" dirty="0">
                <a:solidFill>
                  <a:srgbClr val="002060"/>
                </a:solidFill>
              </a:rPr>
              <a:t>деятельность  во время прогулки 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9256"/>
            <a:ext cx="10515600" cy="51177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- наблюдения за объектами и явлениями природы, направленные на установление разнообразных связей и зависимостей в природе, воспитание отношения к ней;</a:t>
            </a:r>
          </a:p>
          <a:p>
            <a:pPr marL="0" indent="0">
              <a:buNone/>
            </a:pPr>
            <a:r>
              <a:rPr lang="ru-RU" dirty="0" smtClean="0"/>
              <a:t>-подвижные игры и спортивные упражнения, направленные на оптимизацию режима двигательной активности и укрепление   здоровья детей;</a:t>
            </a:r>
          </a:p>
          <a:p>
            <a:pPr marL="0" indent="0">
              <a:buNone/>
            </a:pPr>
            <a:r>
              <a:rPr lang="ru-RU" dirty="0" smtClean="0"/>
              <a:t>-экспериментирование с объектами неживой природы;</a:t>
            </a:r>
          </a:p>
          <a:p>
            <a:pPr>
              <a:buFontTx/>
              <a:buChar char="-"/>
            </a:pPr>
            <a:r>
              <a:rPr lang="ru-RU" dirty="0" smtClean="0"/>
              <a:t>сюжетно-ролевые и конструктивные игры (с песком, со снегом, с природным материалом);</a:t>
            </a:r>
          </a:p>
          <a:p>
            <a:pPr>
              <a:buFontTx/>
              <a:buChar char="-"/>
            </a:pPr>
            <a:r>
              <a:rPr lang="ru-RU" dirty="0"/>
              <a:t>э</a:t>
            </a:r>
            <a:r>
              <a:rPr lang="ru-RU" dirty="0" smtClean="0"/>
              <a:t>лементарную трудовую деятельность детей на участке ДОО;</a:t>
            </a:r>
          </a:p>
          <a:p>
            <a:pPr>
              <a:buFontTx/>
              <a:buChar char="-"/>
            </a:pPr>
            <a:r>
              <a:rPr lang="ru-RU" dirty="0"/>
              <a:t>с</a:t>
            </a:r>
            <a:r>
              <a:rPr lang="ru-RU" dirty="0" smtClean="0"/>
              <a:t>вободное общение педагога с детьми, индивидуальную работу;</a:t>
            </a:r>
          </a:p>
          <a:p>
            <a:pPr>
              <a:buFontTx/>
              <a:buChar char="-"/>
            </a:pPr>
            <a:r>
              <a:rPr lang="ru-RU" dirty="0" smtClean="0"/>
              <a:t>проведение спортивных праздников (при необходимости)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234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5003"/>
            <a:ext cx="10515600" cy="82087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Образовательная деятельность, осуществляемая во вторую половину дня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995882"/>
            <a:ext cx="10695915" cy="5441132"/>
          </a:xfrm>
        </p:spPr>
        <p:txBody>
          <a:bodyPr>
            <a:normAutofit fontScale="47500" lnSpcReduction="20000"/>
          </a:bodyPr>
          <a:lstStyle/>
          <a:p>
            <a:pPr>
              <a:buFontTx/>
              <a:buChar char="-"/>
            </a:pPr>
            <a:r>
              <a:rPr lang="ru-RU" sz="4400" dirty="0"/>
              <a:t>э</a:t>
            </a:r>
            <a:r>
              <a:rPr lang="ru-RU" sz="4400" dirty="0" smtClean="0"/>
              <a:t>лементарная трудовая деятельность (уборка групповой комнаты, ремонт книг, настольно-печатных игр, стирка кукольного белья, изготовление игрушек-самоделок для игр малышей);</a:t>
            </a:r>
          </a:p>
          <a:p>
            <a:pPr>
              <a:buFontTx/>
              <a:buChar char="-"/>
            </a:pPr>
            <a:r>
              <a:rPr lang="ru-RU" sz="4400" dirty="0" smtClean="0"/>
              <a:t>проведение зрелищных мероприятий, развлечений, праздников (кукольный, настольный, теневой театры, игры-драматизации; спортивные, музыкальные и литературные досуги и </a:t>
            </a:r>
            <a:r>
              <a:rPr lang="ru-RU" sz="4400" dirty="0" err="1" smtClean="0"/>
              <a:t>др</a:t>
            </a:r>
            <a:r>
              <a:rPr lang="ru-RU" sz="4400" dirty="0" smtClean="0"/>
              <a:t>);</a:t>
            </a:r>
          </a:p>
          <a:p>
            <a:pPr>
              <a:buFontTx/>
              <a:buChar char="-"/>
            </a:pPr>
            <a:r>
              <a:rPr lang="ru-RU" sz="4400" dirty="0" smtClean="0"/>
              <a:t>игровые ситуации, индивидуальные игры и игры небольшими подгруппами (сюжетно-ролевые</a:t>
            </a:r>
            <a:r>
              <a:rPr lang="ru-RU" sz="4400" dirty="0"/>
              <a:t>, театрализованные, режиссерские, игры с правилами, </a:t>
            </a:r>
            <a:r>
              <a:rPr lang="ru-RU" sz="4400" dirty="0" smtClean="0"/>
              <a:t>музыкальные и другие);</a:t>
            </a:r>
          </a:p>
          <a:p>
            <a:pPr>
              <a:buFontTx/>
              <a:buChar char="-"/>
            </a:pPr>
            <a:r>
              <a:rPr lang="ru-RU" sz="4400" dirty="0"/>
              <a:t>о</a:t>
            </a:r>
            <a:r>
              <a:rPr lang="ru-RU" sz="4400" dirty="0" smtClean="0"/>
              <a:t>пыты и эксперименты, практико-ориентированные проекты, коллекционирование и др.;</a:t>
            </a:r>
          </a:p>
          <a:p>
            <a:pPr>
              <a:buFontTx/>
              <a:buChar char="-"/>
            </a:pPr>
            <a:r>
              <a:rPr lang="ru-RU" sz="4400" dirty="0"/>
              <a:t>ч</a:t>
            </a:r>
            <a:r>
              <a:rPr lang="ru-RU" sz="4400" dirty="0" smtClean="0"/>
              <a:t>тение </a:t>
            </a:r>
            <a:r>
              <a:rPr lang="ru-RU" sz="4400" dirty="0" err="1" smtClean="0"/>
              <a:t>худ.литературы</a:t>
            </a:r>
            <a:r>
              <a:rPr lang="ru-RU" sz="4400" dirty="0" smtClean="0"/>
              <a:t>, прослушивание аудиозаписей лучших образов чтения, рассматривание иллюстраций, просмотр мультфильмов и т.д.;</a:t>
            </a:r>
          </a:p>
          <a:p>
            <a:pPr>
              <a:buFontTx/>
              <a:buChar char="-"/>
            </a:pPr>
            <a:r>
              <a:rPr lang="ru-RU" sz="4400" dirty="0"/>
              <a:t>с</a:t>
            </a:r>
            <a:r>
              <a:rPr lang="ru-RU" sz="4400" dirty="0" smtClean="0"/>
              <a:t>лушание и исполнение музыкальных произведений, музыкально-ритмические движения, музыкальные игры и импровизации;</a:t>
            </a:r>
          </a:p>
          <a:p>
            <a:pPr>
              <a:buFontTx/>
              <a:buChar char="-"/>
            </a:pPr>
            <a:r>
              <a:rPr lang="ru-RU" sz="4400" dirty="0" smtClean="0"/>
              <a:t>организация и (или) посещение выставок детского творчества, изобразительного искусства, мастерских; просмотр репродукций картин классиков и современных художников;</a:t>
            </a:r>
          </a:p>
          <a:p>
            <a:pPr>
              <a:buFontTx/>
              <a:buChar char="-"/>
            </a:pPr>
            <a:r>
              <a:rPr lang="ru-RU" sz="4400" dirty="0" smtClean="0"/>
              <a:t>индивидуальную работу по </a:t>
            </a:r>
            <a:r>
              <a:rPr lang="ru-RU" sz="4400" dirty="0"/>
              <a:t>в</a:t>
            </a:r>
            <a:r>
              <a:rPr lang="ru-RU" sz="4400" dirty="0" smtClean="0"/>
              <a:t>сем  видам деятельности и образовательным областям;</a:t>
            </a:r>
          </a:p>
          <a:p>
            <a:pPr>
              <a:buFontTx/>
              <a:buChar char="-"/>
            </a:pPr>
            <a:r>
              <a:rPr lang="ru-RU" sz="4400" dirty="0"/>
              <a:t>р</a:t>
            </a:r>
            <a:r>
              <a:rPr lang="ru-RU" sz="4400" dirty="0" smtClean="0"/>
              <a:t>абота с родителями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4306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681997"/>
            <a:ext cx="10515600" cy="55832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Чем отличаются различные виды деятельности от культурных практик?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Центры активности для самостоятельной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игровой;</a:t>
            </a:r>
          </a:p>
          <a:p>
            <a:pPr>
              <a:buFontTx/>
              <a:buChar char="-"/>
            </a:pPr>
            <a:r>
              <a:rPr lang="ru-RU" dirty="0" smtClean="0"/>
              <a:t>литературный;</a:t>
            </a:r>
          </a:p>
          <a:p>
            <a:pPr>
              <a:buFontTx/>
              <a:buChar char="-"/>
            </a:pPr>
            <a:r>
              <a:rPr lang="ru-RU" dirty="0" smtClean="0"/>
              <a:t>спортивный;</a:t>
            </a:r>
          </a:p>
          <a:p>
            <a:pPr>
              <a:buFontTx/>
              <a:buChar char="-"/>
            </a:pPr>
            <a:r>
              <a:rPr lang="ru-RU" dirty="0" smtClean="0"/>
              <a:t>творчества;</a:t>
            </a:r>
          </a:p>
          <a:p>
            <a:pPr>
              <a:buFontTx/>
              <a:buChar char="-"/>
            </a:pPr>
            <a:r>
              <a:rPr lang="ru-RU" dirty="0" smtClean="0"/>
              <a:t>познания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Культурные практики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игровая;</a:t>
            </a:r>
          </a:p>
          <a:p>
            <a:pPr>
              <a:buFontTx/>
              <a:buChar char="-"/>
            </a:pPr>
            <a:r>
              <a:rPr lang="ru-RU" dirty="0" smtClean="0"/>
              <a:t>продуктивная;</a:t>
            </a:r>
          </a:p>
          <a:p>
            <a:pPr>
              <a:buFontTx/>
              <a:buChar char="-"/>
            </a:pPr>
            <a:r>
              <a:rPr lang="ru-RU" dirty="0" smtClean="0"/>
              <a:t>познавательно-исследовательская;</a:t>
            </a:r>
          </a:p>
          <a:p>
            <a:pPr>
              <a:buFontTx/>
              <a:buChar char="-"/>
            </a:pPr>
            <a:r>
              <a:rPr lang="ru-RU" dirty="0"/>
              <a:t>к</a:t>
            </a:r>
            <a:r>
              <a:rPr lang="ru-RU" dirty="0" smtClean="0"/>
              <a:t>оммуникативная;</a:t>
            </a:r>
          </a:p>
          <a:p>
            <a:pPr>
              <a:buFontTx/>
              <a:buChar char="-"/>
            </a:pPr>
            <a:r>
              <a:rPr lang="ru-RU" dirty="0" smtClean="0"/>
              <a:t>ЧХЛ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514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83920" y="975360"/>
            <a:ext cx="109423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Культурные практики </a:t>
            </a:r>
            <a:r>
              <a:rPr lang="ru-RU" sz="2400" dirty="0">
                <a:solidFill>
                  <a:srgbClr val="002060"/>
                </a:solidFill>
              </a:rPr>
              <a:t>– разнообразные, основанные на текущих и перспективных интересах ребёнка </a:t>
            </a:r>
            <a:r>
              <a:rPr lang="ru-RU" sz="2400" b="1" dirty="0">
                <a:solidFill>
                  <a:srgbClr val="002060"/>
                </a:solidFill>
              </a:rPr>
              <a:t>виды самостоятельной деятельности</a:t>
            </a:r>
            <a:r>
              <a:rPr lang="ru-RU" sz="2400" dirty="0">
                <a:solidFill>
                  <a:srgbClr val="002060"/>
                </a:solidFill>
              </a:rPr>
              <a:t>, поведения и опыта, складывающегося с первых дней его жизни.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Практика ребёнка становится культурной</a:t>
            </a:r>
            <a:r>
              <a:rPr lang="ru-RU" sz="2400" b="1" dirty="0">
                <a:solidFill>
                  <a:srgbClr val="002060"/>
                </a:solidFill>
              </a:rPr>
              <a:t> </a:t>
            </a:r>
            <a:r>
              <a:rPr lang="ru-RU" sz="2400" dirty="0">
                <a:solidFill>
                  <a:srgbClr val="002060"/>
                </a:solidFill>
              </a:rPr>
              <a:t>(а не социальной или учебной, или иной), когда она открывает возможности для его личной инициативы, осмысления его повседневного опыта и создания собственных образцов и творческих продуктов деятельности на основе осваиваемых культурных норм (где культура – сущностное качество любой формы деятельности, практика - накопленный личный опыт).</a:t>
            </a:r>
          </a:p>
        </p:txBody>
      </p:sp>
    </p:spTree>
    <p:extLst>
      <p:ext uri="{BB962C8B-B14F-4D97-AF65-F5344CB8AC3E}">
        <p14:creationId xmlns:p14="http://schemas.microsoft.com/office/powerpoint/2010/main" val="2311121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285" y="365125"/>
            <a:ext cx="11438093" cy="141396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Результаты федерального мониторинга внедрения ФОП ДО в ДОО Тюменской области и в </a:t>
            </a:r>
            <a:r>
              <a:rPr lang="ru-RU" sz="2800" dirty="0" err="1">
                <a:solidFill>
                  <a:srgbClr val="002060"/>
                </a:solidFill>
              </a:rPr>
              <a:t>Голышмановском</a:t>
            </a:r>
            <a:r>
              <a:rPr lang="ru-RU" sz="2800" dirty="0">
                <a:solidFill>
                  <a:srgbClr val="002060"/>
                </a:solidFill>
              </a:rPr>
              <a:t> городском округе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Деятельность по ситуации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563367" y="1985778"/>
            <a:ext cx="5181600" cy="4351338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!</a:t>
            </a:r>
            <a:r>
              <a:rPr lang="ru-RU" dirty="0" smtClean="0"/>
              <a:t> Мораторий </a:t>
            </a:r>
            <a:r>
              <a:rPr lang="ru-RU" sz="2000" dirty="0" smtClean="0"/>
              <a:t>на мониторинговый контроль на период до 2030 года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Анализ, осмысление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Принятие управленческих решений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172071"/>
              </p:ext>
            </p:extLst>
          </p:nvPr>
        </p:nvGraphicFramePr>
        <p:xfrm>
          <a:off x="418472" y="1779093"/>
          <a:ext cx="4922153" cy="5078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Acrobat Document" r:id="rId4" imgW="5667139" imgH="8019997" progId="AcroExch.Document.DC">
                  <p:embed/>
                </p:oleObj>
              </mc:Choice>
              <mc:Fallback>
                <p:oleObj name="Acrobat Document" r:id="rId4" imgW="5667139" imgH="8019997" progId="AcroExch.Document.DC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72" y="1779093"/>
                        <a:ext cx="4922153" cy="50789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129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1235"/>
          </a:xfrm>
        </p:spPr>
        <p:txBody>
          <a:bodyPr>
            <a:normAutofit/>
          </a:bodyPr>
          <a:lstStyle/>
          <a:p>
            <a:pPr lvl="0" algn="ctr">
              <a:spcBef>
                <a:spcPts val="1000"/>
              </a:spcBef>
            </a:pPr>
            <a:r>
              <a:rPr lang="ru-RU" sz="28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Общие сведения </a:t>
            </a:r>
            <a:r>
              <a:rPr lang="ru-RU" sz="280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r>
              <a:rPr lang="ru-RU" sz="280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о </a:t>
            </a:r>
            <a:r>
              <a:rPr lang="ru-RU" sz="28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проведении </a:t>
            </a:r>
            <a:r>
              <a:rPr lang="ru-RU" sz="280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мониторинга внедрения ФОП ДО в регионе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90688"/>
            <a:ext cx="10972800" cy="4999672"/>
          </a:xfrm>
        </p:spPr>
        <p:txBody>
          <a:bodyPr>
            <a:normAutofit/>
          </a:bodyPr>
          <a:lstStyle/>
          <a:p>
            <a:r>
              <a:rPr lang="ru-RU" u="sng" dirty="0" smtClean="0"/>
              <a:t>Участники</a:t>
            </a:r>
            <a:r>
              <a:rPr lang="ru-RU" dirty="0" smtClean="0"/>
              <a:t>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700" dirty="0" smtClean="0"/>
              <a:t>10 ДОО </a:t>
            </a:r>
            <a:r>
              <a:rPr lang="ru-RU" sz="2000" dirty="0" smtClean="0"/>
              <a:t>(юридические лица), </a:t>
            </a:r>
            <a:r>
              <a:rPr lang="ru-RU" sz="1900" dirty="0" smtClean="0"/>
              <a:t>включенные в федеральный проект «МКДО 2023»</a:t>
            </a:r>
          </a:p>
          <a:p>
            <a:r>
              <a:rPr lang="ru-RU" u="sng" dirty="0" smtClean="0"/>
              <a:t>3 показателя</a:t>
            </a:r>
            <a:r>
              <a:rPr lang="ru-RU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обязательной части образовательной программы дошкольного образования ДОО Федеральной образовательной программе ДО; наполнение ЧФУ образовательной программы дошкольного образования ДОО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 задач и мероприятий по внедрению ФОП ДО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Информированность родителей о ФОП ДО</a:t>
            </a:r>
          </a:p>
          <a:p>
            <a:r>
              <a:rPr lang="ru-RU" u="sng" dirty="0" smtClean="0"/>
              <a:t>Эксперты:</a:t>
            </a:r>
            <a:r>
              <a:rPr lang="ru-RU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900" dirty="0" smtClean="0"/>
              <a:t>региональные (3 человека)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900" dirty="0" smtClean="0"/>
              <a:t> федеральный эксперт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79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spcBef>
                <a:spcPts val="1000"/>
              </a:spcBef>
            </a:pPr>
            <a:r>
              <a:rPr lang="ru-RU" sz="2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Анализ показателей </a:t>
            </a:r>
            <a:r>
              <a:rPr lang="ru-RU" sz="24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(красная зона)</a:t>
            </a:r>
            <a:br>
              <a:rPr lang="ru-RU" sz="2400" dirty="0">
                <a:solidFill>
                  <a:srgbClr val="C00000"/>
                </a:solidFill>
                <a:latin typeface="Calibri"/>
                <a:ea typeface="+mn-ea"/>
                <a:cs typeface="+mn-cs"/>
              </a:rPr>
            </a:br>
            <a:r>
              <a:rPr lang="ru-RU" sz="2000" b="1" u="sng" dirty="0" smtClean="0">
                <a:solidFill>
                  <a:srgbClr val="002060"/>
                </a:solidFill>
              </a:rPr>
              <a:t>Показатель  </a:t>
            </a:r>
            <a:r>
              <a:rPr lang="ru-RU" sz="2000" b="1" u="sng" dirty="0">
                <a:solidFill>
                  <a:srgbClr val="002060"/>
                </a:solidFill>
              </a:rPr>
              <a:t>1</a:t>
            </a:r>
            <a:r>
              <a:rPr lang="ru-RU" sz="2000" b="1" dirty="0">
                <a:solidFill>
                  <a:srgbClr val="002060"/>
                </a:solidFill>
              </a:rPr>
              <a:t>. Соответствие обязательной части образовательной программы дошкольного образования ДОО Федеральной образовательной программе ДО;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C00000"/>
                </a:solidFill>
              </a:rPr>
              <a:t>наполнение ЧФУ образовательной программы дошкольного образования ДОО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21480" y="2024800"/>
            <a:ext cx="5471160" cy="4666615"/>
          </a:xfrm>
        </p:spPr>
        <p:txBody>
          <a:bodyPr>
            <a:normAutofit fontScale="55000" lnSpcReduction="20000"/>
          </a:bodyPr>
          <a:lstStyle/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500" dirty="0" smtClean="0">
                <a:solidFill>
                  <a:srgbClr val="002060"/>
                </a:solidFill>
              </a:rPr>
              <a:t>Варианты наполнения части, формируемой участниками образовательных отношений (ЧФУ)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500" dirty="0" smtClean="0">
                <a:solidFill>
                  <a:srgbClr val="C00000"/>
                </a:solidFill>
              </a:rPr>
              <a:t>! </a:t>
            </a:r>
            <a:r>
              <a:rPr lang="ru-RU" sz="2500" dirty="0">
                <a:solidFill>
                  <a:prstClr val="black"/>
                </a:solidFill>
              </a:rPr>
              <a:t>п 4. ФОП ДО. 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500" dirty="0">
                <a:solidFill>
                  <a:prstClr val="black"/>
                </a:solidFill>
              </a:rPr>
              <a:t>Часть, формируемая участниками образовательных отношений, составляет не более 40% и может быть ориентирована: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500" dirty="0">
                <a:solidFill>
                  <a:prstClr val="black"/>
                </a:solidFill>
              </a:rPr>
              <a:t>на специфику национальных, социокультурных и иных условий, в том числе региональных, в которых осуществляется образовательная </a:t>
            </a:r>
            <a:r>
              <a:rPr lang="ru-RU" sz="2500" dirty="0" smtClean="0">
                <a:solidFill>
                  <a:prstClr val="black"/>
                </a:solidFill>
              </a:rPr>
              <a:t>деятельность </a:t>
            </a:r>
            <a:r>
              <a:rPr lang="ru-RU" sz="2500" dirty="0" smtClean="0">
                <a:solidFill>
                  <a:srgbClr val="C00000"/>
                </a:solidFill>
              </a:rPr>
              <a:t>(региональная программа, авторская собственная программа); </a:t>
            </a:r>
            <a:endParaRPr lang="ru-RU" sz="2500" dirty="0">
              <a:solidFill>
                <a:srgbClr val="C00000"/>
              </a:solidFill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500" dirty="0">
                <a:solidFill>
                  <a:prstClr val="black"/>
                </a:solidFill>
              </a:rPr>
              <a:t>сложившиеся традиции </a:t>
            </a:r>
            <a:r>
              <a:rPr lang="ru-RU" sz="2500" dirty="0" smtClean="0">
                <a:solidFill>
                  <a:prstClr val="black"/>
                </a:solidFill>
              </a:rPr>
              <a:t>ДОО (</a:t>
            </a:r>
            <a:r>
              <a:rPr lang="ru-RU" sz="2500" dirty="0" smtClean="0">
                <a:solidFill>
                  <a:srgbClr val="C00000"/>
                </a:solidFill>
              </a:rPr>
              <a:t>выбор технологий, методик</a:t>
            </a:r>
            <a:r>
              <a:rPr lang="ru-RU" sz="2500" dirty="0" smtClean="0">
                <a:solidFill>
                  <a:prstClr val="black"/>
                </a:solidFill>
              </a:rPr>
              <a:t>); </a:t>
            </a:r>
            <a:endParaRPr lang="ru-RU" sz="2500" dirty="0">
              <a:solidFill>
                <a:prstClr val="black"/>
              </a:solidFill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500" dirty="0">
                <a:solidFill>
                  <a:prstClr val="black"/>
                </a:solidFill>
              </a:rPr>
              <a:t>выбор </a:t>
            </a:r>
            <a:r>
              <a:rPr lang="ru-RU" sz="2500" dirty="0">
                <a:solidFill>
                  <a:srgbClr val="C00000"/>
                </a:solidFill>
              </a:rPr>
              <a:t>парциальных образовательных программ </a:t>
            </a:r>
            <a:r>
              <a:rPr lang="ru-RU" sz="2500" dirty="0">
                <a:solidFill>
                  <a:prstClr val="black"/>
                </a:solidFill>
              </a:rPr>
              <a:t>и форм организации работы с детьми, которые в наибольшей степени соответствуют потребностям и интересам детей,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500" dirty="0">
                <a:solidFill>
                  <a:prstClr val="black"/>
                </a:solidFill>
              </a:rPr>
              <a:t>а также возможностям педагогического коллектива и ДОО в </a:t>
            </a:r>
            <a:r>
              <a:rPr lang="ru-RU" sz="2500" dirty="0" smtClean="0">
                <a:solidFill>
                  <a:prstClr val="black"/>
                </a:solidFill>
              </a:rPr>
              <a:t>целом </a:t>
            </a:r>
            <a:r>
              <a:rPr lang="ru-RU" sz="1800" dirty="0" smtClean="0">
                <a:solidFill>
                  <a:srgbClr val="C00000"/>
                </a:solidFill>
              </a:rPr>
              <a:t>(программы инновационной деятельности).</a:t>
            </a:r>
            <a:endParaRPr lang="ru-RU" sz="180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199" y="2024800"/>
            <a:ext cx="5836921" cy="454469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2500" dirty="0" smtClean="0">
                <a:solidFill>
                  <a:srgbClr val="002060"/>
                </a:solidFill>
              </a:rPr>
              <a:t>Часть, формируемая участниками образовательных отношений (ЧФУ )</a:t>
            </a:r>
          </a:p>
          <a:p>
            <a:pPr marL="0" indent="0" algn="ctr">
              <a:buNone/>
            </a:pPr>
            <a:r>
              <a:rPr lang="ru-RU" sz="2500" dirty="0" smtClean="0"/>
              <a:t> Что должно быть? </a:t>
            </a:r>
          </a:p>
          <a:p>
            <a:pPr marL="0" indent="0" algn="ctr">
              <a:buNone/>
            </a:pPr>
            <a:r>
              <a:rPr lang="ru-RU" sz="2500" dirty="0" smtClean="0"/>
              <a:t>Целевой раздел</a:t>
            </a:r>
          </a:p>
          <a:p>
            <a:pPr marL="0" indent="0">
              <a:buNone/>
            </a:pPr>
            <a:r>
              <a:rPr lang="ru-RU" sz="2500" u="sng" dirty="0" smtClean="0"/>
              <a:t>Пояснительная записка:  </a:t>
            </a:r>
            <a:r>
              <a:rPr lang="ru-RU" sz="2500" dirty="0" smtClean="0"/>
              <a:t>цели, задачи, принципы и подходы (обоснование наполнения ЧФУ)</a:t>
            </a:r>
          </a:p>
          <a:p>
            <a:pPr marL="0" lvl="0" indent="0">
              <a:buNone/>
            </a:pPr>
            <a:r>
              <a:rPr lang="ru-RU" sz="2500" dirty="0" smtClean="0"/>
              <a:t>- ссылки на парциальные программы (</a:t>
            </a:r>
            <a:r>
              <a:rPr lang="ru-RU" sz="2500" dirty="0">
                <a:solidFill>
                  <a:prstClr val="black"/>
                </a:solidFill>
              </a:rPr>
              <a:t>Навигатор образовательных </a:t>
            </a:r>
            <a:r>
              <a:rPr lang="ru-RU" sz="2500" dirty="0" smtClean="0">
                <a:solidFill>
                  <a:prstClr val="black"/>
                </a:solidFill>
              </a:rPr>
              <a:t>программ </a:t>
            </a:r>
            <a:endParaRPr lang="ru-RU" sz="25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2500" dirty="0" smtClean="0">
                <a:solidFill>
                  <a:srgbClr val="002060"/>
                </a:solidFill>
              </a:rPr>
              <a:t>https</a:t>
            </a:r>
            <a:r>
              <a:rPr lang="en-US" sz="2500" dirty="0">
                <a:solidFill>
                  <a:srgbClr val="002060"/>
                </a:solidFill>
              </a:rPr>
              <a:t>://old-firo.ranepa.ru/navigator-programm-do</a:t>
            </a:r>
            <a:r>
              <a:rPr lang="ru-RU" sz="2500" dirty="0" smtClean="0">
                <a:solidFill>
                  <a:srgbClr val="002060"/>
                </a:solidFill>
              </a:rPr>
              <a:t>  )     </a:t>
            </a:r>
          </a:p>
          <a:p>
            <a:pPr marL="0" indent="0">
              <a:buNone/>
            </a:pPr>
            <a:r>
              <a:rPr lang="ru-RU" sz="2500" dirty="0" smtClean="0"/>
              <a:t>- ссылки  на региональные, собственные авторские программы (сайт ДОО)</a:t>
            </a:r>
          </a:p>
          <a:p>
            <a:pPr marL="0" indent="0">
              <a:buNone/>
            </a:pPr>
            <a:r>
              <a:rPr lang="ru-RU" sz="2500" dirty="0" smtClean="0"/>
              <a:t>-ссылки на программы инновационной деятельности (сайт ДОО)</a:t>
            </a:r>
          </a:p>
          <a:p>
            <a:pPr marL="0" indent="0">
              <a:buNone/>
            </a:pPr>
            <a:r>
              <a:rPr lang="ru-RU" sz="2500" dirty="0" smtClean="0"/>
              <a:t>Возрастные группы, в которых реализуется ЧФУ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500" dirty="0" smtClean="0"/>
              <a:t>Планируемые результаты: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целевые ориентиры парциальной 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программы/ авторской программы (ссылкой или текстом)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113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379" y="104994"/>
            <a:ext cx="10991193" cy="1325563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                                               НА САМОКОНТРОЛЬ </a:t>
            </a:r>
            <a:r>
              <a:rPr lang="ru-RU" sz="2000" b="1" dirty="0" smtClean="0">
                <a:solidFill>
                  <a:srgbClr val="C00000"/>
                </a:solidFill>
              </a:rPr>
              <a:t>!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Содержательный раздел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512379" y="1518197"/>
          <a:ext cx="11106806" cy="500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3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2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№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</a:rPr>
                        <a:t>п.п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Обязательная часть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(соответствие ФОП ДО)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Часть, формируемая участниками образовательных отношений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ЧФУ)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17.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Задачи и содержание образования (обучения и воспитания) по образовательным областям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23.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Вариативные формы, способы, методы и средства реализации программы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 </a:t>
                      </a:r>
                      <a:r>
                        <a:rPr lang="ru-RU" sz="1200" i="1" dirty="0" smtClean="0"/>
                        <a:t>в</a:t>
                      </a:r>
                      <a:r>
                        <a:rPr lang="ru-RU" sz="1200" i="1" baseline="0" dirty="0" smtClean="0"/>
                        <a:t> </a:t>
                      </a:r>
                      <a:r>
                        <a:rPr lang="ru-RU" sz="1200" i="1" baseline="0" dirty="0" err="1" smtClean="0"/>
                        <a:t>т.ч</a:t>
                      </a:r>
                      <a:r>
                        <a:rPr lang="ru-RU" sz="1200" i="1" baseline="0" dirty="0" smtClean="0"/>
                        <a:t>. специальные </a:t>
                      </a:r>
                      <a:endParaRPr lang="ru-RU" sz="12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24.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Особенности образовательной деятельности разных видов и культурных практик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специальные 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25.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Способы и направления поддержки детской инициативы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специальные 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26.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Особенности взаимодействия педагогического коллектива с семьями обучающихся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специальные 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28.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Направления и задачи коррекционно-развивающей работы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+ 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kumimoji="0" lang="ru-RU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специальные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29.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Федеральная рабочая</a:t>
                      </a:r>
                      <a:r>
                        <a:rPr lang="ru-RU" sz="1400" baseline="0" dirty="0" smtClean="0"/>
                        <a:t> программа воспитания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540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241" y="57697"/>
            <a:ext cx="11500944" cy="1325563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                                                 НА САМОКОНТРОЛЬ </a:t>
            </a:r>
            <a:r>
              <a:rPr lang="ru-RU" sz="2000" b="1" dirty="0" smtClean="0">
                <a:solidFill>
                  <a:srgbClr val="C00000"/>
                </a:solidFill>
              </a:rPr>
              <a:t>!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Организационный  раздел</a:t>
            </a:r>
            <a:endParaRPr lang="ru-RU" sz="18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189186" y="1489840"/>
          <a:ext cx="11429999" cy="5037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9577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№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</a:rPr>
                        <a:t>п.п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Обязательная часть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(соответствие ФОП ДО)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Часть, формируемая участниками образовательных отношений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ЧФУ)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093">
                <a:tc>
                  <a:txBody>
                    <a:bodyPr/>
                    <a:lstStyle/>
                    <a:p>
                      <a:r>
                        <a:rPr lang="ru-RU" dirty="0" smtClean="0"/>
                        <a:t>30.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Психолого-педагогические условия реализации</a:t>
                      </a:r>
                      <a:r>
                        <a:rPr lang="ru-RU" sz="1400" baseline="0" dirty="0" smtClean="0"/>
                        <a:t> программы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939">
                <a:tc>
                  <a:txBody>
                    <a:bodyPr/>
                    <a:lstStyle/>
                    <a:p>
                      <a:r>
                        <a:rPr lang="ru-RU" dirty="0" smtClean="0"/>
                        <a:t>31.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Особенности организации РППС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 </a:t>
                      </a:r>
                      <a:r>
                        <a:rPr lang="ru-RU" sz="1200" i="1" baseline="0" dirty="0" smtClean="0"/>
                        <a:t> </a:t>
                      </a:r>
                      <a:endParaRPr lang="ru-RU" sz="12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704">
                <a:tc>
                  <a:txBody>
                    <a:bodyPr/>
                    <a:lstStyle/>
                    <a:p>
                      <a:r>
                        <a:rPr lang="ru-RU" dirty="0" smtClean="0"/>
                        <a:t>32.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Материально-техническое обеспечение программы, обеспеченность методическими  материалами и средствами обучения и воспитания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704">
                <a:tc>
                  <a:txBody>
                    <a:bodyPr/>
                    <a:lstStyle/>
                    <a:p>
                      <a:r>
                        <a:rPr lang="ru-RU" dirty="0" smtClean="0"/>
                        <a:t>33.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Примерный перечень литературных, музыкальных, художественных, анимационных произведений для реализации программы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704">
                <a:tc>
                  <a:txBody>
                    <a:bodyPr/>
                    <a:lstStyle/>
                    <a:p>
                      <a:r>
                        <a:rPr lang="ru-RU" dirty="0" smtClean="0"/>
                        <a:t>34.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Кадровые условия реализации программы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9577">
                <a:tc>
                  <a:txBody>
                    <a:bodyPr/>
                    <a:lstStyle/>
                    <a:p>
                      <a:r>
                        <a:rPr lang="ru-RU" dirty="0" smtClean="0"/>
                        <a:t>35.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Примерный режим и распорядок дня в дошкольных группах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+ 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939">
                <a:tc>
                  <a:txBody>
                    <a:bodyPr/>
                    <a:lstStyle/>
                    <a:p>
                      <a:r>
                        <a:rPr lang="ru-RU" dirty="0" smtClean="0"/>
                        <a:t>36.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Календарный план воспитательной работы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874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800000"/>
                </a:solidFill>
              </a:rPr>
              <a:t>                                                                                                                                                                                           На самоконтроль! </a:t>
            </a:r>
            <a:br>
              <a:rPr lang="ru-RU" sz="1600" b="1" dirty="0" smtClean="0">
                <a:solidFill>
                  <a:srgbClr val="80000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Показатель 2. </a:t>
            </a:r>
            <a:r>
              <a:rPr lang="ru-RU" sz="2400" b="1" dirty="0" smtClean="0">
                <a:solidFill>
                  <a:srgbClr val="002060"/>
                </a:solidFill>
              </a:rPr>
              <a:t>Планирование задач и мероприятий по внедрению ФОП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ДО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Программа развития ДОО: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- цели и задачи в соответствии с ценностными установками современных нормативных документов</a:t>
            </a:r>
          </a:p>
          <a:p>
            <a:pPr>
              <a:buFontTx/>
              <a:buChar char="-"/>
            </a:pPr>
            <a:r>
              <a:rPr lang="ru-RU" dirty="0" smtClean="0"/>
              <a:t>меры по внедрению ФОП ДО</a:t>
            </a:r>
          </a:p>
          <a:p>
            <a:r>
              <a:rPr lang="ru-RU" b="1" u="sng" dirty="0" smtClean="0"/>
              <a:t>Годовой план:</a:t>
            </a:r>
          </a:p>
          <a:p>
            <a:pPr>
              <a:buFontTx/>
              <a:buChar char="-"/>
            </a:pPr>
            <a:r>
              <a:rPr lang="ru-RU" dirty="0" smtClean="0"/>
              <a:t>мероприятия методического характера</a:t>
            </a:r>
          </a:p>
          <a:p>
            <a:pPr>
              <a:buFontTx/>
              <a:buChar char="-"/>
            </a:pPr>
            <a:r>
              <a:rPr lang="ru-RU" dirty="0" smtClean="0"/>
              <a:t>повышение квалификации педагогов (график)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603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                                                                                                                                                 На самоконтроль!</a:t>
            </a:r>
            <a:br>
              <a:rPr lang="ru-RU" sz="2000" b="1" dirty="0" smtClean="0">
                <a:solidFill>
                  <a:srgbClr val="80000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Показатель 3. </a:t>
            </a:r>
            <a:r>
              <a:rPr lang="ru-RU" sz="3200" b="1" dirty="0" smtClean="0">
                <a:solidFill>
                  <a:srgbClr val="002060"/>
                </a:solidFill>
              </a:rPr>
              <a:t>Информированность </a:t>
            </a:r>
            <a:r>
              <a:rPr lang="ru-RU" sz="3200" b="1" dirty="0">
                <a:solidFill>
                  <a:srgbClr val="002060"/>
                </a:solidFill>
              </a:rPr>
              <a:t>родителей </a:t>
            </a:r>
            <a:r>
              <a:rPr lang="ru-RU" sz="3200" b="1" dirty="0" smtClean="0">
                <a:solidFill>
                  <a:srgbClr val="002060"/>
                </a:solidFill>
              </a:rPr>
              <a:t>о внедрении </a:t>
            </a:r>
            <a:r>
              <a:rPr lang="ru-RU" sz="3200" b="1" dirty="0">
                <a:solidFill>
                  <a:srgbClr val="002060"/>
                </a:solidFill>
              </a:rPr>
              <a:t>ФОП ДО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краткая презентация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вашей ДОО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обсуждение ФОП ДО в официальной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группе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indent="17907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протоколы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родительских собраний о внедрении ФОП ДО в образовательный процесс ДОО или план планируемых собраний/встреч 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внедрении/реализации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4214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2403</Words>
  <Application>Microsoft Office PowerPoint</Application>
  <PresentationFormat>Широкоэкранный</PresentationFormat>
  <Paragraphs>324</Paragraphs>
  <Slides>25</Slides>
  <Notes>25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Тема Office</vt:lpstr>
      <vt:lpstr>Acrobat Document</vt:lpstr>
      <vt:lpstr>     Управление развитием ДОУ   22 апреля 2024г. </vt:lpstr>
      <vt:lpstr>Презентация PowerPoint</vt:lpstr>
      <vt:lpstr>Результаты федерального мониторинга внедрения ФОП ДО в ДОО Тюменской области и в Голышмановском городском округе Деятельность по ситуации</vt:lpstr>
      <vt:lpstr>Общие сведения  о проведении мониторинга внедрения ФОП ДО в регионе</vt:lpstr>
      <vt:lpstr>Анализ показателей (красная зона) Показатель  1. Соответствие обязательной части образовательной программы дошкольного образования ДОО Федеральной образовательной программе ДО; наполнение ЧФУ образовательной программы дошкольного образования ДОО</vt:lpstr>
      <vt:lpstr>                                                                                                                                                                                       НА САМОКОНТРОЛЬ ! Содержательный раздел</vt:lpstr>
      <vt:lpstr>                                                                                                                                                                                         НА САМОКОНТРОЛЬ ! Организационный  раздел</vt:lpstr>
      <vt:lpstr>                                                                                                                                                                                           На самоконтроль!  Показатель 2. Планирование задач и мероприятий по внедрению ФОП ДО</vt:lpstr>
      <vt:lpstr>                                                                                                                                                 На самоконтроль! Показатель 3. Информированность родителей о внедрении ФОП ДО</vt:lpstr>
      <vt:lpstr>МКДО - 2023  10 ДОО_ Базовый уровень   +   Мониторинг внедрения ФОП ДО  </vt:lpstr>
      <vt:lpstr>Что в минусе? На что же обращают внимание?</vt:lpstr>
      <vt:lpstr>                                                      !На контроль методической службе МО  УПРАВЛЕНИЕ КАЧЕСТВОМ ОБРАЗОВАНИЯ                                                                                      </vt:lpstr>
      <vt:lpstr>Анализ</vt:lpstr>
      <vt:lpstr>Новые показатели во ВСОК ДО с учетом ФОП ДО </vt:lpstr>
      <vt:lpstr>Презентация PowerPoint</vt:lpstr>
      <vt:lpstr>Какие показатели качества ДО теперь оценивать?</vt:lpstr>
      <vt:lpstr>  Какие показатели качества ДО теперь оценивать?   </vt:lpstr>
      <vt:lpstr>Объекты оценки в системе дошкольного образования</vt:lpstr>
      <vt:lpstr>п.24 Федеральная образовательная программа</vt:lpstr>
      <vt:lpstr>Образовательная деятельность организуется как совместная деятельность педагога и детей, самостоятельная деятельность детей.  В зависимости от решаемых образовательных задач, желаний детей, их образовательных потребностей, педагог может выбирать один или несколько вариантов совместной деятельности</vt:lpstr>
      <vt:lpstr>Образовательная деятельность, осуществляемая в утренний отрезок времени,  может включать:</vt:lpstr>
      <vt:lpstr>Образовательная деятельность  во время прогулки  </vt:lpstr>
      <vt:lpstr>Образовательная деятельность, осуществляемая во вторую половину дня</vt:lpstr>
      <vt:lpstr>Чем отличаются различные виды деятельности от культурных практик?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Пономарева ЛД</dc:creator>
  <cp:lastModifiedBy>Пономарева ЛД</cp:lastModifiedBy>
  <cp:revision>89</cp:revision>
  <cp:lastPrinted>2024-04-22T03:02:36Z</cp:lastPrinted>
  <dcterms:created xsi:type="dcterms:W3CDTF">2024-04-03T05:12:35Z</dcterms:created>
  <dcterms:modified xsi:type="dcterms:W3CDTF">2024-04-22T03:03:54Z</dcterms:modified>
</cp:coreProperties>
</file>