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40"/>
  </p:notesMasterIdLst>
  <p:sldIdLst>
    <p:sldId id="302" r:id="rId2"/>
    <p:sldId id="303" r:id="rId3"/>
    <p:sldId id="304" r:id="rId4"/>
    <p:sldId id="305" r:id="rId5"/>
    <p:sldId id="269" r:id="rId6"/>
    <p:sldId id="257" r:id="rId7"/>
    <p:sldId id="295" r:id="rId8"/>
    <p:sldId id="297" r:id="rId9"/>
    <p:sldId id="258" r:id="rId10"/>
    <p:sldId id="296" r:id="rId11"/>
    <p:sldId id="259" r:id="rId12"/>
    <p:sldId id="294" r:id="rId13"/>
    <p:sldId id="298" r:id="rId14"/>
    <p:sldId id="284" r:id="rId15"/>
    <p:sldId id="283" r:id="rId16"/>
    <p:sldId id="291" r:id="rId17"/>
    <p:sldId id="274" r:id="rId18"/>
    <p:sldId id="270" r:id="rId19"/>
    <p:sldId id="271" r:id="rId20"/>
    <p:sldId id="272" r:id="rId21"/>
    <p:sldId id="286" r:id="rId22"/>
    <p:sldId id="287" r:id="rId23"/>
    <p:sldId id="288" r:id="rId24"/>
    <p:sldId id="289" r:id="rId25"/>
    <p:sldId id="290" r:id="rId26"/>
    <p:sldId id="273" r:id="rId27"/>
    <p:sldId id="263" r:id="rId28"/>
    <p:sldId id="262" r:id="rId29"/>
    <p:sldId id="268" r:id="rId30"/>
    <p:sldId id="280" r:id="rId31"/>
    <p:sldId id="279" r:id="rId32"/>
    <p:sldId id="281" r:id="rId33"/>
    <p:sldId id="299" r:id="rId34"/>
    <p:sldId id="292" r:id="rId35"/>
    <p:sldId id="301" r:id="rId36"/>
    <p:sldId id="282" r:id="rId37"/>
    <p:sldId id="293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487D-D84D-48BB-AD26-1A3856B8C2C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70051-EDB2-4B49-975E-06104D20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90AB9-35FA-452F-82AC-6BD494F6F6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F6577-6AAB-478F-B535-BCFE7A565C94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F6577-6AAB-478F-B535-BCFE7A565C94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BA924-7DEE-4C3C-B64C-F18A2F5F8B2C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A6322-60F1-4168-BABF-FD2DE4BBDF93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5C637D-F406-4B4C-972C-5DEA5163C0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F35E-EA39-4234-8B74-6971172D3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4.%20&#1052;&#1055;%20&#1058;&#1072;&#1085;&#1103;%20&#1057;&#1072;&#1074;&#1080;&#1095;&#1077;&#1074;&#1072;.mp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6_%D0%B8%D1%8E%D0%BD%D1%8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1%D0%BE%D0%BC%D0%B1%D0%B0%D1%80%D0%B4%D0%B8%D1%80%D0%BE%D0%B2%D0%BA%D0%B0" TargetMode="External"/><Relationship Id="rId4" Type="http://schemas.openxmlformats.org/officeDocument/2006/relationships/hyperlink" Target="https://ru.wikipedia.org/wiki/1941_%D0%B3%D0%BE%D0%B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177-%D0%B9_%D0%B8%D1%81%D1%82%D1%80%D0%B5%D0%B1%D0%B8%D1%82%D0%B5%D0%BB%D1%8C%D0%BD%D1%8B%D0%B9_%D0%B0%D0%B2%D0%B8%D0%B0%D0%BF%D0%BE%D0%BB%D0%BA&amp;action=edit&amp;redlink=1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2%D0%B0%D1%80%D0%B0%D0%BD_(%D0%B2%D0%BE%D0%B7%D0%B4%D1%83%D1%88%D0%BD%D1%8B%D0%B9)" TargetMode="External"/><Relationship Id="rId4" Type="http://schemas.openxmlformats.org/officeDocument/2006/relationships/hyperlink" Target="http://ru.wikipedia.org/wiki/%D0%93%D0%B5%D1%80%D0%BE%D0%B9_%D0%A1%D0%BE%D0%B2%D0%B5%D1%82%D1%81%D0%BA%D0%BE%D0%B3%D0%BE_%D0%A1%D0%BE%D1%8E%D0%B7%D0%B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1%82%D0%B5%D0%B7" TargetMode="External"/><Relationship Id="rId2" Type="http://schemas.openxmlformats.org/officeDocument/2006/relationships/hyperlink" Target="https://ru.wikipedia.org/wiki/%D0%90%D0%BC%D0%BF%D1%83%D1%82%D0%B0%D1%86%D0%B8%D1%8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9.&#1052;&#1055;.%20&#1056;&#1072;&#1076;&#1080;&#1086;%20&#1080;&#1079;&#1074;&#1077;&#1097;&#1077;&#1085;&#1080;&#1077;%2027%20&#1103;&#1085;&#1074;&#1072;&#1088;&#1103;%201944&#1075;.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2011\&#1056;&#1072;&#1073;&#1086;&#1095;&#1080;&#1081;%20&#1089;&#1090;&#1086;&#1083;\Kapella_im._A.A._Jurlova_-_Wuman-Grjozy_-spaces_ru.mp3" TargetMode="Externa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3.%20&#1052;&#1055;%20&#1084;&#1077;&#1090;&#1088;&#1086;&#1085;&#1086;&#1084;.mp3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31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Голышмановская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Победы,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посвященный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76-летию Победы в Великой Отечественной войне 1941-1945 годов.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282" y="3571876"/>
            <a:ext cx="4357718" cy="142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Классный руководитель: </a:t>
            </a:r>
          </a:p>
          <a:p>
            <a:pPr>
              <a:defRPr/>
            </a:pPr>
            <a:r>
              <a:rPr lang="ru-RU" sz="2400" dirty="0" err="1" smtClean="0">
                <a:solidFill>
                  <a:schemeClr val="tx2"/>
                </a:solidFill>
              </a:rPr>
              <a:t>Цибуцинина</a:t>
            </a:r>
            <a:r>
              <a:rPr lang="ru-RU" sz="2400" dirty="0" smtClean="0">
                <a:solidFill>
                  <a:schemeClr val="tx2"/>
                </a:solidFill>
              </a:rPr>
              <a:t> Светлана Анатольевна</a:t>
            </a:r>
          </a:p>
          <a:p>
            <a:pPr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2021 г.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4753844" cy="350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pobed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2613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Курская дуга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Курская битва.</a:t>
            </a:r>
            <a:r>
              <a:rPr lang="ru-RU" dirty="0" smtClean="0">
                <a:solidFill>
                  <a:srgbClr val="FFCC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CC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5286380" cy="6072206"/>
          </a:xfrm>
          <a:gradFill rotWithShape="1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FF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FFF99"/>
                </a:solidFill>
                <a:latin typeface="Times New Roman" pitchFamily="18" charset="0"/>
              </a:rPr>
              <a:t>Гитлер провел мобилизацию 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и направил на фронт 2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млн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солдат.На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вооружение немцев </a:t>
            </a:r>
            <a:r>
              <a:rPr lang="ru-RU" sz="2400" b="1" dirty="0" smtClean="0">
                <a:solidFill>
                  <a:srgbClr val="FFFF99"/>
                </a:solidFill>
                <a:latin typeface="Times New Roman" pitchFamily="18" charset="0"/>
              </a:rPr>
              <a:t>были 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поставлены танки «Тигр» и «Пантера», штурмовые орудия «</a:t>
            </a:r>
            <a:r>
              <a:rPr lang="ru-RU" sz="2400" b="1" dirty="0" smtClean="0">
                <a:solidFill>
                  <a:srgbClr val="FFFF99"/>
                </a:solidFill>
                <a:latin typeface="Times New Roman" pitchFamily="18" charset="0"/>
              </a:rPr>
              <a:t>Фердинанд». Немецкое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ру-ководство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99"/>
                </a:solidFill>
                <a:latin typeface="Times New Roman" pitchFamily="18" charset="0"/>
              </a:rPr>
              <a:t>намеревалось 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«срезать» Курскую дугу и взять реванш за Сталинград</a:t>
            </a:r>
            <a:r>
              <a:rPr lang="ru-RU" sz="2400" b="1" dirty="0" smtClean="0">
                <a:solidFill>
                  <a:srgbClr val="FFFF99"/>
                </a:solidFill>
                <a:latin typeface="Times New Roman" pitchFamily="18" charset="0"/>
              </a:rPr>
              <a:t>. По предложению 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Жукова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Крас-ная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Армия перешла к преднамеренной </a:t>
            </a:r>
            <a:r>
              <a:rPr lang="ru-RU" sz="2400" b="1" dirty="0" err="1" smtClean="0">
                <a:solidFill>
                  <a:srgbClr val="FFFF99"/>
                </a:solidFill>
                <a:latin typeface="Times New Roman" pitchFamily="18" charset="0"/>
              </a:rPr>
              <a:t>обороне.К</a:t>
            </a:r>
            <a:r>
              <a:rPr lang="ru-RU" sz="2400" b="1" dirty="0" smtClean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этому времени она получила новые танки Т-34.</a:t>
            </a:r>
          </a:p>
        </p:txBody>
      </p:sp>
      <p:pic>
        <p:nvPicPr>
          <p:cNvPr id="5" name="Picture 9" descr="Рисунок4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220072" y="1088396"/>
            <a:ext cx="2495200" cy="307561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51806"/>
            <a:ext cx="2555776" cy="250619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rgbClr val="FFCC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3689350"/>
            <a:ext cx="7777162" cy="3168650"/>
          </a:xfrm>
          <a:gradFill rotWithShape="1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Дружба людей разных национальностей  помогла при защите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Москвы,Ленинграда,Севастополя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т.д.Сре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ди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11 тысяч героев СССР(в годы войны),были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пре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дставители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почти всех народов нашей страны.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На территории Украины и Белоруссии в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партизанс-ких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отрядах воевали люди 70-и национальностей. Дружба народов стала одним из источников нашей Победы.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79512" y="548680"/>
            <a:ext cx="3069558" cy="1200329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Партизанское </a:t>
            </a:r>
          </a:p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движение 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5064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537075" cy="30114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108000" y="5886024"/>
            <a:ext cx="8928000" cy="9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ea typeface="+mn-ea"/>
                <a:cs typeface="+mn-cs"/>
              </a:rPr>
              <a:t>Мужчин, ушедших на фронт, заменили женщины, старики, подростки. 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00" y="332656"/>
            <a:ext cx="89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defRPr/>
            </a:pPr>
            <a:r>
              <a:rPr lang="ru-RU" sz="2800" b="1" dirty="0" smtClean="0"/>
              <a:t>Днем и ночью работали в тылу , приближая победу</a:t>
            </a:r>
          </a:p>
        </p:txBody>
      </p:sp>
      <p:pic>
        <p:nvPicPr>
          <p:cNvPr id="5" name="Picture 4" descr="Картинка 11 из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21" y="1311460"/>
            <a:ext cx="7134855" cy="44035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50155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Блокада Ленинграда.   Дорога жизни</a:t>
            </a:r>
          </a:p>
        </p:txBody>
      </p:sp>
      <p:pic>
        <p:nvPicPr>
          <p:cNvPr id="29699" name="Picture 7" descr="Грузовики-полуторки на маршрут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7614" y="3714753"/>
            <a:ext cx="4863278" cy="2528904"/>
          </a:xfrm>
        </p:spPr>
      </p:pic>
      <p:sp>
        <p:nvSpPr>
          <p:cNvPr id="143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57364"/>
            <a:ext cx="9144000" cy="1782762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sz="2000" dirty="0" smtClean="0">
                <a:cs typeface="Arial" pitchFamily="34" charset="0"/>
              </a:rPr>
              <a:t>Всего ледовая дорога работала 152 дня. </a:t>
            </a:r>
          </a:p>
          <a:p>
            <a:pPr algn="just" eaLnBrk="1" hangingPunct="1">
              <a:defRPr/>
            </a:pPr>
            <a:r>
              <a:rPr lang="ru-RU" sz="2000" dirty="0" smtClean="0">
                <a:cs typeface="Arial" pitchFamily="34" charset="0"/>
              </a:rPr>
              <a:t>За это время было перевезено 361 тыс.т.различных грузов, в том числе 262.5 тыс.т. продовольствия. </a:t>
            </a:r>
          </a:p>
          <a:p>
            <a:pPr algn="just" eaLnBrk="1" hangingPunct="1">
              <a:defRPr/>
            </a:pPr>
            <a:r>
              <a:rPr lang="ru-RU" sz="2000" dirty="0" smtClean="0">
                <a:cs typeface="Arial" pitchFamily="34" charset="0"/>
              </a:rPr>
              <a:t>Из города было эвакуировано более 550 тыс.ленинградцев и более 35 тыс.раненых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ru-RU" sz="2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9039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0/119/878/119878715_a87e1ee91d8945ae1ba9d8dce5298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6309320"/>
            <a:ext cx="518205" cy="42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5500694" y="3600449"/>
            <a:ext cx="295750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5286388"/>
            <a:ext cx="1771640" cy="35241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82814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</a:rPr>
              <a:t>Снятие блокады Ленинграда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23938" y="1196752"/>
            <a:ext cx="6462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</a:rPr>
              <a:t>27 января 1944 года</a:t>
            </a:r>
            <a:r>
              <a:rPr lang="ru-RU" sz="2400" dirty="0">
                <a:latin typeface="Times New Roman" pitchFamily="18" charset="0"/>
              </a:rPr>
              <a:t> – День снятия блокады города Ленинграда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00"/>
            <a:ext cx="29781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9750" y="5862638"/>
            <a:ext cx="3692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Г.К.Жуков – Маршал Советского Союза, четырежды Герой Советского Союза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pic>
        <p:nvPicPr>
          <p:cNvPr id="8" name="Picture 8" descr="день побе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3116"/>
            <a:ext cx="4608512" cy="4411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3586685"/>
      </p:ext>
    </p:extLst>
  </p:cSld>
  <p:clrMapOvr>
    <a:masterClrMapping/>
  </p:clrMapOvr>
  <p:transition spd="med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Военачальники 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Великой 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Отечественной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войны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63575" y="207962"/>
            <a:ext cx="794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 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12293" name="Picture 7" descr="Говоров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04664"/>
            <a:ext cx="1482354" cy="187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Василевский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1656184" cy="220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Жуков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8950"/>
            <a:ext cx="1800200" cy="221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3" descr="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2852936"/>
            <a:ext cx="178922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Рокоссовский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1546835" cy="194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5" descr="Баграмян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996951"/>
            <a:ext cx="1584176" cy="20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395536" y="2420888"/>
            <a:ext cx="146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b="1" i="1" dirty="0">
                <a:solidFill>
                  <a:srgbClr val="FF0000"/>
                </a:solidFill>
              </a:rPr>
              <a:t>Г.К.Жуков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539552" y="5157192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FF0000"/>
                </a:solidFill>
              </a:rPr>
              <a:t>И.С.Конев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1979712" y="6237312"/>
            <a:ext cx="2195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А.М.Василевский</a:t>
            </a:r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7092950" y="2420888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/>
              <a:t>      </a:t>
            </a:r>
            <a:r>
              <a:rPr lang="ru-RU" b="1" i="1" dirty="0">
                <a:solidFill>
                  <a:srgbClr val="FF0000"/>
                </a:solidFill>
              </a:rPr>
              <a:t>Л.А.Говоров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12303" name="Text Box 20"/>
          <p:cNvSpPr txBox="1">
            <a:spLocks noChangeArrowheads="1"/>
          </p:cNvSpPr>
          <p:nvPr/>
        </p:nvSpPr>
        <p:spPr bwMode="auto">
          <a:xfrm>
            <a:off x="7380288" y="4292600"/>
            <a:ext cx="176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 </a:t>
            </a:r>
          </a:p>
        </p:txBody>
      </p:sp>
      <p:sp>
        <p:nvSpPr>
          <p:cNvPr id="12304" name="Text Box 21"/>
          <p:cNvSpPr txBox="1">
            <a:spLocks noChangeArrowheads="1"/>
          </p:cNvSpPr>
          <p:nvPr/>
        </p:nvSpPr>
        <p:spPr bwMode="auto">
          <a:xfrm>
            <a:off x="7020272" y="5085184"/>
            <a:ext cx="19081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   </a:t>
            </a:r>
            <a:r>
              <a:rPr lang="ru-RU" b="1" i="1" dirty="0">
                <a:solidFill>
                  <a:srgbClr val="FF0000"/>
                </a:solidFill>
              </a:rPr>
              <a:t>И.Х.Баграмян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4283968" y="6237312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К.К.Рокоссовский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2306" name="Text Box 23"/>
          <p:cNvSpPr txBox="1">
            <a:spLocks noChangeArrowheads="1"/>
          </p:cNvSpPr>
          <p:nvPr/>
        </p:nvSpPr>
        <p:spPr bwMode="auto">
          <a:xfrm>
            <a:off x="1857356" y="2285992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800" dirty="0"/>
              <a:t> </a:t>
            </a:r>
            <a:endParaRPr lang="ru-RU" b="1" i="1" dirty="0"/>
          </a:p>
        </p:txBody>
      </p:sp>
      <p:sp>
        <p:nvSpPr>
          <p:cNvPr id="12319" name="Text Box 88"/>
          <p:cNvSpPr txBox="1">
            <a:spLocks noChangeArrowheads="1"/>
          </p:cNvSpPr>
          <p:nvPr/>
        </p:nvSpPr>
        <p:spPr bwMode="auto">
          <a:xfrm>
            <a:off x="2051050" y="4168775"/>
            <a:ext cx="518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ru-RU" smtClean="0"/>
              <a:t>Орден Ленина</a:t>
            </a:r>
          </a:p>
        </p:txBody>
      </p:sp>
      <p:pic>
        <p:nvPicPr>
          <p:cNvPr id="16388" name="Picture 2" descr="C:\Documents and Settings\Игорь.28CAA13176574FE\Мои документы\Downloads\Order_of_Lenin_typ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90613" y="776288"/>
            <a:ext cx="3225800" cy="5851525"/>
          </a:xfrm>
        </p:spPr>
      </p:pic>
      <p:sp>
        <p:nvSpPr>
          <p:cNvPr id="16387" name="Текст 2"/>
          <p:cNvSpPr>
            <a:spLocks noGrp="1"/>
          </p:cNvSpPr>
          <p:nvPr>
            <p:ph type="body" sz="half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ru-RU" sz="1600" smtClean="0"/>
              <a:t>Высшая награда Союза Советских Социалистических Республик — учреждён постановлением Президиума </a:t>
            </a:r>
          </a:p>
          <a:p>
            <a:pPr marL="7938" eaLnBrk="1" hangingPunct="1"/>
            <a:r>
              <a:rPr lang="ru-RU" sz="1600" smtClean="0"/>
              <a:t>ЦИК СССР от 6 апреля 1930 года.</a:t>
            </a:r>
          </a:p>
          <a:p>
            <a:pPr marL="7938" eaLnBrk="1" hangingPunct="1"/>
            <a:r>
              <a:rPr lang="ru-RU" sz="1600" smtClean="0"/>
              <a:t>Орден Ленина являлся высшей наградой СССР за особо выдающиеся заслуги в революционном движении, трудовой деятельности, защите социалистического Отечества, развитии дружбы и сотрудничества между народами, укреплении мира и иные особо выдающиеся заслуги перед Советским государством и обществом.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r>
              <a:rPr lang="ru-RU" smtClean="0"/>
              <a:t>Орден Красного Знамени </a:t>
            </a:r>
          </a:p>
        </p:txBody>
      </p:sp>
      <p:pic>
        <p:nvPicPr>
          <p:cNvPr id="20484" name="Picture 5" descr="C:\Documents and Settings\Игорь.28CAA13176574FE\Мои документы\Downloads\o4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8513" y="1330325"/>
            <a:ext cx="3810000" cy="4743450"/>
          </a:xfrm>
        </p:spPr>
      </p:pic>
      <p:sp>
        <p:nvSpPr>
          <p:cNvPr id="20483" name="Текст 6"/>
          <p:cNvSpPr>
            <a:spLocks noGrp="1"/>
          </p:cNvSpPr>
          <p:nvPr>
            <p:ph type="body" sz="half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endParaRPr lang="ru-RU" sz="1600" smtClean="0"/>
          </a:p>
          <a:p>
            <a:pPr marL="7938" eaLnBrk="1" hangingPunct="1"/>
            <a:endParaRPr lang="ru-RU" sz="1600" smtClean="0"/>
          </a:p>
          <a:p>
            <a:pPr marL="7938" eaLnBrk="1" hangingPunct="1"/>
            <a:r>
              <a:rPr lang="ru-RU" sz="1600" smtClean="0"/>
              <a:t>Первый из советских орденов. Был учреждён для награждения за особую храбрость, самоотверженность и мужество, проявленные при защите социалистического Отечества.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72125" cy="68580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означает лично для вас любить Родину, быть патриотом? </a:t>
            </a:r>
          </a:p>
          <a:p>
            <a:pPr algn="just">
              <a:buFont typeface="Arial" charset="0"/>
              <a:buNone/>
            </a:pPr>
            <a:endParaRPr lang="ru-RU" sz="6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https://privetpeople.ru/23fevr/Pobeda/Pobeda-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https://img11.postila.io/data/74/68/82/e1/746882e16085dc5518809d512f1e3c2cb05c930dd44d3709eedc71204a97c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357563"/>
            <a:ext cx="36433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220072" y="620688"/>
            <a:ext cx="3382963" cy="877888"/>
          </a:xfrm>
        </p:spPr>
        <p:txBody>
          <a:bodyPr/>
          <a:lstStyle/>
          <a:p>
            <a:pPr eaLnBrk="1" hangingPunct="1"/>
            <a:r>
              <a:rPr lang="ru-RU" dirty="0" smtClean="0"/>
              <a:t>Орден Отечественной войны </a:t>
            </a:r>
          </a:p>
        </p:txBody>
      </p:sp>
      <p:pic>
        <p:nvPicPr>
          <p:cNvPr id="25604" name="Picture 2" descr="C:\Documents and Settings\Игорь.28CAA13176574FE\Мои документы\Downloads\Order_of_the_Patriotic_War_(1st_class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6463" y="1809750"/>
            <a:ext cx="3594100" cy="3784600"/>
          </a:xfrm>
        </p:spPr>
      </p:pic>
      <p:sp>
        <p:nvSpPr>
          <p:cNvPr id="25603" name="Текст 2"/>
          <p:cNvSpPr>
            <a:spLocks noGrp="1"/>
          </p:cNvSpPr>
          <p:nvPr>
            <p:ph type="body" sz="half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r>
              <a:rPr lang="ru-RU" sz="1600" smtClean="0"/>
              <a:t>Военный орден СССР, учреждённый Указом Президиума Верховного Совета СССР «Об учреждении Ордена Отечественной Войны I и II степени» от 20 мая 1942 года.</a:t>
            </a:r>
          </a:p>
          <a:p>
            <a:pPr marL="7938" eaLnBrk="1" hangingPunct="1"/>
            <a:r>
              <a:rPr lang="ru-RU" sz="1600" smtClean="0"/>
              <a:t>Награждались лица рядового и начальствующего состава Красной Армии, Военно-Морского Флота, войск НКВД и партизанских отрядов, проявившие в боях за Советскую Родину храбрость, стойкость и мужество, а также военнослужащие, которые своими действиями способствовали успеху боевых операций наших войск.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50825" y="1196975"/>
            <a:ext cx="5324475" cy="293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ГЕРОИ</a:t>
            </a:r>
          </a:p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ВЕЛИКОЙ</a:t>
            </a:r>
          </a:p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ОТЕЧЕСТВЕННОЙ</a:t>
            </a:r>
          </a:p>
          <a:p>
            <a:pPr algn="ctr"/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ВОЙНЫ</a:t>
            </a:r>
          </a:p>
        </p:txBody>
      </p:sp>
      <p:pic>
        <p:nvPicPr>
          <p:cNvPr id="3075" name="Picture 3" descr="Fa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916113"/>
            <a:ext cx="2830513" cy="4391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39750" y="2433955"/>
            <a:ext cx="10911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rIns="539580" anchor="ctr">
            <a:spAutoFit/>
          </a:bodyPr>
          <a:lstStyle/>
          <a:p>
            <a:pPr indent="449263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505230" cy="52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11638" y="1052513"/>
            <a:ext cx="4932362" cy="5472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26 июня"/>
              </a:rPr>
              <a:t>26 июня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1941 год"/>
              </a:rPr>
              <a:t>1941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т.е. спустя всего четыре дня с момента начала войны, экипаж под командованием капитана Н. Ф. Гастелло вылетел для нанесения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Бомбардировка"/>
              </a:rPr>
              <a:t>бомбового удара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  механизированной колонне. Огнём  противника самолёт Гастелло был подбит. Вражеский снаряд повредил топливный бак, что вызвало пожар на борту, и Гастелло совершил 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огненный таран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направил горящую машину на механизированную колонну врага. Все члены экипажа погибли.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3817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Никола́й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Фра́нцевич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Гасте́лло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904597" cy="532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27538" y="692150"/>
            <a:ext cx="4716462" cy="583247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    военный лётчик, заместитель командира эскадрильи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tooltip="177-й истребительный авиаполк (страница отсутствует)"/>
              </a:rPr>
              <a:t>177-го истребительного авиационного полка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6-го истребительного авиационного корпуса войск ПВО территории страны, младший лейтенант,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tooltip="Герой Советского Союза"/>
              </a:rPr>
              <a:t>Герой Советского Союза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Сбил 6 самолётов, одним из первых применил ночной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5" tooltip="Таран (воздушный)"/>
              </a:rPr>
              <a:t>таран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4252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Ви́ктор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Васи́льевич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Талали́хин</a:t>
            </a:r>
            <a:endParaRPr lang="ru-RU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Иван Никитович </a:t>
            </a:r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0" y="1341438"/>
            <a:ext cx="5219700" cy="532765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(1920– 1991), маршал авиации (1985), Герой Советского Союза (1944 – дважды; 1945). В Великую Отечественную войну в истребительной авиации, командир эскадрильи, заместитель командира полка, провёл 120 воздушных боёв; сбил 62 самолёта.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Трижды Герой Советского Союза Иван Никитович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Ла-7 сбил 17 самолетов противника (в том числе реактивный истребитель Ме-262) из 62 сбитых им за время войны на истребителях марки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Один из самых памятных боев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провел 19 февраля 1945 г</a:t>
            </a:r>
          </a:p>
          <a:p>
            <a:endParaRPr lang="ru-RU" sz="1800" dirty="0" smtClean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168277" cy="467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229600" cy="12114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Алексей Петрович </a:t>
            </a:r>
            <a:r>
              <a:rPr lang="ru-RU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5329237" cy="51117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Летчик-истребитель,гвардии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старший лейтенант. Свой первый боевой вылет он совершил 23 августа 1941 года в районе Кривого Рога. Боевой счёт лейтенант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открыл в начале 1942 года – сбил Ju-52. К концу марта 1942 года довёл счёт сбитых фашистских самолетов до четырех. 4 апреля в воздушном бою над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Демянским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плацдармом (Новгородская обл.) истребитель Маресьева был подбит. </a:t>
            </a:r>
            <a:r>
              <a:rPr lang="ru-RU" sz="1800" dirty="0" smtClean="0"/>
              <a:t>Из-за тяжёлого ранения   у него были </a:t>
            </a:r>
            <a:r>
              <a:rPr lang="ru-RU" sz="1800" dirty="0" smtClean="0">
                <a:hlinkClick r:id="rId2" tooltip="Ампутация"/>
              </a:rPr>
              <a:t>ампутированы</a:t>
            </a:r>
            <a:r>
              <a:rPr lang="ru-RU" sz="1800" dirty="0" smtClean="0"/>
              <a:t> обе ноги, однако, несмотря на инвалидность, лётчик вернулся в небо и летал с </a:t>
            </a:r>
            <a:r>
              <a:rPr lang="ru-RU" sz="1800" dirty="0" smtClean="0">
                <a:hlinkClick r:id="rId3" tooltip="Протез"/>
              </a:rPr>
              <a:t>протезами</a:t>
            </a:r>
            <a:r>
              <a:rPr lang="ru-RU" sz="1800" dirty="0" smtClean="0"/>
              <a:t>.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24 августа 1943 года Указом Президиума Верховного Совета СССР гвардии старшему лейтенанту Маресьеву было присвоено звание Героя Советского Союза</a:t>
            </a:r>
            <a:r>
              <a:rPr lang="ru-RU" sz="1800" b="1" dirty="0" smtClean="0"/>
              <a:t>.</a:t>
            </a:r>
          </a:p>
        </p:txBody>
      </p:sp>
      <p:pic>
        <p:nvPicPr>
          <p:cNvPr id="3074" name="Picture 2" descr="C:\Users\User\Desktop\me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44824"/>
            <a:ext cx="2592661" cy="381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28700" y="3214688"/>
            <a:ext cx="7086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9600" b="1" i="1" baseline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ГЕРОИ - КОМСОМОЛЬЦЫ</a:t>
            </a:r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4572000" y="4546600"/>
            <a:ext cx="45720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Война 0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0" y="4432300"/>
            <a:ext cx="4800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0"/>
            <a:ext cx="4343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8375" y="5000625"/>
            <a:ext cx="21272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3413593" cy="4071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kosmodemianskaya_30621_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3573016"/>
            <a:ext cx="3102240" cy="356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0"/>
            <a:ext cx="3120086" cy="3783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4" descr="Кошево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212976"/>
            <a:ext cx="2898215" cy="3856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154432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kopilka/up/html/2017/02/19/k_58a9d2d6c9cbd/img_user_file_58a9d2d74116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0625" cy="6858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</a:t>
            </a:r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тот, кто любит свое отечество, предан своему народу, готов на жертвы и подвиги во имя интересов своей Родины»</a:t>
            </a:r>
          </a:p>
        </p:txBody>
      </p:sp>
      <p:pic>
        <p:nvPicPr>
          <p:cNvPr id="4099" name="Picture 4" descr="https://avatars.mds.yandex.net/get-marketpic/213070/market_j6YSdqqeD5JPf4OB9Tc1lw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507260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8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Война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81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это </a:t>
            </a:r>
            <a:r>
              <a:rPr lang="ru-RU" sz="2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27 миллионов жертв</a:t>
            </a:r>
            <a:r>
              <a:rPr lang="ru-RU" sz="2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sz="24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https://img-fotki.yandex.ru/get/9250/14576209.164/0_e88c7_db40a2e3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2880320" cy="2698330"/>
          </a:xfrm>
          <a:prstGeom prst="rect">
            <a:avLst/>
          </a:prstGeom>
          <a:noFill/>
        </p:spPr>
      </p:pic>
      <p:pic>
        <p:nvPicPr>
          <p:cNvPr id="7" name="Содержимое 3" descr="http://war60.my1.ru/img/250px-D09CD0BED0B1D0B8D0BBD0B8D0B7D0B0D186D0B8D18F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28803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4" descr="оборона Севастополя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6187"/>
            <a:ext cx="40322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курская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825" y="5048250"/>
            <a:ext cx="4321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асти германской армии вступили на территорию СССР Июль 1941 г. Место съемки:  Автор съемки: не установлен ГАРФ Ф.7021. Оп.128. Д.256. Л.39№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472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            Война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8181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это 1725 разрушенных и сожжённых городов и посёлков,</a:t>
            </a:r>
          </a:p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свыше 70 тысяч сёл и деревень в нашей стране.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азрушенные дома 1943 г. Место съемки: Сталинград Автор съемки: Конов Л. И. ГАВО Ф.Р-790. Оп. 1. Ед. хр. 51. Л.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250113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Война</a:t>
            </a:r>
            <a:r>
              <a:rPr lang="ru-RU" sz="2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990600" y="10668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это 32 тысячи взорванных заводов и фабрик,</a:t>
            </a:r>
          </a:p>
          <a:p>
            <a:pPr algn="ctr"/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65 тысяч километров железных дорог.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361" y="0"/>
            <a:ext cx="9202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6237312"/>
            <a:ext cx="518205" cy="426757"/>
          </a:xfrm>
          <a:prstGeom prst="rect">
            <a:avLst/>
          </a:prstGeom>
        </p:spPr>
      </p:pic>
      <p:pic>
        <p:nvPicPr>
          <p:cNvPr id="4" name="Содержимое 3" descr="1718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" b="5254"/>
          <a:stretch>
            <a:fillRect/>
          </a:stretch>
        </p:blipFill>
        <p:spPr>
          <a:xfrm>
            <a:off x="-287654" y="142000"/>
            <a:ext cx="9431654" cy="6715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2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0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apella_im._A.A._Jurlova_-_Wuman-Grjozy_-spaces_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7" descr="og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9624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1210282753_9ma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906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4"/>
          <p:cNvSpPr>
            <a:spLocks noChangeArrowheads="1" noChangeShapeType="1" noTextEdit="1"/>
          </p:cNvSpPr>
          <p:nvPr/>
        </p:nvSpPr>
        <p:spPr bwMode="auto">
          <a:xfrm>
            <a:off x="4648200" y="609600"/>
            <a:ext cx="4191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      Вам,</a:t>
            </a:r>
          </a:p>
          <a:p>
            <a:pPr algn="ctr"/>
            <a:r>
              <a:rPr lang="ru-RU" sz="24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ушедшим  в  бессмертие,-</a:t>
            </a:r>
          </a:p>
          <a:p>
            <a:pPr algn="ctr"/>
            <a:r>
              <a:rPr lang="ru-RU" sz="24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/>
                <a:cs typeface="Times New Roman"/>
              </a:rPr>
              <a:t>    вечная  слава!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bb232f49a97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76250"/>
            <a:ext cx="7488237" cy="6049963"/>
          </a:xfrm>
        </p:spPr>
      </p:pic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2440" y="6106246"/>
            <a:ext cx="518205" cy="426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773631"/>
      </p:ext>
    </p:extLst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202\Desktop\Co8S0ck6U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6" y="214291"/>
            <a:ext cx="4667283" cy="3500462"/>
          </a:xfrm>
          <a:prstGeom prst="rect">
            <a:avLst/>
          </a:prstGeom>
          <a:noFill/>
        </p:spPr>
      </p:pic>
      <p:pic>
        <p:nvPicPr>
          <p:cNvPr id="1027" name="Picture 3" descr="C:\Users\Кабинет 202\Desktop\XkW940p8q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28"/>
            <a:ext cx="3143254" cy="4191005"/>
          </a:xfrm>
          <a:prstGeom prst="rect">
            <a:avLst/>
          </a:prstGeom>
          <a:noFill/>
        </p:spPr>
      </p:pic>
      <p:pic>
        <p:nvPicPr>
          <p:cNvPr id="1028" name="Picture 4" descr="C:\Users\Кабинет 202\Desktop\NrEDFQ5Gj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857628"/>
            <a:ext cx="3778248" cy="2833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72125" cy="68580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Согласны ли вы с мыслью о том, что нельзя быть патриотом, не чувствуя личной связи с большой и малой Родиной, не зная, как любили, берегли и защищали ее наши предки, наши отцы и деды? </a:t>
            </a:r>
          </a:p>
        </p:txBody>
      </p:sp>
      <p:pic>
        <p:nvPicPr>
          <p:cNvPr id="6147" name="Picture 6" descr="https://avatars.mds.yandex.net/get-pdb/1966865/604e0412-358e-482a-a908-e0598b67ed3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571875"/>
            <a:ext cx="3571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ttp://school71tula.ru/3/wp-content/uploads/sites/7/2017/06/npat001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0"/>
            <a:ext cx="3571875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Барбаросса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topwar.ru/uploads/posts/2016-06/1466242964_4_plan-barbaross-v-net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7" y="1600200"/>
            <a:ext cx="3853534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Наступление по трем направлениям: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 “Север” - на Ленинград,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 армий “Центр” - на Москву,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 “Юг” - на южном, украинском направлении.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Вставай, страна огромная!</a:t>
            </a:r>
            <a:endParaRPr lang="ru-RU" dirty="0"/>
          </a:p>
        </p:txBody>
      </p:sp>
      <p:pic>
        <p:nvPicPr>
          <p:cNvPr id="4" name="Picture 14" descr="родина-ма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53387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плакат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2880320" cy="426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Битва за Москву.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9" descr="Рисунок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39552" y="1340768"/>
            <a:ext cx="2448272" cy="364708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9" descr="Рисунок8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536989" y="3864992"/>
            <a:ext cx="5607011" cy="299300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115179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 ноября 1941 г. на Красной площади состоялся парад войск по случаю </a:t>
            </a:r>
            <a:r>
              <a:rPr lang="en-US" sz="2800" b="1" dirty="0" smtClean="0">
                <a:solidFill>
                  <a:schemeClr val="bg1"/>
                </a:solidFill>
              </a:rPr>
              <a:t>XXIV </a:t>
            </a:r>
            <a:r>
              <a:rPr lang="ru-RU" sz="2800" b="1" dirty="0" smtClean="0">
                <a:solidFill>
                  <a:schemeClr val="bg1"/>
                </a:solidFill>
              </a:rPr>
              <a:t>годовщины Великого Октября.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00" y="5373216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Парад 7 ноября 1941 г. Часть войск сразу после парада отправлялась на фронт.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Battle_of_moscow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285860"/>
            <a:ext cx="5385210" cy="3635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Сталинградская</a:t>
            </a:r>
            <a:r>
              <a:rPr lang="ru-RU" dirty="0" smtClean="0">
                <a:solidFill>
                  <a:srgbClr val="FFCC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битва</a:t>
            </a:r>
            <a:r>
              <a:rPr lang="ru-RU" dirty="0" smtClean="0">
                <a:solidFill>
                  <a:srgbClr val="FFCC00"/>
                </a:solidFill>
                <a:latin typeface="Monotype Corsiva" pitchFamily="66" charset="0"/>
              </a:rPr>
              <a:t>.</a:t>
            </a:r>
            <a:br>
              <a:rPr lang="ru-RU" dirty="0" smtClean="0">
                <a:solidFill>
                  <a:srgbClr val="FFCC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7" name="Picture 9" descr="Рисунок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51520" y="1340768"/>
            <a:ext cx="3991881" cy="489654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0" y="857232"/>
            <a:ext cx="4143404" cy="5439233"/>
          </a:xfrm>
          <a:gradFill rotWithShape="1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FF99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FFF99"/>
                </a:solidFill>
                <a:latin typeface="Times New Roman" pitchFamily="18" charset="0"/>
              </a:rPr>
              <a:t>В 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окружении оказалось 330 тыс. человек во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гла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ве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с фельдмаршалом Па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улюсом.В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январе 1943 г. после ультиматума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со-ветские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войска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разреза-ли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вражескую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группи-ровку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надвое и 2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февра-ля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немцы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капитулиро-вали.Их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общие потери составили 800 тыс.чело-век,2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тыс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танков.3 тыс.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самолетов.Эта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победа положила начало корен ному перелому в ходе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войны.Под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ее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впечат-лением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союзники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реши-ли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открыть в 1944 г. 2 фронт в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Европе,а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Япо-ния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, отказалась от вой- </a:t>
            </a:r>
            <a:r>
              <a:rPr lang="ru-RU" sz="2400" b="1" dirty="0" err="1">
                <a:solidFill>
                  <a:srgbClr val="FFFF99"/>
                </a:solidFill>
                <a:latin typeface="Times New Roman" pitchFamily="18" charset="0"/>
              </a:rPr>
              <a:t>ны</a:t>
            </a:r>
            <a:r>
              <a:rPr lang="ru-RU" sz="2400" b="1" dirty="0">
                <a:solidFill>
                  <a:srgbClr val="FFFF99"/>
                </a:solidFill>
                <a:latin typeface="Times New Roman" pitchFamily="18" charset="0"/>
              </a:rPr>
              <a:t> с СССР.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719</Words>
  <Application>Microsoft Office PowerPoint</Application>
  <PresentationFormat>Экран (4:3)</PresentationFormat>
  <Paragraphs>95</Paragraphs>
  <Slides>38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МАОУ «Голышмановская СОШ №1» Урок Победы,  посвященный - 76-летию Победы в Великой Отечественной войне 1941-1945 годов. </vt:lpstr>
      <vt:lpstr>Слайд 2</vt:lpstr>
      <vt:lpstr>Слайд 3</vt:lpstr>
      <vt:lpstr>Слайд 4</vt:lpstr>
      <vt:lpstr>План Барбаросса</vt:lpstr>
      <vt:lpstr>Вставай, страна огромная!</vt:lpstr>
      <vt:lpstr>Битва за Москву.</vt:lpstr>
      <vt:lpstr>Слайд 8</vt:lpstr>
      <vt:lpstr>Сталинградская битва. </vt:lpstr>
      <vt:lpstr>Слайд 10</vt:lpstr>
      <vt:lpstr>Курская битва. </vt:lpstr>
      <vt:lpstr>Слайд 12</vt:lpstr>
      <vt:lpstr>Слайд 13</vt:lpstr>
      <vt:lpstr>Блокада Ленинграда.   Дорога жизни</vt:lpstr>
      <vt:lpstr>Слайд 15</vt:lpstr>
      <vt:lpstr>Слайд 16</vt:lpstr>
      <vt:lpstr>     Военачальники   Великой   Отечественной войны  </vt:lpstr>
      <vt:lpstr>Орден Ленина</vt:lpstr>
      <vt:lpstr>Орден Красного Знамени </vt:lpstr>
      <vt:lpstr>Орден Отечественной войны </vt:lpstr>
      <vt:lpstr>Слайд 21</vt:lpstr>
      <vt:lpstr>Слайд 22</vt:lpstr>
      <vt:lpstr>Слайд 23</vt:lpstr>
      <vt:lpstr>Иван Никитович Кожедуб </vt:lpstr>
      <vt:lpstr>Алексей Петрович Маресьев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сентября 2019 г.</dc:title>
  <dc:creator>Регина</dc:creator>
  <cp:lastModifiedBy>Кабинет 202</cp:lastModifiedBy>
  <cp:revision>17</cp:revision>
  <dcterms:created xsi:type="dcterms:W3CDTF">2019-08-30T17:25:51Z</dcterms:created>
  <dcterms:modified xsi:type="dcterms:W3CDTF">2021-06-10T05:34:45Z</dcterms:modified>
</cp:coreProperties>
</file>