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8" r:id="rId3"/>
    <p:sldId id="287" r:id="rId4"/>
    <p:sldId id="286" r:id="rId5"/>
    <p:sldId id="290" r:id="rId6"/>
    <p:sldId id="292" r:id="rId7"/>
    <p:sldId id="29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65D47-6C9A-4DF1-97AD-17CCC8E644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32344-D6D0-475B-B093-5C6B11C6B31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4800" dirty="0" smtClean="0">
              <a:solidFill>
                <a:srgbClr val="002060"/>
              </a:solidFill>
            </a:rPr>
            <a:t>ВСОКО</a:t>
          </a:r>
          <a:endParaRPr lang="ru-RU" sz="4800" dirty="0">
            <a:solidFill>
              <a:srgbClr val="002060"/>
            </a:solidFill>
          </a:endParaRPr>
        </a:p>
      </dgm:t>
    </dgm:pt>
    <dgm:pt modelId="{A57C80E4-1F26-456B-890D-C6D47A40462C}" type="parTrans" cxnId="{08D51982-7443-4E08-BFCB-44397A10F62F}">
      <dgm:prSet/>
      <dgm:spPr/>
      <dgm:t>
        <a:bodyPr/>
        <a:lstStyle/>
        <a:p>
          <a:endParaRPr lang="ru-RU"/>
        </a:p>
      </dgm:t>
    </dgm:pt>
    <dgm:pt modelId="{7D6F1E14-6938-40AE-BA21-008D2D4FB0CB}" type="sibTrans" cxnId="{08D51982-7443-4E08-BFCB-44397A10F62F}">
      <dgm:prSet/>
      <dgm:spPr/>
      <dgm:t>
        <a:bodyPr/>
        <a:lstStyle/>
        <a:p>
          <a:endParaRPr lang="ru-RU"/>
        </a:p>
      </dgm:t>
    </dgm:pt>
    <dgm:pt modelId="{FD82C193-3C49-4A0D-8DFF-92E52D96EB58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Соответствие разработанных программ требованиям федерального законодательства ФГОС ДО</a:t>
          </a:r>
          <a:endParaRPr lang="ru-RU" b="1" dirty="0">
            <a:solidFill>
              <a:srgbClr val="002060"/>
            </a:solidFill>
          </a:endParaRPr>
        </a:p>
      </dgm:t>
    </dgm:pt>
    <dgm:pt modelId="{40A20AE3-2010-4F89-9BB5-B0DFAA6F0930}" type="parTrans" cxnId="{340AA349-8698-4AC7-A2EA-F7A4BC2055A2}">
      <dgm:prSet/>
      <dgm:spPr/>
      <dgm:t>
        <a:bodyPr/>
        <a:lstStyle/>
        <a:p>
          <a:endParaRPr lang="ru-RU"/>
        </a:p>
      </dgm:t>
    </dgm:pt>
    <dgm:pt modelId="{9620E8F5-AD34-43E8-A6B7-961E556B9492}" type="sibTrans" cxnId="{340AA349-8698-4AC7-A2EA-F7A4BC2055A2}">
      <dgm:prSet/>
      <dgm:spPr/>
      <dgm:t>
        <a:bodyPr/>
        <a:lstStyle/>
        <a:p>
          <a:endParaRPr lang="ru-RU"/>
        </a:p>
      </dgm:t>
    </dgm:pt>
    <dgm:pt modelId="{0F1A190C-D896-430E-B65D-BCE8A9E17EC4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Соответствие образовательной деятельности ДОО социальным ожиданиям</a:t>
          </a:r>
          <a:endParaRPr lang="ru-RU" b="1" dirty="0">
            <a:solidFill>
              <a:srgbClr val="002060"/>
            </a:solidFill>
          </a:endParaRPr>
        </a:p>
      </dgm:t>
    </dgm:pt>
    <dgm:pt modelId="{BBA438B5-2A2F-46E8-9EC9-C54BC2D1E6D7}" type="parTrans" cxnId="{84431069-1939-434A-9BB8-338130F9A322}">
      <dgm:prSet/>
      <dgm:spPr/>
      <dgm:t>
        <a:bodyPr/>
        <a:lstStyle/>
        <a:p>
          <a:endParaRPr lang="ru-RU"/>
        </a:p>
      </dgm:t>
    </dgm:pt>
    <dgm:pt modelId="{4CB73FEC-598B-4FFF-8052-0D8E561220B7}" type="sibTrans" cxnId="{84431069-1939-434A-9BB8-338130F9A322}">
      <dgm:prSet/>
      <dgm:spPr/>
      <dgm:t>
        <a:bodyPr/>
        <a:lstStyle/>
        <a:p>
          <a:endParaRPr lang="ru-RU"/>
        </a:p>
      </dgm:t>
    </dgm:pt>
    <dgm:pt modelId="{35CCE2CA-044C-41DA-84A9-9F704D44DF64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Соответствие условий осуществления образовательной деятельности в ДОО нормативным требованиям</a:t>
          </a:r>
          <a:endParaRPr lang="ru-RU" b="1" dirty="0">
            <a:solidFill>
              <a:srgbClr val="002060"/>
            </a:solidFill>
          </a:endParaRPr>
        </a:p>
      </dgm:t>
    </dgm:pt>
    <dgm:pt modelId="{9B4E18D4-D57D-490F-93BE-BF62BD46D29E}" type="parTrans" cxnId="{F40A98D5-449A-4457-A869-F4733C0194E0}">
      <dgm:prSet/>
      <dgm:spPr/>
      <dgm:t>
        <a:bodyPr/>
        <a:lstStyle/>
        <a:p>
          <a:endParaRPr lang="ru-RU"/>
        </a:p>
      </dgm:t>
    </dgm:pt>
    <dgm:pt modelId="{B74A4E70-4E9F-4244-978D-FD1F048057BE}" type="sibTrans" cxnId="{F40A98D5-449A-4457-A869-F4733C0194E0}">
      <dgm:prSet/>
      <dgm:spPr/>
      <dgm:t>
        <a:bodyPr/>
        <a:lstStyle/>
        <a:p>
          <a:endParaRPr lang="ru-RU"/>
        </a:p>
      </dgm:t>
    </dgm:pt>
    <dgm:pt modelId="{0557CAA4-A043-4400-A829-4A1564552224}" type="pres">
      <dgm:prSet presAssocID="{13665D47-6C9A-4DF1-97AD-17CCC8E644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56DA91-B2B1-466B-85E3-EB2014F0B60D}" type="pres">
      <dgm:prSet presAssocID="{9A632344-D6D0-475B-B093-5C6B11C6B31A}" presName="hierRoot1" presStyleCnt="0"/>
      <dgm:spPr/>
    </dgm:pt>
    <dgm:pt modelId="{235A04CF-76D5-40D3-9F60-91B559767759}" type="pres">
      <dgm:prSet presAssocID="{9A632344-D6D0-475B-B093-5C6B11C6B31A}" presName="composite" presStyleCnt="0"/>
      <dgm:spPr/>
    </dgm:pt>
    <dgm:pt modelId="{DCA3060B-D357-47F7-84FC-EB9FEB39F82C}" type="pres">
      <dgm:prSet presAssocID="{9A632344-D6D0-475B-B093-5C6B11C6B31A}" presName="background" presStyleLbl="node0" presStyleIdx="0" presStyleCnt="1"/>
      <dgm:spPr>
        <a:solidFill>
          <a:srgbClr val="66FFFF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DD115FB-10C8-4C32-8229-E341E672EC9D}" type="pres">
      <dgm:prSet presAssocID="{9A632344-D6D0-475B-B093-5C6B11C6B3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9B269-27C1-4036-A24B-AF44A4720A4F}" type="pres">
      <dgm:prSet presAssocID="{9A632344-D6D0-475B-B093-5C6B11C6B31A}" presName="hierChild2" presStyleCnt="0"/>
      <dgm:spPr/>
    </dgm:pt>
    <dgm:pt modelId="{30E3CBB4-1927-46D2-9EE2-11DF41D55D82}" type="pres">
      <dgm:prSet presAssocID="{40A20AE3-2010-4F89-9BB5-B0DFAA6F093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D538E57-C8B2-40DF-B237-06FF805748D7}" type="pres">
      <dgm:prSet presAssocID="{FD82C193-3C49-4A0D-8DFF-92E52D96EB58}" presName="hierRoot2" presStyleCnt="0"/>
      <dgm:spPr/>
    </dgm:pt>
    <dgm:pt modelId="{FCF0E7AC-FD16-48B3-B7D8-A80BA6A8EEA7}" type="pres">
      <dgm:prSet presAssocID="{FD82C193-3C49-4A0D-8DFF-92E52D96EB58}" presName="composite2" presStyleCnt="0"/>
      <dgm:spPr/>
    </dgm:pt>
    <dgm:pt modelId="{0E43AD5E-8F7B-4A65-8C9A-A1121B3065DB}" type="pres">
      <dgm:prSet presAssocID="{FD82C193-3C49-4A0D-8DFF-92E52D96EB58}" presName="background2" presStyleLbl="node2" presStyleIdx="0" presStyleCnt="3"/>
      <dgm:spPr>
        <a:solidFill>
          <a:srgbClr val="66FFFF"/>
        </a:solidFill>
        <a:ln>
          <a:solidFill>
            <a:schemeClr val="tx1"/>
          </a:solidFill>
        </a:ln>
      </dgm:spPr>
    </dgm:pt>
    <dgm:pt modelId="{02749AA9-8BA6-4027-B41B-507EA82BBAC7}" type="pres">
      <dgm:prSet presAssocID="{FD82C193-3C49-4A0D-8DFF-92E52D96EB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0FC72-FCE0-4DE5-80B0-0271C76C6B08}" type="pres">
      <dgm:prSet presAssocID="{FD82C193-3C49-4A0D-8DFF-92E52D96EB58}" presName="hierChild3" presStyleCnt="0"/>
      <dgm:spPr/>
    </dgm:pt>
    <dgm:pt modelId="{DC6410BC-E535-495E-B7C3-056181F6EC8C}" type="pres">
      <dgm:prSet presAssocID="{9B4E18D4-D57D-490F-93BE-BF62BD46D29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C8B6627-A0DF-449A-823C-80FF41398A6C}" type="pres">
      <dgm:prSet presAssocID="{35CCE2CA-044C-41DA-84A9-9F704D44DF64}" presName="hierRoot2" presStyleCnt="0"/>
      <dgm:spPr/>
    </dgm:pt>
    <dgm:pt modelId="{11335222-15E8-40D9-863E-799771668110}" type="pres">
      <dgm:prSet presAssocID="{35CCE2CA-044C-41DA-84A9-9F704D44DF64}" presName="composite2" presStyleCnt="0"/>
      <dgm:spPr/>
    </dgm:pt>
    <dgm:pt modelId="{3BD475F6-4A5D-4DEC-AFFA-E4D8781710C9}" type="pres">
      <dgm:prSet presAssocID="{35CCE2CA-044C-41DA-84A9-9F704D44DF64}" presName="background2" presStyleLbl="node2" presStyleIdx="1" presStyleCnt="3"/>
      <dgm:spPr>
        <a:solidFill>
          <a:srgbClr val="66FFFF"/>
        </a:solidFill>
        <a:ln>
          <a:solidFill>
            <a:schemeClr val="tx1"/>
          </a:solidFill>
        </a:ln>
      </dgm:spPr>
    </dgm:pt>
    <dgm:pt modelId="{D4CCBD54-9531-496E-A493-CD4735DD245B}" type="pres">
      <dgm:prSet presAssocID="{35CCE2CA-044C-41DA-84A9-9F704D44DF6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A8672-0974-4710-8CCC-5ADD7C3ED274}" type="pres">
      <dgm:prSet presAssocID="{35CCE2CA-044C-41DA-84A9-9F704D44DF64}" presName="hierChild3" presStyleCnt="0"/>
      <dgm:spPr/>
    </dgm:pt>
    <dgm:pt modelId="{295BDBEA-51BA-4840-B258-25C1FED0B995}" type="pres">
      <dgm:prSet presAssocID="{BBA438B5-2A2F-46E8-9EC9-C54BC2D1E6D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F8DFD28-CCDF-4548-90E4-CE7341554D1C}" type="pres">
      <dgm:prSet presAssocID="{0F1A190C-D896-430E-B65D-BCE8A9E17EC4}" presName="hierRoot2" presStyleCnt="0"/>
      <dgm:spPr/>
    </dgm:pt>
    <dgm:pt modelId="{73D3DAE0-7B64-4DAB-A35F-416D48CAC149}" type="pres">
      <dgm:prSet presAssocID="{0F1A190C-D896-430E-B65D-BCE8A9E17EC4}" presName="composite2" presStyleCnt="0"/>
      <dgm:spPr/>
    </dgm:pt>
    <dgm:pt modelId="{BB0BA502-BD1A-4833-B116-FD0F4564102E}" type="pres">
      <dgm:prSet presAssocID="{0F1A190C-D896-430E-B65D-BCE8A9E17EC4}" presName="background2" presStyleLbl="node2" presStyleIdx="2" presStyleCnt="3"/>
      <dgm:spPr>
        <a:solidFill>
          <a:srgbClr val="66FFFF"/>
        </a:solidFill>
        <a:ln>
          <a:solidFill>
            <a:schemeClr val="tx1"/>
          </a:solidFill>
        </a:ln>
      </dgm:spPr>
    </dgm:pt>
    <dgm:pt modelId="{30F5D577-B9DE-4125-865F-ECF4B05517B0}" type="pres">
      <dgm:prSet presAssocID="{0F1A190C-D896-430E-B65D-BCE8A9E17EC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8468C-C83A-40C7-9B42-9282D2037576}" type="pres">
      <dgm:prSet presAssocID="{0F1A190C-D896-430E-B65D-BCE8A9E17EC4}" presName="hierChild3" presStyleCnt="0"/>
      <dgm:spPr/>
    </dgm:pt>
  </dgm:ptLst>
  <dgm:cxnLst>
    <dgm:cxn modelId="{AED1AEDD-A97F-4ABE-B8C4-40E38FD5907A}" type="presOf" srcId="{35CCE2CA-044C-41DA-84A9-9F704D44DF64}" destId="{D4CCBD54-9531-496E-A493-CD4735DD245B}" srcOrd="0" destOrd="0" presId="urn:microsoft.com/office/officeart/2005/8/layout/hierarchy1"/>
    <dgm:cxn modelId="{F2838384-0C19-4365-A698-F1564DC9C724}" type="presOf" srcId="{0F1A190C-D896-430E-B65D-BCE8A9E17EC4}" destId="{30F5D577-B9DE-4125-865F-ECF4B05517B0}" srcOrd="0" destOrd="0" presId="urn:microsoft.com/office/officeart/2005/8/layout/hierarchy1"/>
    <dgm:cxn modelId="{08D51982-7443-4E08-BFCB-44397A10F62F}" srcId="{13665D47-6C9A-4DF1-97AD-17CCC8E644F1}" destId="{9A632344-D6D0-475B-B093-5C6B11C6B31A}" srcOrd="0" destOrd="0" parTransId="{A57C80E4-1F26-456B-890D-C6D47A40462C}" sibTransId="{7D6F1E14-6938-40AE-BA21-008D2D4FB0CB}"/>
    <dgm:cxn modelId="{7ED90750-5178-4527-883D-34F9E162CCDD}" type="presOf" srcId="{13665D47-6C9A-4DF1-97AD-17CCC8E644F1}" destId="{0557CAA4-A043-4400-A829-4A1564552224}" srcOrd="0" destOrd="0" presId="urn:microsoft.com/office/officeart/2005/8/layout/hierarchy1"/>
    <dgm:cxn modelId="{42F4485F-EB10-413E-A38C-11B051C01286}" type="presOf" srcId="{BBA438B5-2A2F-46E8-9EC9-C54BC2D1E6D7}" destId="{295BDBEA-51BA-4840-B258-25C1FED0B995}" srcOrd="0" destOrd="0" presId="urn:microsoft.com/office/officeart/2005/8/layout/hierarchy1"/>
    <dgm:cxn modelId="{84431069-1939-434A-9BB8-338130F9A322}" srcId="{9A632344-D6D0-475B-B093-5C6B11C6B31A}" destId="{0F1A190C-D896-430E-B65D-BCE8A9E17EC4}" srcOrd="2" destOrd="0" parTransId="{BBA438B5-2A2F-46E8-9EC9-C54BC2D1E6D7}" sibTransId="{4CB73FEC-598B-4FFF-8052-0D8E561220B7}"/>
    <dgm:cxn modelId="{340AA349-8698-4AC7-A2EA-F7A4BC2055A2}" srcId="{9A632344-D6D0-475B-B093-5C6B11C6B31A}" destId="{FD82C193-3C49-4A0D-8DFF-92E52D96EB58}" srcOrd="0" destOrd="0" parTransId="{40A20AE3-2010-4F89-9BB5-B0DFAA6F0930}" sibTransId="{9620E8F5-AD34-43E8-A6B7-961E556B9492}"/>
    <dgm:cxn modelId="{F40A98D5-449A-4457-A869-F4733C0194E0}" srcId="{9A632344-D6D0-475B-B093-5C6B11C6B31A}" destId="{35CCE2CA-044C-41DA-84A9-9F704D44DF64}" srcOrd="1" destOrd="0" parTransId="{9B4E18D4-D57D-490F-93BE-BF62BD46D29E}" sibTransId="{B74A4E70-4E9F-4244-978D-FD1F048057BE}"/>
    <dgm:cxn modelId="{6C4539FA-945C-444C-A0DE-839B5AD4B174}" type="presOf" srcId="{40A20AE3-2010-4F89-9BB5-B0DFAA6F0930}" destId="{30E3CBB4-1927-46D2-9EE2-11DF41D55D82}" srcOrd="0" destOrd="0" presId="urn:microsoft.com/office/officeart/2005/8/layout/hierarchy1"/>
    <dgm:cxn modelId="{98F47E82-5CD5-4F43-8C5C-67F7C9D792DB}" type="presOf" srcId="{9A632344-D6D0-475B-B093-5C6B11C6B31A}" destId="{6DD115FB-10C8-4C32-8229-E341E672EC9D}" srcOrd="0" destOrd="0" presId="urn:microsoft.com/office/officeart/2005/8/layout/hierarchy1"/>
    <dgm:cxn modelId="{564F3E0D-0D96-42BE-BE72-D2212645FCAE}" type="presOf" srcId="{FD82C193-3C49-4A0D-8DFF-92E52D96EB58}" destId="{02749AA9-8BA6-4027-B41B-507EA82BBAC7}" srcOrd="0" destOrd="0" presId="urn:microsoft.com/office/officeart/2005/8/layout/hierarchy1"/>
    <dgm:cxn modelId="{19E25493-E106-4826-B149-CDF5892A6B77}" type="presOf" srcId="{9B4E18D4-D57D-490F-93BE-BF62BD46D29E}" destId="{DC6410BC-E535-495E-B7C3-056181F6EC8C}" srcOrd="0" destOrd="0" presId="urn:microsoft.com/office/officeart/2005/8/layout/hierarchy1"/>
    <dgm:cxn modelId="{CDC982B3-95FF-4453-9FAB-CCE11054651D}" type="presParOf" srcId="{0557CAA4-A043-4400-A829-4A1564552224}" destId="{5C56DA91-B2B1-466B-85E3-EB2014F0B60D}" srcOrd="0" destOrd="0" presId="urn:microsoft.com/office/officeart/2005/8/layout/hierarchy1"/>
    <dgm:cxn modelId="{8BC08C4A-8A67-43DF-87BB-1509EF56A462}" type="presParOf" srcId="{5C56DA91-B2B1-466B-85E3-EB2014F0B60D}" destId="{235A04CF-76D5-40D3-9F60-91B559767759}" srcOrd="0" destOrd="0" presId="urn:microsoft.com/office/officeart/2005/8/layout/hierarchy1"/>
    <dgm:cxn modelId="{0784240B-24D2-4EE7-A8B8-58A183115F24}" type="presParOf" srcId="{235A04CF-76D5-40D3-9F60-91B559767759}" destId="{DCA3060B-D357-47F7-84FC-EB9FEB39F82C}" srcOrd="0" destOrd="0" presId="urn:microsoft.com/office/officeart/2005/8/layout/hierarchy1"/>
    <dgm:cxn modelId="{5A8C3E1D-1328-48F5-9091-2F557E8A12B9}" type="presParOf" srcId="{235A04CF-76D5-40D3-9F60-91B559767759}" destId="{6DD115FB-10C8-4C32-8229-E341E672EC9D}" srcOrd="1" destOrd="0" presId="urn:microsoft.com/office/officeart/2005/8/layout/hierarchy1"/>
    <dgm:cxn modelId="{E2083C10-50E3-4333-BE3A-FC586F212E47}" type="presParOf" srcId="{5C56DA91-B2B1-466B-85E3-EB2014F0B60D}" destId="{2229B269-27C1-4036-A24B-AF44A4720A4F}" srcOrd="1" destOrd="0" presId="urn:microsoft.com/office/officeart/2005/8/layout/hierarchy1"/>
    <dgm:cxn modelId="{B29B4BC0-DC6B-4419-AF0B-5598C2313BEE}" type="presParOf" srcId="{2229B269-27C1-4036-A24B-AF44A4720A4F}" destId="{30E3CBB4-1927-46D2-9EE2-11DF41D55D82}" srcOrd="0" destOrd="0" presId="urn:microsoft.com/office/officeart/2005/8/layout/hierarchy1"/>
    <dgm:cxn modelId="{6BF2B08F-18F0-4856-B5C4-53F868D507CF}" type="presParOf" srcId="{2229B269-27C1-4036-A24B-AF44A4720A4F}" destId="{8D538E57-C8B2-40DF-B237-06FF805748D7}" srcOrd="1" destOrd="0" presId="urn:microsoft.com/office/officeart/2005/8/layout/hierarchy1"/>
    <dgm:cxn modelId="{3572FD21-844B-44D9-9E3C-B8F2B5192518}" type="presParOf" srcId="{8D538E57-C8B2-40DF-B237-06FF805748D7}" destId="{FCF0E7AC-FD16-48B3-B7D8-A80BA6A8EEA7}" srcOrd="0" destOrd="0" presId="urn:microsoft.com/office/officeart/2005/8/layout/hierarchy1"/>
    <dgm:cxn modelId="{FE1EF2AC-71C6-4ACB-A8D5-CCF34DB265DB}" type="presParOf" srcId="{FCF0E7AC-FD16-48B3-B7D8-A80BA6A8EEA7}" destId="{0E43AD5E-8F7B-4A65-8C9A-A1121B3065DB}" srcOrd="0" destOrd="0" presId="urn:microsoft.com/office/officeart/2005/8/layout/hierarchy1"/>
    <dgm:cxn modelId="{2C669048-21AC-43EE-87E1-EA5C074DF327}" type="presParOf" srcId="{FCF0E7AC-FD16-48B3-B7D8-A80BA6A8EEA7}" destId="{02749AA9-8BA6-4027-B41B-507EA82BBAC7}" srcOrd="1" destOrd="0" presId="urn:microsoft.com/office/officeart/2005/8/layout/hierarchy1"/>
    <dgm:cxn modelId="{7858C4A9-8721-47C8-A5F6-CC48E19C8D96}" type="presParOf" srcId="{8D538E57-C8B2-40DF-B237-06FF805748D7}" destId="{8B70FC72-FCE0-4DE5-80B0-0271C76C6B08}" srcOrd="1" destOrd="0" presId="urn:microsoft.com/office/officeart/2005/8/layout/hierarchy1"/>
    <dgm:cxn modelId="{6859A2EE-248F-4AA5-B5FD-87F543128A50}" type="presParOf" srcId="{2229B269-27C1-4036-A24B-AF44A4720A4F}" destId="{DC6410BC-E535-495E-B7C3-056181F6EC8C}" srcOrd="2" destOrd="0" presId="urn:microsoft.com/office/officeart/2005/8/layout/hierarchy1"/>
    <dgm:cxn modelId="{8B8544F5-8239-4D78-B022-F41F391C91C1}" type="presParOf" srcId="{2229B269-27C1-4036-A24B-AF44A4720A4F}" destId="{9C8B6627-A0DF-449A-823C-80FF41398A6C}" srcOrd="3" destOrd="0" presId="urn:microsoft.com/office/officeart/2005/8/layout/hierarchy1"/>
    <dgm:cxn modelId="{36E17840-225A-4299-9AB2-75A25F68FC18}" type="presParOf" srcId="{9C8B6627-A0DF-449A-823C-80FF41398A6C}" destId="{11335222-15E8-40D9-863E-799771668110}" srcOrd="0" destOrd="0" presId="urn:microsoft.com/office/officeart/2005/8/layout/hierarchy1"/>
    <dgm:cxn modelId="{C2094AA1-BBB4-42BD-8045-1B08985EA344}" type="presParOf" srcId="{11335222-15E8-40D9-863E-799771668110}" destId="{3BD475F6-4A5D-4DEC-AFFA-E4D8781710C9}" srcOrd="0" destOrd="0" presId="urn:microsoft.com/office/officeart/2005/8/layout/hierarchy1"/>
    <dgm:cxn modelId="{1AB75A03-5E27-485C-81AF-5A64612A30FD}" type="presParOf" srcId="{11335222-15E8-40D9-863E-799771668110}" destId="{D4CCBD54-9531-496E-A493-CD4735DD245B}" srcOrd="1" destOrd="0" presId="urn:microsoft.com/office/officeart/2005/8/layout/hierarchy1"/>
    <dgm:cxn modelId="{5305559D-56A5-43BC-9390-CBCB5D0E483F}" type="presParOf" srcId="{9C8B6627-A0DF-449A-823C-80FF41398A6C}" destId="{617A8672-0974-4710-8CCC-5ADD7C3ED274}" srcOrd="1" destOrd="0" presId="urn:microsoft.com/office/officeart/2005/8/layout/hierarchy1"/>
    <dgm:cxn modelId="{1199EBFB-6698-4593-A597-7E7779647E8A}" type="presParOf" srcId="{2229B269-27C1-4036-A24B-AF44A4720A4F}" destId="{295BDBEA-51BA-4840-B258-25C1FED0B995}" srcOrd="4" destOrd="0" presId="urn:microsoft.com/office/officeart/2005/8/layout/hierarchy1"/>
    <dgm:cxn modelId="{581DDB77-B826-44E5-A164-B32DAB17A02A}" type="presParOf" srcId="{2229B269-27C1-4036-A24B-AF44A4720A4F}" destId="{FF8DFD28-CCDF-4548-90E4-CE7341554D1C}" srcOrd="5" destOrd="0" presId="urn:microsoft.com/office/officeart/2005/8/layout/hierarchy1"/>
    <dgm:cxn modelId="{C3912A50-3347-409B-BB1E-F7C87AB7EB25}" type="presParOf" srcId="{FF8DFD28-CCDF-4548-90E4-CE7341554D1C}" destId="{73D3DAE0-7B64-4DAB-A35F-416D48CAC149}" srcOrd="0" destOrd="0" presId="urn:microsoft.com/office/officeart/2005/8/layout/hierarchy1"/>
    <dgm:cxn modelId="{51AB9CD0-4945-4B80-8194-B52953DF3B53}" type="presParOf" srcId="{73D3DAE0-7B64-4DAB-A35F-416D48CAC149}" destId="{BB0BA502-BD1A-4833-B116-FD0F4564102E}" srcOrd="0" destOrd="0" presId="urn:microsoft.com/office/officeart/2005/8/layout/hierarchy1"/>
    <dgm:cxn modelId="{EE07A3F7-7320-465F-A41D-436B72D91F14}" type="presParOf" srcId="{73D3DAE0-7B64-4DAB-A35F-416D48CAC149}" destId="{30F5D577-B9DE-4125-865F-ECF4B05517B0}" srcOrd="1" destOrd="0" presId="urn:microsoft.com/office/officeart/2005/8/layout/hierarchy1"/>
    <dgm:cxn modelId="{3B5C7988-EEB0-4515-AC26-3CF48D1D4709}" type="presParOf" srcId="{FF8DFD28-CCDF-4548-90E4-CE7341554D1C}" destId="{4398468C-C83A-40C7-9B42-9282D2037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BDBEA-51BA-4840-B258-25C1FED0B995}">
      <dsp:nvSpPr>
        <dsp:cNvPr id="0" name=""/>
        <dsp:cNvSpPr/>
      </dsp:nvSpPr>
      <dsp:spPr>
        <a:xfrm>
          <a:off x="5112748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3191135" y="517471"/>
              </a:lnTo>
              <a:lnTo>
                <a:pt x="3191135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10BC-E535-495E-B7C3-056181F6EC8C}">
      <dsp:nvSpPr>
        <dsp:cNvPr id="0" name=""/>
        <dsp:cNvSpPr/>
      </dsp:nvSpPr>
      <dsp:spPr>
        <a:xfrm>
          <a:off x="5067028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3CBB4-1927-46D2-9EE2-11DF41D55D82}">
      <dsp:nvSpPr>
        <dsp:cNvPr id="0" name=""/>
        <dsp:cNvSpPr/>
      </dsp:nvSpPr>
      <dsp:spPr>
        <a:xfrm>
          <a:off x="1921612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3191135" y="0"/>
              </a:moveTo>
              <a:lnTo>
                <a:pt x="3191135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3060B-D357-47F7-84FC-EB9FEB39F82C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rgbClr val="66FF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115FB-10C8-4C32-8229-E341E672EC9D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002060"/>
              </a:solidFill>
            </a:rPr>
            <a:t>ВСОКО</a:t>
          </a:r>
          <a:endParaRPr lang="ru-RU" sz="4800" kern="1200" dirty="0">
            <a:solidFill>
              <a:srgbClr val="002060"/>
            </a:solidFill>
          </a:endParaRPr>
        </a:p>
      </dsp:txBody>
      <dsp:txXfrm>
        <a:off x="4145946" y="324414"/>
        <a:ext cx="2513811" cy="1560821"/>
      </dsp:txXfrm>
    </dsp:sp>
    <dsp:sp modelId="{0E43AD5E-8F7B-4A65-8C9A-A1121B3065DB}">
      <dsp:nvSpPr>
        <dsp:cNvPr id="0" name=""/>
        <dsp:cNvSpPr/>
      </dsp:nvSpPr>
      <dsp:spPr>
        <a:xfrm>
          <a:off x="616148" y="2417542"/>
          <a:ext cx="2610929" cy="1657939"/>
        </a:xfrm>
        <a:prstGeom prst="roundRect">
          <a:avLst>
            <a:gd name="adj" fmla="val 10000"/>
          </a:avLst>
        </a:prstGeom>
        <a:solidFill>
          <a:srgbClr val="66FF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49AA9-8BA6-4027-B41B-507EA82BBAC7}">
      <dsp:nvSpPr>
        <dsp:cNvPr id="0" name=""/>
        <dsp:cNvSpPr/>
      </dsp:nvSpPr>
      <dsp:spPr>
        <a:xfrm>
          <a:off x="906251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Соответствие разработанных программ требованиям федерального законодательства ФГОС ДО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954810" y="2741699"/>
        <a:ext cx="2513811" cy="1560821"/>
      </dsp:txXfrm>
    </dsp:sp>
    <dsp:sp modelId="{3BD475F6-4A5D-4DEC-AFFA-E4D8781710C9}">
      <dsp:nvSpPr>
        <dsp:cNvPr id="0" name=""/>
        <dsp:cNvSpPr/>
      </dsp:nvSpPr>
      <dsp:spPr>
        <a:xfrm>
          <a:off x="3807283" y="2417542"/>
          <a:ext cx="2610929" cy="1657939"/>
        </a:xfrm>
        <a:prstGeom prst="roundRect">
          <a:avLst>
            <a:gd name="adj" fmla="val 10000"/>
          </a:avLst>
        </a:prstGeom>
        <a:solidFill>
          <a:srgbClr val="66FF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CBD54-9531-496E-A493-CD4735DD245B}">
      <dsp:nvSpPr>
        <dsp:cNvPr id="0" name=""/>
        <dsp:cNvSpPr/>
      </dsp:nvSpPr>
      <dsp:spPr>
        <a:xfrm>
          <a:off x="4097387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Соответствие условий осуществления образовательной деятельности в ДОО нормативным требованиям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4145946" y="2741699"/>
        <a:ext cx="2513811" cy="1560821"/>
      </dsp:txXfrm>
    </dsp:sp>
    <dsp:sp modelId="{BB0BA502-BD1A-4833-B116-FD0F4564102E}">
      <dsp:nvSpPr>
        <dsp:cNvPr id="0" name=""/>
        <dsp:cNvSpPr/>
      </dsp:nvSpPr>
      <dsp:spPr>
        <a:xfrm>
          <a:off x="6998419" y="2417542"/>
          <a:ext cx="2610929" cy="1657939"/>
        </a:xfrm>
        <a:prstGeom prst="roundRect">
          <a:avLst>
            <a:gd name="adj" fmla="val 10000"/>
          </a:avLst>
        </a:prstGeom>
        <a:solidFill>
          <a:srgbClr val="66FF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D577-B9DE-4125-865F-ECF4B05517B0}">
      <dsp:nvSpPr>
        <dsp:cNvPr id="0" name=""/>
        <dsp:cNvSpPr/>
      </dsp:nvSpPr>
      <dsp:spPr>
        <a:xfrm>
          <a:off x="7288522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Соответствие образовательной деятельности ДОО социальным ожиданиям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7337081" y="2741699"/>
        <a:ext cx="2513811" cy="15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D31B-AB47-420F-B0E9-A073D7DBA4ED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A0A2-0207-4D4C-AC8C-70A1B43B3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4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A0A2-0207-4D4C-AC8C-70A1B43B35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2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4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6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1193-CD94-4D31-B684-5B5D0DC5912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3A28-1B3E-4729-BB3C-AE24DBE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6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155576"/>
            <a:ext cx="10515600" cy="1092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Внутренняя система оценки качества образования (ВСОКО)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" y="1273731"/>
            <a:ext cx="10944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Качество образования - </a:t>
            </a:r>
            <a:r>
              <a:rPr lang="ru-RU" dirty="0" smtClean="0"/>
              <a:t>комплексная характеристика образования, выражающая степень его соответствия федеральным государственным образовательным стандартам и федеральным государственным  требованиям и (или) потребностям заказчика, в том числе степень достижения планируемых результатов образовательной программы (ст.2 </a:t>
            </a:r>
            <a:r>
              <a:rPr lang="ru-RU" dirty="0"/>
              <a:t>ФЗ «Об образовании в РФ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Компетенции, права, обязанности и ответственность образовательной организации (ст.28 ФЗ «Об образовании в РФ»)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 компетенции образовательной организации относятся: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проведение </a:t>
            </a:r>
            <a:r>
              <a:rPr lang="ru-RU" dirty="0" err="1" smtClean="0"/>
              <a:t>самообследования</a:t>
            </a:r>
            <a:r>
              <a:rPr lang="ru-RU" dirty="0" smtClean="0"/>
              <a:t> (</a:t>
            </a:r>
            <a:r>
              <a:rPr lang="ru-RU" dirty="0" err="1" smtClean="0"/>
              <a:t>самообследование</a:t>
            </a:r>
            <a:r>
              <a:rPr lang="ru-RU" dirty="0" smtClean="0"/>
              <a:t>, </a:t>
            </a:r>
            <a:r>
              <a:rPr lang="ru-RU" dirty="0"/>
              <a:t>самоанализ </a:t>
            </a:r>
            <a:r>
              <a:rPr lang="ru-RU" dirty="0" smtClean="0"/>
              <a:t>- анализ деятельности дошкольного образовательного учреждения, который осуществляется администрацией, сотрудниками и родителями (законными представителями) воспитанников для выявления достоинств и недостатков в деятельности ДОУ, а также определение степени удовлетворения участников образовательного процесса  качеством образования);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обеспечение функционирования  внутренней системы оценки качества образования;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118"/>
            <a:ext cx="4248150" cy="31946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78" y="1168699"/>
            <a:ext cx="7674278" cy="4793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1225" y="581024"/>
            <a:ext cx="566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МСОКО – заполняется форма сбора первичных данных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Критерии внутренней системы оценки качества образования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628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5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Форма сбора первичных данных на уровне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81100"/>
            <a:ext cx="10515600" cy="46720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Положение о ВСОКО ДО (аналитические справки)</a:t>
            </a:r>
          </a:p>
          <a:p>
            <a:r>
              <a:rPr lang="ru-RU" dirty="0" smtClean="0"/>
              <a:t>Основная образовательная программа</a:t>
            </a:r>
          </a:p>
          <a:p>
            <a:r>
              <a:rPr lang="ru-RU" dirty="0" smtClean="0"/>
              <a:t>Адаптированная образовательная программа</a:t>
            </a:r>
          </a:p>
          <a:p>
            <a:r>
              <a:rPr lang="ru-RU" dirty="0" smtClean="0"/>
              <a:t>Программа развития</a:t>
            </a:r>
          </a:p>
          <a:p>
            <a:r>
              <a:rPr lang="ru-RU" dirty="0" smtClean="0"/>
              <a:t>Программы дополнительного образования</a:t>
            </a:r>
          </a:p>
          <a:p>
            <a:r>
              <a:rPr lang="ru-RU" dirty="0" smtClean="0"/>
              <a:t>Годовой план работы (анализ)</a:t>
            </a:r>
          </a:p>
          <a:p>
            <a:r>
              <a:rPr lang="ru-RU" dirty="0" smtClean="0"/>
              <a:t>ИОМ для детей  (ОВЗ, одаренных, инвалидов, дети-билингвы (хорошо владеют 2 и более языками))</a:t>
            </a:r>
          </a:p>
          <a:p>
            <a:r>
              <a:rPr lang="ru-RU" dirty="0" smtClean="0"/>
              <a:t>Планирование воспитателей</a:t>
            </a:r>
          </a:p>
          <a:p>
            <a:r>
              <a:rPr lang="ru-RU" dirty="0" smtClean="0"/>
              <a:t>Видео - занятий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91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025" y="5765801"/>
            <a:ext cx="4871554" cy="673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д/с №133 </a:t>
            </a:r>
            <a:r>
              <a:rPr lang="ru-RU" dirty="0" err="1" smtClean="0"/>
              <a:t>г.Тюмени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94" t="25188" r="21698" b="9976"/>
          <a:stretch/>
        </p:blipFill>
        <p:spPr>
          <a:xfrm>
            <a:off x="1252584" y="3483640"/>
            <a:ext cx="5228256" cy="3374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288" t="19108" r="22253" b="13376"/>
          <a:stretch/>
        </p:blipFill>
        <p:spPr>
          <a:xfrm>
            <a:off x="1132804" y="29376"/>
            <a:ext cx="5103077" cy="355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2187" t="27778" r="21354" b="40185"/>
          <a:stretch/>
        </p:blipFill>
        <p:spPr>
          <a:xfrm>
            <a:off x="6505662" y="3588101"/>
            <a:ext cx="5423917" cy="173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1828" t="18100" r="21075" b="18774"/>
          <a:stretch/>
        </p:blipFill>
        <p:spPr>
          <a:xfrm>
            <a:off x="6480840" y="365125"/>
            <a:ext cx="5473562" cy="3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9900965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Чек-лист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«Оценка качества реализации способов поддержки инициативы и самостоятельности детей в специфических видах деятельности, в том числе для развития сюжетно-ролевой игры»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56" y="2111375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1" b="95885" l="4762" r="97396">
                        <a14:foregroundMark x1="47991" y1="62826" x2="50298" y2="62209"/>
                        <a14:foregroundMark x1="48438" y1="58573" x2="63318" y2="73114"/>
                        <a14:foregroundMark x1="61012" y1="52881" x2="80357" y2="51372"/>
                        <a14:foregroundMark x1="60119" y1="42593" x2="69792" y2="28121"/>
                        <a14:foregroundMark x1="50446" y1="36900" x2="60417" y2="24280"/>
                        <a14:foregroundMark x1="26637" y1="43827" x2="43378" y2="44239"/>
                        <a14:foregroundMark x1="25893" y1="60974" x2="26190" y2="62346"/>
                        <a14:foregroundMark x1="25223" y1="34088" x2="27753" y2="34636"/>
                        <a14:foregroundMark x1="51488" y1="20370" x2="52158" y2="22154"/>
                        <a14:foregroundMark x1="76563" y1="31962" x2="76414" y2="34911"/>
                        <a14:foregroundMark x1="77902" y1="59122" x2="78348" y2="64335"/>
                        <a14:foregroundMark x1="51637" y1="72428" x2="51786" y2="78532"/>
                        <a14:foregroundMark x1="94048" y1="52058" x2="94196" y2="62689"/>
                        <a14:foregroundMark x1="91741" y1="67353" x2="84970" y2="79218"/>
                        <a14:foregroundMark x1="7143" y1="54047" x2="13467" y2="76406"/>
                        <a14:foregroundMark x1="4836" y1="51646" x2="4985" y2="53909"/>
                        <a14:foregroundMark x1="17411" y1="80796" x2="22024" y2="85597"/>
                        <a14:foregroundMark x1="35268" y1="31070" x2="36310" y2="40466"/>
                        <a14:foregroundMark x1="27902" y1="89095" x2="28497" y2="89438"/>
                        <a14:foregroundMark x1="32961" y1="92798" x2="32961" y2="92798"/>
                        <a14:foregroundMark x1="42336" y1="93621" x2="42336" y2="93621"/>
                        <a14:foregroundMark x1="43973" y1="95953" x2="43973" y2="95953"/>
                        <a14:foregroundMark x1="52604" y1="93073" x2="52604" y2="93073"/>
                        <a14:foregroundMark x1="69643" y1="89095" x2="69643" y2="89095"/>
                        <a14:foregroundMark x1="76116" y1="90809" x2="76116" y2="90809"/>
                        <a14:foregroundMark x1="8185" y1="40466" x2="8185" y2="40466"/>
                        <a14:foregroundMark x1="7440" y1="40741" x2="7440" y2="40741"/>
                        <a14:foregroundMark x1="8557" y1="39026" x2="7292" y2="42112"/>
                        <a14:foregroundMark x1="7887" y1="30658" x2="8854" y2="33539"/>
                        <a14:foregroundMark x1="8557" y1="26543" x2="12054" y2="29424"/>
                        <a14:foregroundMark x1="13095" y1="20919" x2="14509" y2="24417"/>
                        <a14:foregroundMark x1="16220" y1="16529" x2="21280" y2="16529"/>
                        <a14:foregroundMark x1="24182" y1="11728" x2="26190" y2="14403"/>
                        <a14:foregroundMark x1="28943" y1="8025" x2="30208" y2="10974"/>
                        <a14:foregroundMark x1="36161" y1="4938" x2="37426" y2="8711"/>
                        <a14:foregroundMark x1="43527" y1="3361" x2="43378" y2="7202"/>
                        <a14:foregroundMark x1="50446" y1="5487" x2="49033" y2="6447"/>
                        <a14:foregroundMark x1="60863" y1="5350" x2="60268" y2="7064"/>
                        <a14:foregroundMark x1="68527" y1="10837" x2="72098" y2="13237"/>
                        <a14:foregroundMark x1="75446" y1="15364" x2="77604" y2="11591"/>
                        <a14:foregroundMark x1="81027" y1="19753" x2="82961" y2="17353"/>
                        <a14:foregroundMark x1="84524" y1="23457" x2="88244" y2="21193"/>
                        <a14:foregroundMark x1="88393" y1="29973" x2="92485" y2="27023"/>
                        <a14:foregroundMark x1="90179" y1="35940" x2="94048" y2="31962"/>
                        <a14:foregroundMark x1="92039" y1="40466" x2="97396" y2="40466"/>
                        <a14:foregroundMark x1="53795" y1="4664" x2="53795" y2="4664"/>
                        <a14:foregroundMark x1="52902" y1="5350" x2="55506" y2="3635"/>
                        <a14:foregroundMark x1="39063" y1="6790" x2="39509" y2="3909"/>
                        <a14:foregroundMark x1="33408" y1="7613" x2="35119" y2="10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65" y="215612"/>
            <a:ext cx="1328277" cy="14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9131"/>
            <a:ext cx="9144000" cy="11613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Обновление материала для изобразительной </a:t>
            </a:r>
            <a:r>
              <a:rPr lang="ru-RU" sz="3200" b="1" dirty="0" smtClean="0">
                <a:solidFill>
                  <a:srgbClr val="002060"/>
                </a:solidFill>
              </a:rPr>
              <a:t>деятельности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10" y="1696767"/>
            <a:ext cx="4607780" cy="4607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1" b="95885" l="4762" r="97396">
                        <a14:foregroundMark x1="47991" y1="62826" x2="50298" y2="62209"/>
                        <a14:foregroundMark x1="48438" y1="58573" x2="63318" y2="73114"/>
                        <a14:foregroundMark x1="61012" y1="52881" x2="80357" y2="51372"/>
                        <a14:foregroundMark x1="60119" y1="42593" x2="69792" y2="28121"/>
                        <a14:foregroundMark x1="50446" y1="36900" x2="60417" y2="24280"/>
                        <a14:foregroundMark x1="26637" y1="43827" x2="43378" y2="44239"/>
                        <a14:foregroundMark x1="25893" y1="60974" x2="26190" y2="62346"/>
                        <a14:foregroundMark x1="25223" y1="34088" x2="27753" y2="34636"/>
                        <a14:foregroundMark x1="51488" y1="20370" x2="52158" y2="22154"/>
                        <a14:foregroundMark x1="76563" y1="31962" x2="76414" y2="34911"/>
                        <a14:foregroundMark x1="77902" y1="59122" x2="78348" y2="64335"/>
                        <a14:foregroundMark x1="51637" y1="72428" x2="51786" y2="78532"/>
                        <a14:foregroundMark x1="94048" y1="52058" x2="94196" y2="62689"/>
                        <a14:foregroundMark x1="91741" y1="67353" x2="84970" y2="79218"/>
                        <a14:foregroundMark x1="7143" y1="54047" x2="13467" y2="76406"/>
                        <a14:foregroundMark x1="4836" y1="51646" x2="4985" y2="53909"/>
                        <a14:foregroundMark x1="17411" y1="80796" x2="22024" y2="85597"/>
                        <a14:foregroundMark x1="35268" y1="31070" x2="36310" y2="40466"/>
                        <a14:foregroundMark x1="27902" y1="89095" x2="28497" y2="89438"/>
                        <a14:foregroundMark x1="32961" y1="92798" x2="32961" y2="92798"/>
                        <a14:foregroundMark x1="42336" y1="93621" x2="42336" y2="93621"/>
                        <a14:foregroundMark x1="43973" y1="95953" x2="43973" y2="95953"/>
                        <a14:foregroundMark x1="52604" y1="93073" x2="52604" y2="93073"/>
                        <a14:foregroundMark x1="69643" y1="89095" x2="69643" y2="89095"/>
                        <a14:foregroundMark x1="76116" y1="90809" x2="76116" y2="90809"/>
                        <a14:foregroundMark x1="8185" y1="40466" x2="8185" y2="40466"/>
                        <a14:foregroundMark x1="7440" y1="40741" x2="7440" y2="40741"/>
                        <a14:foregroundMark x1="8557" y1="39026" x2="7292" y2="42112"/>
                        <a14:foregroundMark x1="7887" y1="30658" x2="8854" y2="33539"/>
                        <a14:foregroundMark x1="8557" y1="26543" x2="12054" y2="29424"/>
                        <a14:foregroundMark x1="13095" y1="20919" x2="14509" y2="24417"/>
                        <a14:foregroundMark x1="16220" y1="16529" x2="21280" y2="16529"/>
                        <a14:foregroundMark x1="24182" y1="11728" x2="26190" y2="14403"/>
                        <a14:foregroundMark x1="28943" y1="8025" x2="30208" y2="10974"/>
                        <a14:foregroundMark x1="36161" y1="4938" x2="37426" y2="8711"/>
                        <a14:foregroundMark x1="43527" y1="3361" x2="43378" y2="7202"/>
                        <a14:foregroundMark x1="50446" y1="5487" x2="49033" y2="6447"/>
                        <a14:foregroundMark x1="60863" y1="5350" x2="60268" y2="7064"/>
                        <a14:foregroundMark x1="68527" y1="10837" x2="72098" y2="13237"/>
                        <a14:foregroundMark x1="75446" y1="15364" x2="77604" y2="11591"/>
                        <a14:foregroundMark x1="81027" y1="19753" x2="82961" y2="17353"/>
                        <a14:foregroundMark x1="84524" y1="23457" x2="88244" y2="21193"/>
                        <a14:foregroundMark x1="88393" y1="29973" x2="92485" y2="27023"/>
                        <a14:foregroundMark x1="90179" y1="35940" x2="94048" y2="31962"/>
                        <a14:foregroundMark x1="92039" y1="40466" x2="97396" y2="40466"/>
                        <a14:foregroundMark x1="53795" y1="4664" x2="53795" y2="4664"/>
                        <a14:foregroundMark x1="52902" y1="5350" x2="55506" y2="3635"/>
                        <a14:foregroundMark x1="39063" y1="6790" x2="39509" y2="3909"/>
                        <a14:foregroundMark x1="33408" y1="7613" x2="35119" y2="10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65" y="215612"/>
            <a:ext cx="1328277" cy="14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233</Words>
  <Application>Microsoft Office PowerPoint</Application>
  <PresentationFormat>Широкоэкранный</PresentationFormat>
  <Paragraphs>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Внутренняя система оценки качества образования (ВСОКО)</vt:lpstr>
      <vt:lpstr>Презентация PowerPoint</vt:lpstr>
      <vt:lpstr>Критерии внутренней системы оценки качества образования</vt:lpstr>
      <vt:lpstr>Форма сбора первичных данных на уровне ДОУ</vt:lpstr>
      <vt:lpstr>д/с №133 г.Тюмени</vt:lpstr>
      <vt:lpstr>Чек-лист  «Оценка качества реализации способов поддержки инициативы и самостоятельности детей в специфических видах деятельности, в том числе для развития сюжетно-ролевой игры» </vt:lpstr>
      <vt:lpstr>Обновление материала для изобразительной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ЛД</dc:creator>
  <cp:lastModifiedBy>Пономарева ЛД</cp:lastModifiedBy>
  <cp:revision>56</cp:revision>
  <dcterms:created xsi:type="dcterms:W3CDTF">2023-05-22T02:46:01Z</dcterms:created>
  <dcterms:modified xsi:type="dcterms:W3CDTF">2023-05-31T06:48:19Z</dcterms:modified>
</cp:coreProperties>
</file>