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92" r:id="rId6"/>
    <p:sldId id="293" r:id="rId7"/>
    <p:sldId id="294" r:id="rId8"/>
    <p:sldId id="265" r:id="rId9"/>
    <p:sldId id="29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2" autoAdjust="0"/>
    <p:restoredTop sz="94660"/>
  </p:normalViewPr>
  <p:slideViewPr>
    <p:cSldViewPr>
      <p:cViewPr varScale="1">
        <p:scale>
          <a:sx n="109" d="100"/>
          <a:sy n="109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BD0C-E99C-4EFF-A512-9640AE1607D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D52B-64F3-45FA-8085-0B20DC0E21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BD0C-E99C-4EFF-A512-9640AE1607D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D52B-64F3-45FA-8085-0B20DC0E2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BD0C-E99C-4EFF-A512-9640AE1607D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D52B-64F3-45FA-8085-0B20DC0E2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BD0C-E99C-4EFF-A512-9640AE1607D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D52B-64F3-45FA-8085-0B20DC0E21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BD0C-E99C-4EFF-A512-9640AE1607D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D52B-64F3-45FA-8085-0B20DC0E2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BD0C-E99C-4EFF-A512-9640AE1607D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D52B-64F3-45FA-8085-0B20DC0E21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BD0C-E99C-4EFF-A512-9640AE1607D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D52B-64F3-45FA-8085-0B20DC0E21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BD0C-E99C-4EFF-A512-9640AE1607D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D52B-64F3-45FA-8085-0B20DC0E2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BD0C-E99C-4EFF-A512-9640AE1607D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D52B-64F3-45FA-8085-0B20DC0E2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BD0C-E99C-4EFF-A512-9640AE1607D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D52B-64F3-45FA-8085-0B20DC0E2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BD0C-E99C-4EFF-A512-9640AE1607D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D52B-64F3-45FA-8085-0B20DC0E21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3FBD0C-E99C-4EFF-A512-9640AE1607DE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A5D52B-64F3-45FA-8085-0B20DC0E2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altLang="ru-RU" dirty="0" smtClean="0">
                <a:solidFill>
                  <a:srgbClr val="C00000"/>
                </a:solidFill>
              </a:rPr>
              <a:t/>
            </a:r>
            <a:br>
              <a:rPr lang="ru-RU" altLang="ru-RU" dirty="0" smtClean="0">
                <a:solidFill>
                  <a:srgbClr val="C00000"/>
                </a:solidFill>
              </a:rPr>
            </a:br>
            <a:r>
              <a:rPr lang="ru-RU" altLang="ru-RU" sz="6000" dirty="0" smtClean="0">
                <a:solidFill>
                  <a:srgbClr val="002060"/>
                </a:solidFill>
              </a:rPr>
              <a:t>Активные </a:t>
            </a:r>
            <a:r>
              <a:rPr lang="ru-RU" altLang="ru-RU" sz="6000" dirty="0">
                <a:solidFill>
                  <a:srgbClr val="002060"/>
                </a:solidFill>
              </a:rPr>
              <a:t>методы обучения в начальной школе</a:t>
            </a:r>
            <a:br>
              <a:rPr lang="ru-RU" altLang="ru-RU" sz="6000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479715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Ярыгина Т.А., учитель начальных классов МАОУ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Голышмановская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№1»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24936" cy="28803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Активные методы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 marL="45720" indent="0" algn="ctr"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методы, стимулирующие познавательную деятельность обучающихся.</a:t>
            </a:r>
            <a:endParaRPr lang="ru-RU" alt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3200" dirty="0"/>
          </a:p>
        </p:txBody>
      </p:sp>
      <p:pic>
        <p:nvPicPr>
          <p:cNvPr id="1026" name="Picture 2" descr="C:\Users\user\Desktop\фото\_DSC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32923"/>
            <a:ext cx="5688632" cy="3792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65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7848872" cy="64087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alt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АМО </a:t>
            </a:r>
            <a:r>
              <a:rPr lang="ru-RU" alt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подразделяются на: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начала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урока;</a:t>
            </a:r>
            <a:endParaRPr lang="ru-RU" alt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выяснений целей, ожиданий,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опасений;</a:t>
            </a:r>
            <a:endParaRPr lang="ru-RU" alt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презентации учебного материала, организации самостоятельной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работы;</a:t>
            </a:r>
            <a:endParaRPr lang="ru-RU" alt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обобщения знаний и подведения итогов;</a:t>
            </a:r>
            <a:endParaRPr lang="ru-RU" alt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релаксации.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712968" cy="2232248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  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начала урока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помогают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динамично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начать урок, задать нужный ритм, обеспечить хорошую атмосферу в классе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44" y="2636912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«Доброе утро»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2636912"/>
            <a:ext cx="1039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«Удача»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75856" y="2636912"/>
            <a:ext cx="266429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«Тайная коробка»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sun9-87.userapi.com/impg/U7RjWnCo3iUu3l2PRtQMEHdvaYoCtNvTAWdKPg/Jw6zLlW8rAs.jpg?size=1600x1200&amp;quality=96&amp;sign=194f55c90ca58c138e00bb88a4215943&amp;type=album"/>
          <p:cNvPicPr>
            <a:picLocks noChangeAspect="1" noChangeArrowheads="1"/>
          </p:cNvPicPr>
          <p:nvPr/>
        </p:nvPicPr>
        <p:blipFill>
          <a:blip r:embed="rId2" cstate="print"/>
          <a:srcRect l="5357" t="3571" r="8929" b="3571"/>
          <a:stretch>
            <a:fillRect/>
          </a:stretch>
        </p:blipFill>
        <p:spPr bwMode="auto">
          <a:xfrm>
            <a:off x="146278" y="3212975"/>
            <a:ext cx="2625522" cy="2133237"/>
          </a:xfrm>
          <a:prstGeom prst="rect">
            <a:avLst/>
          </a:prstGeom>
          <a:noFill/>
        </p:spPr>
      </p:pic>
      <p:pic>
        <p:nvPicPr>
          <p:cNvPr id="17414" name="Picture 6" descr="https://sun9-54.userapi.com/impg/zEQykL73toRhbFQg9HqeKcCnU9kLBCTwL8Df-Q/-HsjBcpCwps.jpg?size=1600x1200&amp;quality=96&amp;sign=e0d450a105a130c250f448f05e83b2c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212976"/>
            <a:ext cx="2880320" cy="2160240"/>
          </a:xfrm>
          <a:prstGeom prst="rect">
            <a:avLst/>
          </a:prstGeom>
          <a:noFill/>
        </p:spPr>
      </p:pic>
      <p:pic>
        <p:nvPicPr>
          <p:cNvPr id="17416" name="Picture 8" descr="https://sun9-38.userapi.com/impf/LFLdeGxZVt9trqCjBindf4DMo16XN0A9U-Lpug/gtrpe0l_MCI.jpg?size=1200x1600&amp;quality=96&amp;sign=5854ba3aa2346443ddb3a338c9e0d6b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140968"/>
            <a:ext cx="2268252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712968" cy="22322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  постановки целей, ожиданий и опасений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позволяют эффективно провести выяснение ожиданий и опасений и постановку целей на уроке.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491880" y="2348880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«Ладошки»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92896"/>
            <a:ext cx="2071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«Список покупок»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372200" y="2441794"/>
            <a:ext cx="2664296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«Дерево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ожиданий 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опасений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s://sun9-27.userapi.com/impg/eaaGq4gXkhg9lqQe55hhF-TeUQ_Vc5yUEK6Tng/Mkg-g9CWNGs.jpg?size=1200x1600&amp;quality=96&amp;sign=2b85e47b9df45cdc8b163f768d8f6125&amp;type=album"/>
          <p:cNvPicPr>
            <a:picLocks noChangeAspect="1" noChangeArrowheads="1"/>
          </p:cNvPicPr>
          <p:nvPr/>
        </p:nvPicPr>
        <p:blipFill>
          <a:blip r:embed="rId2" cstate="print"/>
          <a:srcRect r="19697" b="25000"/>
          <a:stretch>
            <a:fillRect/>
          </a:stretch>
        </p:blipFill>
        <p:spPr bwMode="auto">
          <a:xfrm flipH="1">
            <a:off x="3491880" y="2780928"/>
            <a:ext cx="2191548" cy="2880320"/>
          </a:xfrm>
          <a:prstGeom prst="rect">
            <a:avLst/>
          </a:prstGeom>
          <a:noFill/>
        </p:spPr>
      </p:pic>
      <p:pic>
        <p:nvPicPr>
          <p:cNvPr id="32773" name="Picture 5" descr="C:\Users\user\Desktop\фото\а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2996952"/>
            <a:ext cx="2972797" cy="2304256"/>
          </a:xfrm>
          <a:prstGeom prst="rect">
            <a:avLst/>
          </a:prstGeom>
          <a:noFill/>
        </p:spPr>
      </p:pic>
      <p:pic>
        <p:nvPicPr>
          <p:cNvPr id="32775" name="Picture 7" descr="https://ds05.infourok.ru/uploads/ex/093b/000c78d2-d3b788e1/im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59" y="2996952"/>
            <a:ext cx="3072341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712968" cy="223224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АМ 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презентации учебного материала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позволят сориентировать обучающихся в теме, представить им основные направления движения для дальнейшей самостоятельной работы с новым материалом.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492896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«Ментальные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карты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564904"/>
            <a:ext cx="1410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«Кластер»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084168" y="2564904"/>
            <a:ext cx="266429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Фишбоун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sun9-17.userapi.com/impg/fdL17d2PC68LKYj27N5c5GV8SD0UsF2SU6nQLQ/5FcQmZUE0PI.jpg?size=1600x1200&amp;quality=96&amp;sign=2f0f100c10266f28b228cbbe00ce8d4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068960"/>
            <a:ext cx="2952328" cy="2214246"/>
          </a:xfrm>
          <a:prstGeom prst="rect">
            <a:avLst/>
          </a:prstGeom>
          <a:noFill/>
        </p:spPr>
      </p:pic>
      <p:sp>
        <p:nvSpPr>
          <p:cNvPr id="34820" name="AutoShape 4" descr="https://sun9-80.userapi.com/impg/4I1OwUhiaOL_krA0eb1N5ovX3Q48zaO5wAd_mg/_Rk5fwtGZcs.jpg?size=1600x1200&amp;quality=96&amp;sign=d44f85e67c49c95704afa6ce565c4b84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sun9-80.userapi.com/impg/4I1OwUhiaOL_krA0eb1N5ovX3Q48zaO5wAd_mg/_Rk5fwtGZcs.jpg?size=1600x1200&amp;quality=96&amp;sign=d44f85e67c49c95704afa6ce565c4b84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https://sun9-80.userapi.com/impg/4I1OwUhiaOL_krA0eb1N5ovX3Q48zaO5wAd_mg/_Rk5fwtGZcs.jpg?size=1600x1200&amp;quality=96&amp;sign=d44f85e67c49c95704afa6ce565c4b84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https://sun9-80.userapi.com/impg/4I1OwUhiaOL_krA0eb1N5ovX3Q48zaO5wAd_mg/_Rk5fwtGZcs.jpg?size=1600x1200&amp;quality=96&amp;sign=d44f85e67c49c95704afa6ce565c4b8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068960"/>
            <a:ext cx="2843808" cy="2132856"/>
          </a:xfrm>
          <a:prstGeom prst="rect">
            <a:avLst/>
          </a:prstGeom>
          <a:noFill/>
        </p:spPr>
      </p:pic>
      <p:pic>
        <p:nvPicPr>
          <p:cNvPr id="17412" name="Picture 4" descr="https://sun9-9.userapi.com/impg/2wYNgvQa6OFbq6eq5Mry58lKcnvb0XQHYrpRhA/pha-6XGgOK0.jpg?size=1600x1200&amp;quality=96&amp;sign=b01bff20824b39e49819e3094e25d0e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068960"/>
            <a:ext cx="2688299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928992" cy="18002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9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АМ   обобщения знаний и подведения итогов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7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помогают обобщить материал, систематизировать его, чтобы в итоге получилась целостная картина всего пройденного раздела или темы.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7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180528" y="1700808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«Ромашка»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700808"/>
            <a:ext cx="19672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«Мудрый совет»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228184" y="1772816"/>
            <a:ext cx="266429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Мозайка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слов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AutoShape 4" descr="https://sun9-80.userapi.com/impg/4I1OwUhiaOL_krA0eb1N5ovX3Q48zaO5wAd_mg/_Rk5fwtGZcs.jpg?size=1600x1200&amp;quality=96&amp;sign=d44f85e67c49c95704afa6ce565c4b84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sun9-80.userapi.com/impg/4I1OwUhiaOL_krA0eb1N5ovX3Q48zaO5wAd_mg/_Rk5fwtGZcs.jpg?size=1600x1200&amp;quality=96&amp;sign=d44f85e67c49c95704afa6ce565c4b84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https://sun9-80.userapi.com/impg/4I1OwUhiaOL_krA0eb1N5ovX3Q48zaO5wAd_mg/_Rk5fwtGZcs.jpg?size=1600x1200&amp;quality=96&amp;sign=d44f85e67c49c95704afa6ce565c4b84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2" name="Picture 2" descr="https://sun9-41.userapi.com/impf/QRgrcidIh42iDCpIG-x1Vp_fWQNJAPuGWdARbg/RBjoomJq49c.jpg?size=2560x2121&amp;quality=96&amp;sign=9917f4c9a7e2c58634939cefd85a279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348880"/>
            <a:ext cx="3041922" cy="2736304"/>
          </a:xfrm>
          <a:prstGeom prst="rect">
            <a:avLst/>
          </a:prstGeom>
          <a:noFill/>
        </p:spPr>
      </p:pic>
      <p:pic>
        <p:nvPicPr>
          <p:cNvPr id="35844" name="Picture 4" descr="https://sun9-20.userapi.com/impf/x8F2xYVTM70HUn_i0gVrLbS9JRinTJoXriLZkg/zJjKYF1vlNs.jpg?size=1386x1040&amp;quality=96&amp;sign=34bcb31b3b1642092995a4ba8ff84265&amp;type=album"/>
          <p:cNvPicPr>
            <a:picLocks noChangeAspect="1" noChangeArrowheads="1"/>
          </p:cNvPicPr>
          <p:nvPr/>
        </p:nvPicPr>
        <p:blipFill>
          <a:blip r:embed="rId3" cstate="print"/>
          <a:srcRect l="19120" t="5263" r="19667" b="13158"/>
          <a:stretch>
            <a:fillRect/>
          </a:stretch>
        </p:blipFill>
        <p:spPr bwMode="auto">
          <a:xfrm>
            <a:off x="179512" y="2348880"/>
            <a:ext cx="2376264" cy="2808312"/>
          </a:xfrm>
          <a:prstGeom prst="rect">
            <a:avLst/>
          </a:prstGeom>
          <a:noFill/>
        </p:spPr>
      </p:pic>
      <p:pic>
        <p:nvPicPr>
          <p:cNvPr id="35846" name="Picture 6" descr="https://sun9-22.userapi.com/impg/3FKlCK1XSd57oQq7Gtv4pRuikQbRKwxsCJHW-A/hJvukcjQ0rM.jpg?size=1200x1600&amp;quality=96&amp;sign=6effd72feaabcefd7dbfeaa01ca82f26&amp;type=album"/>
          <p:cNvPicPr>
            <a:picLocks noChangeAspect="1" noChangeArrowheads="1"/>
          </p:cNvPicPr>
          <p:nvPr/>
        </p:nvPicPr>
        <p:blipFill>
          <a:blip r:embed="rId4" cstate="print"/>
          <a:srcRect l="15385" t="34615" b="9135"/>
          <a:stretch>
            <a:fillRect/>
          </a:stretch>
        </p:blipFill>
        <p:spPr bwMode="auto">
          <a:xfrm flipH="1">
            <a:off x="2771800" y="2348880"/>
            <a:ext cx="3168352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7632848" cy="29523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 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релаксации</a:t>
            </a:r>
            <a:r>
              <a:rPr lang="ru-RU" sz="6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помогают повысить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энергии,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прийти в бодрое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настроение.</a:t>
            </a:r>
          </a:p>
          <a:p>
            <a:pPr marL="45720" indent="0" algn="ctr">
              <a:buNone/>
            </a:pPr>
            <a:r>
              <a:rPr lang="ru-RU" sz="1800" dirty="0">
                <a:solidFill>
                  <a:srgbClr val="6600FF"/>
                </a:solidFill>
              </a:rPr>
              <a:t/>
            </a:r>
            <a:br>
              <a:rPr lang="ru-RU" sz="1800" dirty="0">
                <a:solidFill>
                  <a:srgbClr val="6600FF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7687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«Пантомима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204864"/>
            <a:ext cx="1869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«Кнопки мозга»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un9-77.userapi.com/impf/iHOqTUIhgB60osCtdmsEHRy5PUO_SUjdqkwT_w/j-qOkYB_VUs.jpg?size=1200x1600&amp;quality=96&amp;sign=74c39c895044f309236d2fdb6b7dbbd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2322258" cy="3096344"/>
          </a:xfrm>
          <a:prstGeom prst="rect">
            <a:avLst/>
          </a:prstGeom>
          <a:noFill/>
        </p:spPr>
      </p:pic>
      <p:pic>
        <p:nvPicPr>
          <p:cNvPr id="5124" name="Picture 4" descr="https://sun9-48.userapi.com/impg/fdLX5GgUmJVohBXlFzKUsoNgK5qnUW8oJyNqnQ/YWGEi52sx_o.jpg?size=1200x1600&amp;quality=96&amp;sign=f111ba5b1e399bc275a4bcc1bea3395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564904"/>
            <a:ext cx="2376264" cy="31683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80112" y="2204864"/>
            <a:ext cx="3594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«Земля, воздух, огонь и вода»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s://fsd.videouroki.net/html/2015/10/15/98718581/img12.jpg"/>
          <p:cNvPicPr>
            <a:picLocks noChangeAspect="1" noChangeArrowheads="1"/>
          </p:cNvPicPr>
          <p:nvPr/>
        </p:nvPicPr>
        <p:blipFill>
          <a:blip r:embed="rId4" cstate="print"/>
          <a:srcRect l="22514" t="32000" r="21986" b="2000"/>
          <a:stretch>
            <a:fillRect/>
          </a:stretch>
        </p:blipFill>
        <p:spPr bwMode="auto">
          <a:xfrm>
            <a:off x="5841959" y="2852936"/>
            <a:ext cx="2906505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61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712968" cy="4857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АМО на  уроке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позволяет: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положительную мотивацию обучения;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провести урок на высоком эстетическом и эмоциональном уровне;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обеспечить высокую степень дифференциации обучения;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повысить объем выполняемой на уроке работы в 1,5 – 2 раза;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усовершенствовать контроль знаний;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рационально организовать учебный процесс, повысить эффективность урока.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630</TotalTime>
  <Words>256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Georgia</vt:lpstr>
      <vt:lpstr>Times New Roman</vt:lpstr>
      <vt:lpstr>Trebuchet MS</vt:lpstr>
      <vt:lpstr>Wingdings</vt:lpstr>
      <vt:lpstr>Воздушный поток</vt:lpstr>
      <vt:lpstr> Активные методы обучения в начальной школе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Пономарева ЛД</cp:lastModifiedBy>
  <cp:revision>71</cp:revision>
  <dcterms:created xsi:type="dcterms:W3CDTF">2017-03-22T18:47:13Z</dcterms:created>
  <dcterms:modified xsi:type="dcterms:W3CDTF">2021-12-14T10:29:32Z</dcterms:modified>
</cp:coreProperties>
</file>