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307" r:id="rId4"/>
    <p:sldId id="301" r:id="rId5"/>
    <p:sldId id="300" r:id="rId6"/>
    <p:sldId id="298" r:id="rId7"/>
    <p:sldId id="308" r:id="rId8"/>
    <p:sldId id="310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299" r:id="rId17"/>
    <p:sldId id="303" r:id="rId18"/>
    <p:sldId id="320" r:id="rId19"/>
    <p:sldId id="342" r:id="rId20"/>
    <p:sldId id="321" r:id="rId21"/>
    <p:sldId id="344" r:id="rId22"/>
    <p:sldId id="322" r:id="rId23"/>
    <p:sldId id="343" r:id="rId24"/>
    <p:sldId id="323" r:id="rId25"/>
    <p:sldId id="345" r:id="rId26"/>
    <p:sldId id="324" r:id="rId27"/>
    <p:sldId id="346" r:id="rId28"/>
    <p:sldId id="325" r:id="rId29"/>
    <p:sldId id="347" r:id="rId30"/>
    <p:sldId id="326" r:id="rId31"/>
    <p:sldId id="327" r:id="rId32"/>
    <p:sldId id="328" r:id="rId33"/>
    <p:sldId id="329" r:id="rId34"/>
    <p:sldId id="330" r:id="rId35"/>
    <p:sldId id="331" r:id="rId36"/>
    <p:sldId id="304" r:id="rId37"/>
    <p:sldId id="348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394" autoAdjust="0"/>
  </p:normalViewPr>
  <p:slideViewPr>
    <p:cSldViewPr snapToGrid="0">
      <p:cViewPr varScale="1">
        <p:scale>
          <a:sx n="115" d="100"/>
          <a:sy n="115" d="100"/>
        </p:scale>
        <p:origin x="39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4DD-42F6-B760-FA9187A2FCB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4DD-42F6-B760-FA9187A2FCB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4DD-42F6-B760-FA9187A2FCB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4DD-42F6-B760-FA9187A2FCB5}"/>
              </c:ext>
            </c:extLst>
          </c:dPt>
          <c:cat>
            <c:strRef>
              <c:f>Лист1!$A$2:$A$5</c:f>
              <c:strCache>
                <c:ptCount val="4"/>
                <c:pt idx="1">
                  <c:v>обязательная часть</c:v>
                </c:pt>
                <c:pt idx="3">
                  <c:v>вариативная часть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1">
                  <c:v>60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4DD-42F6-B760-FA9187A2FC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2"/>
        <c:delete val="1"/>
      </c:legendEntry>
      <c:layout>
        <c:manualLayout>
          <c:xMode val="edge"/>
          <c:yMode val="edge"/>
          <c:x val="7.6790320375518403E-2"/>
          <c:y val="0.85625717537516732"/>
          <c:w val="0.83484376186786979"/>
          <c:h val="0.143742824624832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3A53-E1EB-4FC3-8394-6F2DEC118C1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47CD-81F1-49DA-9F3B-F4BCC4230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568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3A53-E1EB-4FC3-8394-6F2DEC118C1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47CD-81F1-49DA-9F3B-F4BCC4230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33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3A53-E1EB-4FC3-8394-6F2DEC118C1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47CD-81F1-49DA-9F3B-F4BCC4230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604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3A53-E1EB-4FC3-8394-6F2DEC118C1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47CD-81F1-49DA-9F3B-F4BCC4230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913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3A53-E1EB-4FC3-8394-6F2DEC118C1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47CD-81F1-49DA-9F3B-F4BCC4230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932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3A53-E1EB-4FC3-8394-6F2DEC118C1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47CD-81F1-49DA-9F3B-F4BCC4230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516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3A53-E1EB-4FC3-8394-6F2DEC118C1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47CD-81F1-49DA-9F3B-F4BCC4230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053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3A53-E1EB-4FC3-8394-6F2DEC118C1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47CD-81F1-49DA-9F3B-F4BCC4230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325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3A53-E1EB-4FC3-8394-6F2DEC118C1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47CD-81F1-49DA-9F3B-F4BCC4230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369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3A53-E1EB-4FC3-8394-6F2DEC118C1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47CD-81F1-49DA-9F3B-F4BCC4230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196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3A53-E1EB-4FC3-8394-6F2DEC118C1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47CD-81F1-49DA-9F3B-F4BCC4230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534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93A53-E1EB-4FC3-8394-6F2DEC118C18}" type="datetimeFigureOut">
              <a:rPr lang="ru-RU" smtClean="0"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747CD-81F1-49DA-9F3B-F4BCC4230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70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2"/>
          <p:cNvGrpSpPr/>
          <p:nvPr/>
        </p:nvGrpSpPr>
        <p:grpSpPr>
          <a:xfrm>
            <a:off x="0" y="-4522747"/>
            <a:ext cx="12192000" cy="11308557"/>
            <a:chOff x="3956050" y="-2225200"/>
            <a:chExt cx="12192000" cy="11308557"/>
          </a:xfrm>
        </p:grpSpPr>
        <p:pic>
          <p:nvPicPr>
            <p:cNvPr id="10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6050" y="2178981"/>
              <a:ext cx="12192000" cy="6904376"/>
            </a:xfrm>
            <a:prstGeom prst="rect">
              <a:avLst/>
            </a:prstGeom>
          </p:spPr>
        </p:pic>
        <p:pic>
          <p:nvPicPr>
            <p:cNvPr id="11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5126" y="2395601"/>
              <a:ext cx="2313812" cy="1301940"/>
            </a:xfrm>
            <a:prstGeom prst="rect">
              <a:avLst/>
            </a:prstGeom>
          </p:spPr>
        </p:pic>
        <p:pic>
          <p:nvPicPr>
            <p:cNvPr id="12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78690" y="-2225200"/>
              <a:ext cx="8969360" cy="11308556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8367" y="4161206"/>
            <a:ext cx="9871377" cy="1211763"/>
          </a:xfrm>
        </p:spPr>
        <p:txBody>
          <a:bodyPr>
            <a:normAutofit fontScale="90000"/>
          </a:bodyPr>
          <a:lstStyle/>
          <a:p>
            <a:r>
              <a:rPr lang="ru-RU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ОБЩЕОБРАЗОВАТЕЛЬНАЯ ПРОГРАММА </a:t>
            </a:r>
            <a:br>
              <a:rPr lang="ru-RU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sz="4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Голышмановский</a:t>
            </a: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ЦРР – </a:t>
            </a:r>
            <a:b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д/с № 4 «Ёлочка»</a:t>
            </a:r>
            <a:b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16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8713" y="281076"/>
            <a:ext cx="11542389" cy="684496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2446697" algn="ctr">
              <a:lnSpc>
                <a:spcPct val="100000"/>
              </a:lnSpc>
              <a:spcBef>
                <a:spcPts val="58"/>
              </a:spcBef>
            </a:pPr>
            <a:r>
              <a:rPr lang="ru-RU" b="1" spc="-3" dirty="0" smtClean="0"/>
              <a:t>Планируемые результаты</a:t>
            </a:r>
            <a:endParaRPr b="1" spc="-3" dirty="0"/>
          </a:p>
        </p:txBody>
      </p:sp>
      <p:sp>
        <p:nvSpPr>
          <p:cNvPr id="6" name="object 6"/>
          <p:cNvSpPr txBox="1"/>
          <p:nvPr/>
        </p:nvSpPr>
        <p:spPr>
          <a:xfrm>
            <a:off x="319177" y="2273462"/>
            <a:ext cx="11602529" cy="3769247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r>
              <a:rPr lang="ru-RU" sz="2000" b="1" dirty="0" smtClean="0">
                <a:latin typeface="Neue Machina"/>
                <a:cs typeface="Neue Machina"/>
              </a:rPr>
              <a:t>Планируемые результаты</a:t>
            </a:r>
            <a:r>
              <a:rPr lang="ru-RU" sz="2000" dirty="0" smtClean="0">
                <a:latin typeface="Neue Machina"/>
                <a:cs typeface="Neue Machina"/>
              </a:rPr>
              <a:t> – возрастные характеристики возможных достижений ребенка дошкольного возраста на разных возрастных этапах и к завершению дошкольного образования.</a:t>
            </a:r>
          </a:p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endParaRPr lang="ru-RU" sz="2000" dirty="0">
              <a:latin typeface="Neue Machina"/>
              <a:cs typeface="Neue Machina"/>
            </a:endParaRPr>
          </a:p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r>
              <a:rPr lang="ru-RU" sz="2000" b="1" dirty="0" smtClean="0">
                <a:latin typeface="Neue Machina"/>
                <a:cs typeface="Neue Machina"/>
              </a:rPr>
              <a:t>Степень выраженности возрастных характеристик возможных достижений может различаться у детей одного возраста по причине высокой индивидуализации их психического развития и разных стартовых условий освоения образовательной программы. Обозначенные различия не должны быть констатированы как трудности ребенка в освоении образовательной программы ДОО</a:t>
            </a:r>
            <a:r>
              <a:rPr lang="ru-RU" sz="2000" dirty="0" smtClean="0">
                <a:latin typeface="Neue Machina"/>
                <a:cs typeface="Neue Machina"/>
              </a:rPr>
              <a:t>.</a:t>
            </a:r>
            <a:endParaRPr lang="ru-RU" sz="2000" b="1" dirty="0" smtClean="0">
              <a:latin typeface="Neue Machina"/>
              <a:cs typeface="Neue Machina"/>
            </a:endParaRPr>
          </a:p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endParaRPr lang="ru-RU" sz="2000" dirty="0">
              <a:latin typeface="Neue Machina"/>
              <a:cs typeface="Neue Machina"/>
            </a:endParaRPr>
          </a:p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r>
              <a:rPr lang="ru-RU" sz="2000" dirty="0" smtClean="0">
                <a:latin typeface="Neue Machina"/>
                <a:cs typeface="Neue Machina"/>
              </a:rPr>
              <a:t>Планируемые результаты освоения основной образовательной программы ДО заданы как целевые ориентиры ДО и представляют собой социально-нормативные возрастные характеристики возможных достижений ребенка на разных этапах дошкольного детства.</a:t>
            </a:r>
            <a:endParaRPr sz="2000" dirty="0">
              <a:latin typeface="Neue Machina"/>
              <a:cs typeface="Neue Machi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506" y="590558"/>
            <a:ext cx="2844594" cy="1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90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2694" y="232497"/>
            <a:ext cx="11348950" cy="2038713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2446697" algn="ctr">
              <a:lnSpc>
                <a:spcPct val="100000"/>
              </a:lnSpc>
              <a:spcBef>
                <a:spcPts val="58"/>
              </a:spcBef>
            </a:pPr>
            <a:r>
              <a:rPr lang="ru-RU" b="1" spc="-3" dirty="0" smtClean="0"/>
              <a:t>Педагогическая диагностика достижения планируемых результатов Программы</a:t>
            </a:r>
            <a:endParaRPr b="1" spc="-3" dirty="0"/>
          </a:p>
        </p:txBody>
      </p:sp>
      <p:sp>
        <p:nvSpPr>
          <p:cNvPr id="6" name="object 6"/>
          <p:cNvSpPr txBox="1"/>
          <p:nvPr/>
        </p:nvSpPr>
        <p:spPr>
          <a:xfrm>
            <a:off x="422694" y="2455271"/>
            <a:ext cx="11348949" cy="3762899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r>
              <a:rPr lang="ru-RU" sz="2000" spc="-18" dirty="0" smtClean="0">
                <a:latin typeface="Neue Machina"/>
                <a:cs typeface="Neue Machina"/>
              </a:rPr>
              <a:t>Педагогическая диагностика достижений планируемых результатов направлена на изучение </a:t>
            </a:r>
            <a:r>
              <a:rPr lang="ru-RU" sz="2000" spc="-18" dirty="0" err="1" smtClean="0">
                <a:latin typeface="Neue Machina"/>
                <a:cs typeface="Neue Machina"/>
              </a:rPr>
              <a:t>деятельностных</a:t>
            </a:r>
            <a:r>
              <a:rPr lang="ru-RU" sz="2000" spc="-18" dirty="0" smtClean="0">
                <a:latin typeface="Neue Machina"/>
                <a:cs typeface="Neue Machina"/>
              </a:rPr>
              <a:t> умений ребенка, его интересов, предпочтений, склонностей, личностных особенностей, способов взаимодействия со взрослыми и сверстниками. Она позволяет выявлять особенности и динамику развития ребенка, </a:t>
            </a:r>
            <a:r>
              <a:rPr lang="ru-RU" sz="2000" b="1" spc="-18" dirty="0" smtClean="0">
                <a:latin typeface="Neue Machina"/>
                <a:cs typeface="Neue Machina"/>
              </a:rPr>
              <a:t>составлять на основе полученных данных индивидуальные образовательные маршруты освоения образовательной программы, своевременно вносить изменения в планирование, содержание и организацию образовательной деятельности</a:t>
            </a:r>
            <a:r>
              <a:rPr lang="ru-RU" sz="2000" spc="-18" dirty="0" smtClean="0">
                <a:latin typeface="Neue Machina"/>
                <a:cs typeface="Neue Machina"/>
              </a:rPr>
              <a:t>.</a:t>
            </a:r>
            <a:endParaRPr lang="ru-RU" sz="2000" b="1" spc="-18" dirty="0" smtClean="0">
              <a:latin typeface="Neue Machina"/>
              <a:cs typeface="Neue Machina"/>
            </a:endParaRPr>
          </a:p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endParaRPr lang="ru-RU" sz="2000" spc="-18" dirty="0">
              <a:latin typeface="Neue Machina"/>
              <a:cs typeface="Neue Machina"/>
            </a:endParaRPr>
          </a:p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r>
              <a:rPr lang="ru-RU" sz="2000" spc="-18" dirty="0" smtClean="0">
                <a:latin typeface="Neue Machina"/>
                <a:cs typeface="Neue Machina"/>
              </a:rPr>
              <a:t>Педагогическая диагностика является основой для целенаправленной деятельности педагога, начальным и завершающим этапом проектирования образовательного процесса в дошкольной группе. Ее </a:t>
            </a:r>
            <a:r>
              <a:rPr lang="ru-RU" sz="2000" b="1" spc="-18" dirty="0" smtClean="0">
                <a:latin typeface="Neue Machina"/>
                <a:cs typeface="Neue Machina"/>
              </a:rPr>
              <a:t>функция заключается в обеспечении эффективной обратной связи, позволяющей  осуществить управление образовательным процессом</a:t>
            </a:r>
            <a:r>
              <a:rPr lang="ru-RU" sz="2000" spc="-18" dirty="0" smtClean="0">
                <a:latin typeface="Neue Machina"/>
                <a:cs typeface="Neue Machina"/>
              </a:rPr>
              <a:t>.</a:t>
            </a:r>
            <a:endParaRPr sz="2000" b="1" dirty="0">
              <a:latin typeface="Neue Machina"/>
              <a:cs typeface="Neue Machi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506" y="512921"/>
            <a:ext cx="2844594" cy="1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19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32506" y="326795"/>
            <a:ext cx="10887275" cy="2038713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2446697" algn="ctr">
              <a:lnSpc>
                <a:spcPct val="100000"/>
              </a:lnSpc>
              <a:spcBef>
                <a:spcPts val="58"/>
              </a:spcBef>
            </a:pPr>
            <a:r>
              <a:rPr lang="ru-RU" b="1" spc="-3" dirty="0" smtClean="0"/>
              <a:t>Педагогическая диагностика достижения планируемых результатов Программы</a:t>
            </a:r>
            <a:endParaRPr b="1" spc="-3" dirty="0"/>
          </a:p>
        </p:txBody>
      </p:sp>
      <p:sp>
        <p:nvSpPr>
          <p:cNvPr id="6" name="object 6"/>
          <p:cNvSpPr txBox="1"/>
          <p:nvPr/>
        </p:nvSpPr>
        <p:spPr>
          <a:xfrm>
            <a:off x="362309" y="2466373"/>
            <a:ext cx="11490385" cy="351616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r>
              <a:rPr lang="ru-RU" sz="2000" spc="-18" dirty="0" smtClean="0">
                <a:latin typeface="Neue Machina"/>
                <a:cs typeface="Neue Machina"/>
              </a:rPr>
              <a:t>Результаты педагогической диагностики (мониторинга) могут использоваться исключительно для решения следующих образовательных задач:</a:t>
            </a:r>
          </a:p>
          <a:p>
            <a:pPr marL="464901" marR="3081" indent="-457200" algn="just">
              <a:lnSpc>
                <a:spcPct val="101299"/>
              </a:lnSpc>
              <a:spcBef>
                <a:spcPts val="55"/>
              </a:spcBef>
              <a:buAutoNum type="arabicParenR"/>
            </a:pPr>
            <a:r>
              <a:rPr lang="ru-RU" sz="2000" spc="-18" dirty="0" smtClean="0">
                <a:latin typeface="Neue Machina"/>
                <a:cs typeface="Neue Machina"/>
              </a:rPr>
              <a:t>Индивидуализации образования (в том числе поддержки ребенка, построения его образовательной траектории или профессиональной коррекции особенностей его развития)</a:t>
            </a:r>
          </a:p>
          <a:p>
            <a:pPr marL="464901" marR="3081" indent="-457200" algn="just">
              <a:lnSpc>
                <a:spcPct val="101299"/>
              </a:lnSpc>
              <a:spcBef>
                <a:spcPts val="55"/>
              </a:spcBef>
              <a:buAutoNum type="arabicParenR"/>
            </a:pPr>
            <a:r>
              <a:rPr lang="ru-RU" sz="2000" spc="-18" dirty="0" smtClean="0">
                <a:latin typeface="Neue Machina"/>
                <a:cs typeface="Neue Machina"/>
              </a:rPr>
              <a:t>Оптимизации работы с группой детей</a:t>
            </a:r>
          </a:p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endParaRPr lang="ru-RU" sz="2000" spc="-18" dirty="0">
              <a:latin typeface="Neue Machina"/>
              <a:cs typeface="Neue Machina"/>
            </a:endParaRPr>
          </a:p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r>
              <a:rPr lang="ru-RU" sz="2000" b="1" spc="-18" dirty="0" smtClean="0">
                <a:latin typeface="Neue Machina"/>
                <a:cs typeface="Neue Machina"/>
              </a:rPr>
              <a:t>Периодичность проведения педагогической диагностики определяется ДОО</a:t>
            </a:r>
          </a:p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r>
              <a:rPr lang="ru-RU" sz="2000" spc="-18" dirty="0" smtClean="0">
                <a:latin typeface="Neue Machina"/>
                <a:cs typeface="Neue Machina"/>
              </a:rPr>
              <a:t>Оптимальным является проведение на начальном этапе освоения ООП (стартовая диагностика) и на завершающем этапе освоения программы возрастной группой (финальная диагностика)</a:t>
            </a:r>
          </a:p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r>
              <a:rPr lang="ru-RU" sz="2000" spc="-18" dirty="0" smtClean="0">
                <a:latin typeface="Neue Machina"/>
                <a:cs typeface="Neue Machina"/>
              </a:rPr>
              <a:t>* </a:t>
            </a:r>
            <a:r>
              <a:rPr lang="ru-RU" sz="2000" i="1" spc="-18" dirty="0" smtClean="0">
                <a:latin typeface="Neue Machina"/>
                <a:cs typeface="Neue Machina"/>
              </a:rPr>
              <a:t>Стартовая диагностика – 3-я, 4-я недели сентября</a:t>
            </a:r>
            <a:r>
              <a:rPr lang="ru-RU" sz="2000" spc="-18" dirty="0" smtClean="0">
                <a:latin typeface="Neue Machina"/>
                <a:cs typeface="Neue Machina"/>
              </a:rPr>
              <a:t>.</a:t>
            </a:r>
          </a:p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r>
              <a:rPr lang="ru-RU" sz="2000" dirty="0" smtClean="0">
                <a:latin typeface="Neue Machina"/>
                <a:cs typeface="Neue Machina"/>
              </a:rPr>
              <a:t>** </a:t>
            </a:r>
            <a:r>
              <a:rPr lang="ru-RU" sz="2000" i="1" dirty="0" smtClean="0">
                <a:latin typeface="Neue Machina"/>
                <a:cs typeface="Neue Machina"/>
              </a:rPr>
              <a:t>Финальная диагностика – 3-я, 4-я недели апреля</a:t>
            </a:r>
            <a:r>
              <a:rPr lang="ru-RU" sz="2000" dirty="0" smtClean="0">
                <a:latin typeface="Neue Machina"/>
                <a:cs typeface="Neue Machina"/>
              </a:rPr>
              <a:t>. </a:t>
            </a:r>
            <a:endParaRPr sz="2000" dirty="0">
              <a:latin typeface="Neue Machina"/>
              <a:cs typeface="Neue Machi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506" y="590558"/>
            <a:ext cx="2844594" cy="1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94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32505" y="281076"/>
            <a:ext cx="11379423" cy="684496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2446697" algn="ctr">
              <a:lnSpc>
                <a:spcPct val="100000"/>
              </a:lnSpc>
              <a:spcBef>
                <a:spcPts val="58"/>
              </a:spcBef>
            </a:pPr>
            <a:r>
              <a:rPr lang="ru-RU" b="1" spc="-3" dirty="0" smtClean="0"/>
              <a:t>Методы педагогической диагностики</a:t>
            </a:r>
            <a:endParaRPr b="1" spc="-3" dirty="0"/>
          </a:p>
        </p:txBody>
      </p:sp>
      <p:sp>
        <p:nvSpPr>
          <p:cNvPr id="6" name="object 6"/>
          <p:cNvSpPr txBox="1"/>
          <p:nvPr/>
        </p:nvSpPr>
        <p:spPr>
          <a:xfrm>
            <a:off x="483737" y="2241017"/>
            <a:ext cx="11188459" cy="3852667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r>
              <a:rPr lang="ru-RU" sz="2000" b="1" spc="-18" dirty="0" smtClean="0">
                <a:latin typeface="Neue Machina"/>
                <a:cs typeface="Neue Machina"/>
              </a:rPr>
              <a:t>Основа – </a:t>
            </a:r>
            <a:r>
              <a:rPr lang="ru-RU" sz="2000" b="1" spc="-18" dirty="0" err="1" smtClean="0">
                <a:latin typeface="Neue Machina"/>
                <a:cs typeface="Neue Machina"/>
              </a:rPr>
              <a:t>малоформализованные</a:t>
            </a:r>
            <a:r>
              <a:rPr lang="ru-RU" sz="2000" b="1" spc="-18" dirty="0" smtClean="0">
                <a:latin typeface="Neue Machina"/>
                <a:cs typeface="Neue Machina"/>
              </a:rPr>
              <a:t> методы</a:t>
            </a:r>
            <a:r>
              <a:rPr lang="ru-RU" sz="2000" spc="-18" dirty="0" smtClean="0">
                <a:latin typeface="Neue Machina"/>
                <a:cs typeface="Neue Machina"/>
              </a:rPr>
              <a:t>:</a:t>
            </a:r>
          </a:p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endParaRPr lang="ru-RU" sz="2000" spc="-18" dirty="0" smtClean="0">
              <a:latin typeface="Neue Machina"/>
              <a:cs typeface="Neue Machina"/>
            </a:endParaRPr>
          </a:p>
          <a:p>
            <a:pPr marL="350601" marR="3081" indent="-3429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Ø"/>
            </a:pPr>
            <a:r>
              <a:rPr lang="ru-RU" sz="2000" spc="-18" dirty="0">
                <a:latin typeface="Neue Machina"/>
                <a:cs typeface="Neue Machina"/>
              </a:rPr>
              <a:t>п</a:t>
            </a:r>
            <a:r>
              <a:rPr lang="ru-RU" sz="2000" spc="-18" dirty="0" smtClean="0">
                <a:latin typeface="Neue Machina"/>
                <a:cs typeface="Neue Machina"/>
              </a:rPr>
              <a:t>едагогическое наблюдение за детской деятельностью (в том числе в специально созданных диагностических ситуациях)</a:t>
            </a:r>
          </a:p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endParaRPr lang="ru-RU" sz="2000" spc="-18" dirty="0" smtClean="0">
              <a:latin typeface="Neue Machina"/>
              <a:cs typeface="Neue Machina"/>
            </a:endParaRPr>
          </a:p>
          <a:p>
            <a:pPr marL="350601" marR="3081" indent="-3429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Ø"/>
            </a:pPr>
            <a:r>
              <a:rPr lang="ru-RU" sz="2000" spc="-18" dirty="0">
                <a:latin typeface="Neue Machina"/>
                <a:cs typeface="Neue Machina"/>
              </a:rPr>
              <a:t>б</a:t>
            </a:r>
            <a:r>
              <a:rPr lang="ru-RU" sz="2000" spc="-18" dirty="0" smtClean="0">
                <a:latin typeface="Neue Machina"/>
                <a:cs typeface="Neue Machina"/>
              </a:rPr>
              <a:t>еседы с детьми</a:t>
            </a:r>
          </a:p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endParaRPr lang="ru-RU" sz="2000" spc="-18" dirty="0" smtClean="0">
              <a:latin typeface="Neue Machina"/>
              <a:cs typeface="Neue Machina"/>
            </a:endParaRPr>
          </a:p>
          <a:p>
            <a:pPr marL="350601" marR="3081" indent="-3429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Ø"/>
            </a:pPr>
            <a:r>
              <a:rPr lang="ru-RU" sz="2000" spc="-18" dirty="0">
                <a:latin typeface="Neue Machina"/>
                <a:cs typeface="Neue Machina"/>
              </a:rPr>
              <a:t>а</a:t>
            </a:r>
            <a:r>
              <a:rPr lang="ru-RU" sz="2000" spc="-18" dirty="0" smtClean="0">
                <a:latin typeface="Neue Machina"/>
                <a:cs typeface="Neue Machina"/>
              </a:rPr>
              <a:t>нализ продуктивной детской деятельности</a:t>
            </a:r>
          </a:p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endParaRPr lang="ru-RU" sz="2000" spc="-18" dirty="0" smtClean="0">
              <a:latin typeface="Neue Machina"/>
              <a:cs typeface="Neue Machina"/>
            </a:endParaRPr>
          </a:p>
          <a:p>
            <a:pPr marL="350601" marR="3081" indent="-3429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Ø"/>
            </a:pPr>
            <a:r>
              <a:rPr lang="ru-RU" sz="2000" spc="-18" dirty="0">
                <a:latin typeface="Neue Machina"/>
                <a:cs typeface="Neue Machina"/>
              </a:rPr>
              <a:t>с</a:t>
            </a:r>
            <a:r>
              <a:rPr lang="ru-RU" sz="2000" spc="-18" dirty="0" smtClean="0">
                <a:latin typeface="Neue Machina"/>
                <a:cs typeface="Neue Machina"/>
              </a:rPr>
              <a:t>пециальные методики диагностики физического, коммуникативного, познавательного, речевого, художественно-эстетического развития</a:t>
            </a:r>
          </a:p>
          <a:p>
            <a:pPr marL="350601" marR="3081" indent="-3429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Ø"/>
            </a:pPr>
            <a:endParaRPr sz="2000" dirty="0">
              <a:latin typeface="Neue Machina"/>
              <a:cs typeface="Neue Machi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506" y="590558"/>
            <a:ext cx="2844594" cy="1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85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8713" y="281076"/>
            <a:ext cx="11683287" cy="684496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2446697" algn="ctr">
              <a:lnSpc>
                <a:spcPct val="100000"/>
              </a:lnSpc>
              <a:spcBef>
                <a:spcPts val="58"/>
              </a:spcBef>
            </a:pPr>
            <a:r>
              <a:rPr lang="ru-RU" b="1" spc="-3" dirty="0" smtClean="0"/>
              <a:t>Диагностические пособия</a:t>
            </a:r>
            <a:endParaRPr b="1" spc="-3" dirty="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506" y="590558"/>
            <a:ext cx="2844594" cy="1511189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36809" t="21633" r="36571" b="10757"/>
          <a:stretch/>
        </p:blipFill>
        <p:spPr bwMode="auto">
          <a:xfrm>
            <a:off x="3800893" y="1155940"/>
            <a:ext cx="3413951" cy="44167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AutoShape 6" descr="C:\Users\79224\Desktop\ori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/>
          <p:nvPr/>
        </p:nvPicPr>
        <p:blipFill rotWithShape="1">
          <a:blip r:embed="rId6"/>
          <a:srcRect l="28948" t="8578" r="36586" b="7270"/>
          <a:stretch/>
        </p:blipFill>
        <p:spPr bwMode="auto">
          <a:xfrm>
            <a:off x="7720643" y="1043796"/>
            <a:ext cx="3528204" cy="45547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0665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6486" t="20629" r="16014" b="23648"/>
          <a:stretch/>
        </p:blipFill>
        <p:spPr>
          <a:xfrm>
            <a:off x="2009955" y="1414731"/>
            <a:ext cx="10138033" cy="4707703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890816" y="346909"/>
            <a:ext cx="6754180" cy="136715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ctr">
              <a:spcBef>
                <a:spcPts val="82"/>
              </a:spcBef>
            </a:pPr>
            <a:r>
              <a:rPr lang="ru-RU" sz="2911" b="1" i="1" spc="-45" dirty="0">
                <a:solidFill>
                  <a:srgbClr val="524641"/>
                </a:solidFill>
                <a:latin typeface="NeueMachina-Medium"/>
                <a:cs typeface="NeueMachina-Medium"/>
              </a:rPr>
              <a:t>Часть, формируемая участниками образовательных отношений</a:t>
            </a:r>
            <a:endParaRPr lang="ru-RU" sz="2911" b="1" i="1" dirty="0">
              <a:latin typeface="NeueMachina-Medium"/>
              <a:cs typeface="NeueMachina-Medium"/>
            </a:endParaRPr>
          </a:p>
          <a:p>
            <a:pPr marL="7701">
              <a:spcBef>
                <a:spcPts val="82"/>
              </a:spcBef>
            </a:pPr>
            <a:endParaRPr sz="2911" dirty="0">
              <a:latin typeface="NeueMachina-Medium"/>
              <a:cs typeface="NeueMachina-Medium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064" y="0"/>
            <a:ext cx="2844594" cy="1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75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09291" y="281076"/>
            <a:ext cx="10368951" cy="684496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2446697" algn="ctr">
              <a:lnSpc>
                <a:spcPct val="100000"/>
              </a:lnSpc>
              <a:spcBef>
                <a:spcPts val="58"/>
              </a:spcBef>
            </a:pPr>
            <a:r>
              <a:rPr lang="en-US" b="1" spc="-3" dirty="0" smtClean="0"/>
              <a:t>II</a:t>
            </a:r>
            <a:r>
              <a:rPr lang="ru-RU" b="1" spc="-3" dirty="0" smtClean="0"/>
              <a:t>. СОДЕРЖАТЕЛЬНЫЙ РАЗДЕЛ</a:t>
            </a:r>
            <a:endParaRPr b="1" spc="-3" dirty="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506" y="590558"/>
            <a:ext cx="2844594" cy="1511189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223200"/>
              </p:ext>
            </p:extLst>
          </p:nvPr>
        </p:nvGraphicFramePr>
        <p:xfrm>
          <a:off x="3800893" y="1115688"/>
          <a:ext cx="7482458" cy="4819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49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1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2.1.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1" dirty="0">
                          <a:solidFill>
                            <a:schemeClr val="tx1"/>
                          </a:solidFill>
                          <a:effectLst/>
                        </a:rPr>
                        <a:t>Обязательная часть</a:t>
                      </a:r>
                      <a:endParaRPr lang="ru-RU" sz="1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2.1.1.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Задачи и содержание образования по возрастным группам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2.1.2.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Вариативные формы, способы, методы </a:t>
                      </a:r>
                      <a:r>
                        <a:rPr lang="ru-RU" sz="1600" dirty="0">
                          <a:effectLst/>
                        </a:rPr>
                        <a:t>и </a:t>
                      </a:r>
                      <a:r>
                        <a:rPr lang="ru-RU" sz="1600" dirty="0" smtClean="0">
                          <a:effectLst/>
                        </a:rPr>
                        <a:t>средства </a:t>
                      </a:r>
                      <a:r>
                        <a:rPr lang="ru-RU" sz="1600" dirty="0">
                          <a:effectLst/>
                        </a:rPr>
                        <a:t>реализации Программы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2.1.3.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Особенности образовательной деятельности разных видов и культурных практик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2.1.4.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Способы и направления поддержки детской инициативы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1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2.1.5.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Особенности взаимодействия педагогического коллектива с семьями обучающихся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2.1.6.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Направления и задачи коррекционно-развивающей работы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1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2.1.7.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Рабочая программа воспитания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1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2.2.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</a:rPr>
                        <a:t>Часть, формируемая участниками образовательных отношений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186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8713" y="-57478"/>
            <a:ext cx="11283596" cy="1361604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2446697" algn="ctr">
              <a:lnSpc>
                <a:spcPct val="100000"/>
              </a:lnSpc>
              <a:spcBef>
                <a:spcPts val="58"/>
              </a:spcBef>
            </a:pPr>
            <a:r>
              <a:rPr lang="ru-RU" b="1" spc="-3" dirty="0" smtClean="0"/>
              <a:t>ЗАДАЧИ и СОДЕРЖАНИЕ образования по возрастным группам</a:t>
            </a:r>
            <a:endParaRPr b="1" spc="-3" dirty="0"/>
          </a:p>
        </p:txBody>
      </p:sp>
      <p:sp>
        <p:nvSpPr>
          <p:cNvPr id="5" name="object 5"/>
          <p:cNvSpPr txBox="1"/>
          <p:nvPr/>
        </p:nvSpPr>
        <p:spPr>
          <a:xfrm>
            <a:off x="1880559" y="2077748"/>
            <a:ext cx="10170542" cy="3223045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464901" indent="-457200">
              <a:spcBef>
                <a:spcPts val="82"/>
              </a:spcBef>
              <a:buFont typeface="Wingdings" panose="05000000000000000000" pitchFamily="2" charset="2"/>
              <a:buChar char="q"/>
            </a:pPr>
            <a:r>
              <a:rPr lang="ru-RU" sz="2911" b="1" dirty="0" smtClean="0">
                <a:latin typeface="NeueMachina-Medium"/>
                <a:cs typeface="NeueMachina-Medium"/>
              </a:rPr>
              <a:t>Первая группа раннего возраста </a:t>
            </a:r>
            <a:r>
              <a:rPr lang="ru-RU" sz="2911" dirty="0" smtClean="0">
                <a:latin typeface="NeueMachina-Medium"/>
                <a:cs typeface="NeueMachina-Medium"/>
              </a:rPr>
              <a:t>(</a:t>
            </a:r>
            <a:r>
              <a:rPr lang="ru-RU" sz="2911" i="1" dirty="0" smtClean="0">
                <a:latin typeface="NeueMachina-Medium"/>
                <a:cs typeface="NeueMachina-Medium"/>
              </a:rPr>
              <a:t>2 мес. – 1 год</a:t>
            </a:r>
            <a:r>
              <a:rPr lang="ru-RU" sz="2911" dirty="0" smtClean="0">
                <a:latin typeface="NeueMachina-Medium"/>
                <a:cs typeface="NeueMachina-Medium"/>
              </a:rPr>
              <a:t>)</a:t>
            </a:r>
          </a:p>
          <a:p>
            <a:pPr marL="464901" indent="-457200">
              <a:spcBef>
                <a:spcPts val="82"/>
              </a:spcBef>
              <a:buFont typeface="Wingdings" panose="05000000000000000000" pitchFamily="2" charset="2"/>
              <a:buChar char="q"/>
            </a:pPr>
            <a:r>
              <a:rPr lang="ru-RU" sz="2911" b="1" dirty="0" smtClean="0">
                <a:latin typeface="NeueMachina-Medium"/>
                <a:cs typeface="NeueMachina-Medium"/>
              </a:rPr>
              <a:t>Вторая группа раннего возраста </a:t>
            </a:r>
            <a:r>
              <a:rPr lang="ru-RU" sz="2911" dirty="0" smtClean="0">
                <a:latin typeface="NeueMachina-Medium"/>
                <a:cs typeface="NeueMachina-Medium"/>
              </a:rPr>
              <a:t>(</a:t>
            </a:r>
            <a:r>
              <a:rPr lang="ru-RU" sz="2911" i="1" dirty="0" smtClean="0">
                <a:latin typeface="NeueMachina-Medium"/>
                <a:cs typeface="NeueMachina-Medium"/>
              </a:rPr>
              <a:t>1 год – 2 года</a:t>
            </a:r>
            <a:r>
              <a:rPr lang="ru-RU" sz="2911" dirty="0" smtClean="0">
                <a:latin typeface="NeueMachina-Medium"/>
                <a:cs typeface="NeueMachina-Medium"/>
              </a:rPr>
              <a:t>)</a:t>
            </a:r>
          </a:p>
          <a:p>
            <a:pPr marL="464901" indent="-457200">
              <a:spcBef>
                <a:spcPts val="82"/>
              </a:spcBef>
              <a:buFont typeface="Wingdings" panose="05000000000000000000" pitchFamily="2" charset="2"/>
              <a:buChar char="q"/>
            </a:pPr>
            <a:r>
              <a:rPr lang="ru-RU" sz="2911" b="1" dirty="0" smtClean="0">
                <a:latin typeface="NeueMachina-Medium"/>
                <a:cs typeface="NeueMachina-Medium"/>
              </a:rPr>
              <a:t>Первая младшая группа </a:t>
            </a:r>
            <a:r>
              <a:rPr lang="ru-RU" sz="2911" dirty="0" smtClean="0">
                <a:latin typeface="NeueMachina-Medium"/>
                <a:cs typeface="NeueMachina-Medium"/>
              </a:rPr>
              <a:t>(</a:t>
            </a:r>
            <a:r>
              <a:rPr lang="ru-RU" sz="2911" i="1" dirty="0" smtClean="0">
                <a:latin typeface="NeueMachina-Medium"/>
                <a:cs typeface="NeueMachina-Medium"/>
              </a:rPr>
              <a:t>2 года – 3 года</a:t>
            </a:r>
            <a:r>
              <a:rPr lang="ru-RU" sz="2911" dirty="0" smtClean="0">
                <a:latin typeface="NeueMachina-Medium"/>
                <a:cs typeface="NeueMachina-Medium"/>
              </a:rPr>
              <a:t>)</a:t>
            </a:r>
          </a:p>
          <a:p>
            <a:pPr marL="464901" indent="-457200">
              <a:spcBef>
                <a:spcPts val="82"/>
              </a:spcBef>
              <a:buFont typeface="Wingdings" panose="05000000000000000000" pitchFamily="2" charset="2"/>
              <a:buChar char="q"/>
            </a:pPr>
            <a:r>
              <a:rPr lang="ru-RU" sz="2911" b="1" dirty="0" smtClean="0">
                <a:latin typeface="NeueMachina-Medium"/>
                <a:cs typeface="NeueMachina-Medium"/>
              </a:rPr>
              <a:t>Вторая младшая группа </a:t>
            </a:r>
            <a:r>
              <a:rPr lang="ru-RU" sz="2911" dirty="0" smtClean="0">
                <a:latin typeface="NeueMachina-Medium"/>
                <a:cs typeface="NeueMachina-Medium"/>
              </a:rPr>
              <a:t>(</a:t>
            </a:r>
            <a:r>
              <a:rPr lang="ru-RU" sz="2911" i="1" dirty="0" smtClean="0">
                <a:latin typeface="NeueMachina-Medium"/>
                <a:cs typeface="NeueMachina-Medium"/>
              </a:rPr>
              <a:t>3 года – 4 года</a:t>
            </a:r>
            <a:r>
              <a:rPr lang="ru-RU" sz="2911" dirty="0" smtClean="0">
                <a:latin typeface="NeueMachina-Medium"/>
                <a:cs typeface="NeueMachina-Medium"/>
              </a:rPr>
              <a:t>)</a:t>
            </a:r>
          </a:p>
          <a:p>
            <a:pPr marL="464901" indent="-457200">
              <a:spcBef>
                <a:spcPts val="82"/>
              </a:spcBef>
              <a:buFont typeface="Wingdings" panose="05000000000000000000" pitchFamily="2" charset="2"/>
              <a:buChar char="q"/>
            </a:pPr>
            <a:r>
              <a:rPr lang="ru-RU" sz="2911" b="1" dirty="0" smtClean="0">
                <a:latin typeface="NeueMachina-Medium"/>
                <a:cs typeface="NeueMachina-Medium"/>
              </a:rPr>
              <a:t>Средняя группа </a:t>
            </a:r>
            <a:r>
              <a:rPr lang="ru-RU" sz="2911" dirty="0" smtClean="0">
                <a:latin typeface="NeueMachina-Medium"/>
                <a:cs typeface="NeueMachina-Medium"/>
              </a:rPr>
              <a:t>(</a:t>
            </a:r>
            <a:r>
              <a:rPr lang="ru-RU" sz="2911" i="1" dirty="0" smtClean="0">
                <a:latin typeface="NeueMachina-Medium"/>
                <a:cs typeface="NeueMachina-Medium"/>
              </a:rPr>
              <a:t>4 года – 5 лет</a:t>
            </a:r>
            <a:r>
              <a:rPr lang="ru-RU" sz="2911" dirty="0" smtClean="0">
                <a:latin typeface="NeueMachina-Medium"/>
                <a:cs typeface="NeueMachina-Medium"/>
              </a:rPr>
              <a:t>)</a:t>
            </a:r>
          </a:p>
          <a:p>
            <a:pPr marL="464901" indent="-457200">
              <a:spcBef>
                <a:spcPts val="82"/>
              </a:spcBef>
              <a:buFont typeface="Wingdings" panose="05000000000000000000" pitchFamily="2" charset="2"/>
              <a:buChar char="q"/>
            </a:pPr>
            <a:r>
              <a:rPr lang="ru-RU" sz="2911" b="1" dirty="0" smtClean="0">
                <a:latin typeface="NeueMachina-Medium"/>
                <a:cs typeface="NeueMachina-Medium"/>
              </a:rPr>
              <a:t>Старшая группа </a:t>
            </a:r>
            <a:r>
              <a:rPr lang="ru-RU" sz="2911" dirty="0" smtClean="0">
                <a:latin typeface="NeueMachina-Medium"/>
                <a:cs typeface="NeueMachina-Medium"/>
              </a:rPr>
              <a:t>(</a:t>
            </a:r>
            <a:r>
              <a:rPr lang="ru-RU" sz="2911" i="1" dirty="0" smtClean="0">
                <a:latin typeface="NeueMachina-Medium"/>
                <a:cs typeface="NeueMachina-Medium"/>
              </a:rPr>
              <a:t>5 лет – 6 лет</a:t>
            </a:r>
            <a:r>
              <a:rPr lang="ru-RU" sz="2911" dirty="0" smtClean="0">
                <a:latin typeface="NeueMachina-Medium"/>
                <a:cs typeface="NeueMachina-Medium"/>
              </a:rPr>
              <a:t>)</a:t>
            </a:r>
          </a:p>
          <a:p>
            <a:pPr marL="464901" indent="-457200">
              <a:spcBef>
                <a:spcPts val="82"/>
              </a:spcBef>
              <a:buFont typeface="Wingdings" panose="05000000000000000000" pitchFamily="2" charset="2"/>
              <a:buChar char="q"/>
            </a:pPr>
            <a:r>
              <a:rPr lang="ru-RU" sz="2911" b="1" dirty="0" smtClean="0">
                <a:latin typeface="NeueMachina-Medium"/>
                <a:cs typeface="NeueMachina-Medium"/>
              </a:rPr>
              <a:t>Подготовительная к школе группа </a:t>
            </a:r>
            <a:r>
              <a:rPr lang="ru-RU" sz="2911" dirty="0" smtClean="0">
                <a:latin typeface="NeueMachina-Medium"/>
                <a:cs typeface="NeueMachina-Medium"/>
              </a:rPr>
              <a:t>(</a:t>
            </a:r>
            <a:r>
              <a:rPr lang="ru-RU" sz="2911" i="1" dirty="0" smtClean="0">
                <a:latin typeface="NeueMachina-Medium"/>
                <a:cs typeface="NeueMachina-Medium"/>
              </a:rPr>
              <a:t>6 лет – 7 лет</a:t>
            </a:r>
            <a:r>
              <a:rPr lang="ru-RU" sz="2911" dirty="0" smtClean="0">
                <a:latin typeface="NeueMachina-Medium"/>
                <a:cs typeface="NeueMachina-Medium"/>
              </a:rPr>
              <a:t>)</a:t>
            </a:r>
            <a:endParaRPr sz="2911" dirty="0">
              <a:latin typeface="NeueMachina-Medium"/>
              <a:cs typeface="NeueMachina-Medium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4421" y="117518"/>
            <a:ext cx="2844594" cy="1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30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/>
          <a:srcRect l="6037" t="13312" r="11055" b="4505"/>
          <a:stretch/>
        </p:blipFill>
        <p:spPr bwMode="auto">
          <a:xfrm>
            <a:off x="1293962" y="207034"/>
            <a:ext cx="10757140" cy="59867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5276" y="1254793"/>
            <a:ext cx="2844594" cy="1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26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274" t="1509" r="1297" b="1509"/>
          <a:stretch/>
        </p:blipFill>
        <p:spPr>
          <a:xfrm>
            <a:off x="0" y="0"/>
            <a:ext cx="11179834" cy="6259733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40814" y="0"/>
            <a:ext cx="2481545" cy="130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89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34688" t="17729" r="35389" b="9027"/>
          <a:stretch/>
        </p:blipFill>
        <p:spPr bwMode="auto">
          <a:xfrm>
            <a:off x="6012611" y="0"/>
            <a:ext cx="4741439" cy="6150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84672" y="2765822"/>
            <a:ext cx="6047117" cy="1387633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algn="ctr">
              <a:lnSpc>
                <a:spcPct val="101299"/>
              </a:lnSpc>
              <a:spcBef>
                <a:spcPts val="55"/>
              </a:spcBef>
            </a:pPr>
            <a:r>
              <a:rPr lang="ru-RU" sz="4400" b="1" spc="-18" dirty="0" smtClean="0">
                <a:solidFill>
                  <a:schemeClr val="accent2">
                    <a:lumMod val="75000"/>
                  </a:schemeClr>
                </a:solidFill>
                <a:latin typeface="Neue Machina"/>
                <a:cs typeface="Neue Machina"/>
              </a:rPr>
              <a:t>ООП ДО = </a:t>
            </a:r>
          </a:p>
          <a:p>
            <a:pPr marL="7701" marR="3081" algn="ctr">
              <a:lnSpc>
                <a:spcPct val="101299"/>
              </a:lnSpc>
              <a:spcBef>
                <a:spcPts val="55"/>
              </a:spcBef>
            </a:pPr>
            <a:r>
              <a:rPr lang="ru-RU" sz="4400" b="1" spc="-18" dirty="0" smtClean="0">
                <a:solidFill>
                  <a:schemeClr val="accent2">
                    <a:lumMod val="75000"/>
                  </a:schemeClr>
                </a:solidFill>
                <a:latin typeface="Neue Machina"/>
                <a:cs typeface="Neue Machina"/>
              </a:rPr>
              <a:t>ФОП ДО + ФГОС ДО</a:t>
            </a:r>
            <a:endParaRPr sz="4400" b="1" dirty="0">
              <a:solidFill>
                <a:schemeClr val="accent2">
                  <a:lumMod val="75000"/>
                </a:schemeClr>
              </a:solidFill>
              <a:latin typeface="Neue Machina"/>
              <a:cs typeface="Neue Machina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506" y="590558"/>
            <a:ext cx="2844594" cy="1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91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/>
          <a:srcRect l="1299" t="1087" r="1273" b="1517"/>
          <a:stretch/>
        </p:blipFill>
        <p:spPr bwMode="auto">
          <a:xfrm>
            <a:off x="1238249" y="112143"/>
            <a:ext cx="10804225" cy="60486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54740" y="521547"/>
            <a:ext cx="2844594" cy="1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7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222" t="1005" r="1205" b="1762"/>
          <a:stretch/>
        </p:blipFill>
        <p:spPr>
          <a:xfrm>
            <a:off x="0" y="0"/>
            <a:ext cx="10972800" cy="6150635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84086" y="0"/>
            <a:ext cx="2527843" cy="117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202" t="1132" r="732" b="1132"/>
          <a:stretch/>
        </p:blipFill>
        <p:spPr>
          <a:xfrm>
            <a:off x="1259900" y="63075"/>
            <a:ext cx="10852029" cy="6083714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-82302"/>
            <a:ext cx="2844594" cy="1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88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136" t="1880" r="1372" b="1252"/>
          <a:stretch/>
        </p:blipFill>
        <p:spPr>
          <a:xfrm>
            <a:off x="0" y="0"/>
            <a:ext cx="10973242" cy="6168957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33362" y="112143"/>
            <a:ext cx="1958638" cy="112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64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486" t="1636" r="1367" b="1509"/>
          <a:stretch/>
        </p:blipFill>
        <p:spPr>
          <a:xfrm>
            <a:off x="0" y="0"/>
            <a:ext cx="11102197" cy="6226287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02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485" t="1260" r="1156" b="2139"/>
          <a:stretch/>
        </p:blipFill>
        <p:spPr>
          <a:xfrm>
            <a:off x="0" y="0"/>
            <a:ext cx="11007306" cy="6143614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69254" y="0"/>
            <a:ext cx="2076104" cy="118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33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204" t="880" r="1438" b="1635"/>
          <a:stretch/>
        </p:blipFill>
        <p:spPr>
          <a:xfrm>
            <a:off x="0" y="196465"/>
            <a:ext cx="10847218" cy="6109443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47406" y="0"/>
            <a:ext cx="2844594" cy="1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02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344" t="1258" r="1439" b="1133"/>
          <a:stretch/>
        </p:blipFill>
        <p:spPr>
          <a:xfrm>
            <a:off x="0" y="141984"/>
            <a:ext cx="10670875" cy="6026637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58188" y="60385"/>
            <a:ext cx="2153741" cy="124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30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32506" y="248310"/>
            <a:ext cx="11309476" cy="684496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2446697" algn="ctr">
              <a:lnSpc>
                <a:spcPct val="100000"/>
              </a:lnSpc>
              <a:spcBef>
                <a:spcPts val="58"/>
              </a:spcBef>
            </a:pPr>
            <a:r>
              <a:rPr lang="ru-RU" b="1" spc="-3" dirty="0" smtClean="0"/>
              <a:t>Формы, способы, методы и средства</a:t>
            </a:r>
            <a:endParaRPr b="1" spc="-3" dirty="0"/>
          </a:p>
        </p:txBody>
      </p:sp>
      <p:sp>
        <p:nvSpPr>
          <p:cNvPr id="6" name="object 6"/>
          <p:cNvSpPr txBox="1"/>
          <p:nvPr/>
        </p:nvSpPr>
        <p:spPr>
          <a:xfrm>
            <a:off x="232914" y="2101747"/>
            <a:ext cx="11731924" cy="397488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r>
              <a:rPr lang="ru-RU" spc="-18" dirty="0" smtClean="0">
                <a:latin typeface="Neue Machina"/>
                <a:cs typeface="Neue Machina"/>
              </a:rPr>
              <a:t>23.4. Формы, способы, методы и средства реализации Федеральной программы </a:t>
            </a:r>
            <a:r>
              <a:rPr lang="ru-RU" b="1" spc="-18" dirty="0" smtClean="0">
                <a:solidFill>
                  <a:srgbClr val="FF0000"/>
                </a:solidFill>
                <a:latin typeface="Neue Machina"/>
                <a:cs typeface="Neue Machina"/>
              </a:rPr>
              <a:t>педагог определяет самостоятельно</a:t>
            </a:r>
            <a:r>
              <a:rPr lang="ru-RU" spc="-18" dirty="0" smtClean="0">
                <a:latin typeface="Neue Machina"/>
                <a:cs typeface="Neue Machina"/>
              </a:rPr>
              <a:t> в соответствии с задачами воспитания и обучения, возрастными индивидуальными особенностями детей, спецификой их образовательных потребностей </a:t>
            </a:r>
            <a:r>
              <a:rPr lang="ru-RU" spc="-18" dirty="0">
                <a:latin typeface="Neue Machina"/>
                <a:cs typeface="Neue Machina"/>
              </a:rPr>
              <a:t>и </a:t>
            </a:r>
            <a:r>
              <a:rPr lang="ru-RU" spc="-18" dirty="0" smtClean="0">
                <a:latin typeface="Neue Machina"/>
                <a:cs typeface="Neue Machina"/>
              </a:rPr>
              <a:t>интересов. Существенное значение имеют </a:t>
            </a:r>
            <a:r>
              <a:rPr lang="ru-RU" b="1" spc="-18" dirty="0" smtClean="0">
                <a:solidFill>
                  <a:srgbClr val="FF0000"/>
                </a:solidFill>
                <a:latin typeface="Neue Machina"/>
                <a:cs typeface="Neue Machina"/>
              </a:rPr>
              <a:t>сформировавшиеся у педагога практики воспитания и обучения детей</a:t>
            </a:r>
            <a:r>
              <a:rPr lang="ru-RU" spc="-18" dirty="0" smtClean="0">
                <a:latin typeface="Neue Machina"/>
                <a:cs typeface="Neue Machina"/>
              </a:rPr>
              <a:t>, оценка результативности форм,  методов, средств образовательной деятельности применительно к конкретной возрастной группе детей.</a:t>
            </a:r>
          </a:p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endParaRPr lang="ru-RU" spc="-18" dirty="0" smtClean="0">
              <a:latin typeface="Neue Machina"/>
              <a:cs typeface="Neue Machina"/>
            </a:endParaRPr>
          </a:p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r>
              <a:rPr lang="ru-RU" spc="-18" dirty="0" smtClean="0">
                <a:latin typeface="Neue Machina"/>
                <a:cs typeface="Neue Machina"/>
              </a:rPr>
              <a:t>23.10. Вариативность форм, методов и средств реализации Федеральной программы зависит не только от учета возрастных особенностей обучающихся, их индивидуальных и особых образовательных потребностей, но и от личных интересов, мотивов, ожиданий, желаний детей. </a:t>
            </a:r>
            <a:r>
              <a:rPr lang="ru-RU" b="1" spc="-18" dirty="0" smtClean="0">
                <a:solidFill>
                  <a:srgbClr val="FF0000"/>
                </a:solidFill>
                <a:latin typeface="Neue Machina"/>
                <a:cs typeface="Neue Machina"/>
              </a:rPr>
              <a:t>Важное значение имеет признание приоритетной субъективной позиции ребенка в образовательном процессе</a:t>
            </a:r>
            <a:r>
              <a:rPr lang="ru-RU" spc="-18" dirty="0" smtClean="0">
                <a:latin typeface="Neue Machina"/>
                <a:cs typeface="Neue Machina"/>
              </a:rPr>
              <a:t>.</a:t>
            </a:r>
            <a:endParaRPr lang="ru-RU" b="1" spc="-18" dirty="0" smtClean="0">
              <a:solidFill>
                <a:srgbClr val="FF0000"/>
              </a:solidFill>
              <a:latin typeface="Neue Machina"/>
              <a:cs typeface="Neue Machina"/>
            </a:endParaRPr>
          </a:p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endParaRPr lang="ru-RU" spc="-18" dirty="0" smtClean="0">
              <a:latin typeface="Neue Machina"/>
              <a:cs typeface="Neue Machina"/>
            </a:endParaRPr>
          </a:p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r>
              <a:rPr lang="ru-RU" spc="-18" dirty="0" smtClean="0">
                <a:latin typeface="Neue Machina"/>
                <a:cs typeface="Neue Machina"/>
              </a:rPr>
              <a:t>23.12. Выбор педагогом педагогически обоснованных форм, методов, средств реализации Федеральной программы, адекватных образовательным потребностям и предпочтениям детей, их соотношение и интеграции при решении задач воспитания и обучения обеспечивает их вариативность.  </a:t>
            </a:r>
            <a:endParaRPr dirty="0">
              <a:latin typeface="Neue Machina"/>
              <a:cs typeface="Neue Machi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506" y="590558"/>
            <a:ext cx="2844594" cy="1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26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0526" y="232497"/>
            <a:ext cx="11839074" cy="2038713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2446697" algn="ctr">
              <a:lnSpc>
                <a:spcPct val="100000"/>
              </a:lnSpc>
              <a:spcBef>
                <a:spcPts val="58"/>
              </a:spcBef>
            </a:pPr>
            <a:r>
              <a:rPr lang="ru-RU" b="1" spc="-3" dirty="0" smtClean="0"/>
              <a:t>Отбор содержания </a:t>
            </a:r>
            <a:br>
              <a:rPr lang="ru-RU" b="1" spc="-3" dirty="0" smtClean="0"/>
            </a:br>
            <a:r>
              <a:rPr lang="ru-RU" b="1" spc="-3" dirty="0" smtClean="0"/>
              <a:t>дошкольного образования </a:t>
            </a:r>
            <a:br>
              <a:rPr lang="ru-RU" b="1" spc="-3" dirty="0" smtClean="0"/>
            </a:br>
            <a:r>
              <a:rPr lang="ru-RU" b="1" spc="-3" dirty="0" smtClean="0"/>
              <a:t>для детского сада</a:t>
            </a:r>
            <a:endParaRPr b="1" spc="-3" dirty="0"/>
          </a:p>
        </p:txBody>
      </p:sp>
      <p:sp>
        <p:nvSpPr>
          <p:cNvPr id="6" name="object 6"/>
          <p:cNvSpPr txBox="1"/>
          <p:nvPr/>
        </p:nvSpPr>
        <p:spPr>
          <a:xfrm>
            <a:off x="1419727" y="2752050"/>
            <a:ext cx="10226842" cy="2695299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350601" marR="3081" indent="-342900" algn="just">
              <a:lnSpc>
                <a:spcPct val="101299"/>
              </a:lnSpc>
              <a:spcBef>
                <a:spcPts val="55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Neue Machina"/>
                <a:cs typeface="Neue Machina"/>
              </a:rPr>
              <a:t>Комплексные программы</a:t>
            </a:r>
          </a:p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endParaRPr lang="ru-RU" sz="2400" dirty="0">
              <a:latin typeface="Neue Machina"/>
              <a:cs typeface="Neue Machina"/>
            </a:endParaRPr>
          </a:p>
          <a:p>
            <a:pPr marL="350601" marR="3081" indent="-342900" algn="just">
              <a:lnSpc>
                <a:spcPct val="101299"/>
              </a:lnSpc>
              <a:spcBef>
                <a:spcPts val="55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Neue Machina"/>
                <a:cs typeface="Neue Machina"/>
              </a:rPr>
              <a:t>Авторские технологии и </a:t>
            </a:r>
          </a:p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r>
              <a:rPr lang="ru-RU" sz="2400" dirty="0" smtClean="0">
                <a:latin typeface="Neue Machina"/>
                <a:cs typeface="Neue Machina"/>
              </a:rPr>
              <a:t>самостоятельные линейки пособий </a:t>
            </a:r>
          </a:p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r>
              <a:rPr lang="ru-RU" sz="2400" dirty="0" smtClean="0">
                <a:latin typeface="Neue Machina"/>
                <a:cs typeface="Neue Machina"/>
              </a:rPr>
              <a:t>внутри комплексных программ</a:t>
            </a:r>
          </a:p>
          <a:p>
            <a:pPr marL="7701" marR="3081" algn="just">
              <a:lnSpc>
                <a:spcPct val="101299"/>
              </a:lnSpc>
              <a:spcBef>
                <a:spcPts val="55"/>
              </a:spcBef>
            </a:pPr>
            <a:endParaRPr lang="ru-RU" sz="2400" dirty="0">
              <a:latin typeface="Neue Machina"/>
              <a:cs typeface="Neue Machina"/>
            </a:endParaRPr>
          </a:p>
          <a:p>
            <a:pPr marL="350601" marR="3081" indent="-342900" algn="just">
              <a:lnSpc>
                <a:spcPct val="101299"/>
              </a:lnSpc>
              <a:spcBef>
                <a:spcPts val="55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Neue Machina"/>
                <a:cs typeface="Neue Machina"/>
              </a:rPr>
              <a:t>Парциальные программы </a:t>
            </a:r>
            <a:endParaRPr sz="2400" dirty="0">
              <a:latin typeface="Neue Machina"/>
              <a:cs typeface="Neue Machi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506" y="590558"/>
            <a:ext cx="2844594" cy="1511189"/>
          </a:xfrm>
          <a:prstGeom prst="rect">
            <a:avLst/>
          </a:prstGeom>
        </p:spPr>
      </p:pic>
      <p:pic>
        <p:nvPicPr>
          <p:cNvPr id="2050" name="Picture 2" descr="https://top-fon.com/uploads/posts/2023-01/1674897534_top-fon-com-p-znak-voprosa-dlya-prezentatsii-bez-fona-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831" y="2527757"/>
            <a:ext cx="741037" cy="74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ytimg.com/vi/HDLRHJRpffo/maxresdefau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178" y="3678728"/>
            <a:ext cx="1207721" cy="67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i.ytimg.com/vi/HDLRHJRpffo/maxresdefau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177" y="4645465"/>
            <a:ext cx="1207721" cy="67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079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8713" y="281076"/>
            <a:ext cx="10592424" cy="684496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2446697" algn="ctr">
              <a:lnSpc>
                <a:spcPct val="100000"/>
              </a:lnSpc>
              <a:spcBef>
                <a:spcPts val="58"/>
              </a:spcBef>
            </a:pPr>
            <a:r>
              <a:rPr lang="ru-RU" b="1" spc="-3" dirty="0" smtClean="0"/>
              <a:t>Структура ООП ДО</a:t>
            </a:r>
            <a:endParaRPr b="1" spc="-3" dirty="0"/>
          </a:p>
        </p:txBody>
      </p:sp>
      <p:sp>
        <p:nvSpPr>
          <p:cNvPr id="6" name="object 6"/>
          <p:cNvSpPr txBox="1"/>
          <p:nvPr/>
        </p:nvSpPr>
        <p:spPr>
          <a:xfrm>
            <a:off x="732506" y="2751221"/>
            <a:ext cx="10496968" cy="111961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>
              <a:lnSpc>
                <a:spcPct val="101299"/>
              </a:lnSpc>
              <a:spcBef>
                <a:spcPts val="55"/>
              </a:spcBef>
            </a:pPr>
            <a:r>
              <a:rPr lang="ru-RU" sz="1728" b="1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               не более 40%                                                                                                                не менее 60%</a:t>
            </a:r>
          </a:p>
          <a:p>
            <a:pPr marL="293451" marR="3081" indent="-285750">
              <a:lnSpc>
                <a:spcPct val="101299"/>
              </a:lnSpc>
              <a:spcBef>
                <a:spcPts val="55"/>
              </a:spcBef>
              <a:buFont typeface="Arial" panose="020B0604020202020204" pitchFamily="34" charset="0"/>
              <a:buChar char="•"/>
            </a:pPr>
            <a:r>
              <a:rPr lang="ru-RU" sz="1728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региональный компонент                                                                                                      </a:t>
            </a:r>
          </a:p>
          <a:p>
            <a:pPr marL="293451" marR="3081" indent="-285750">
              <a:lnSpc>
                <a:spcPct val="101299"/>
              </a:lnSpc>
              <a:spcBef>
                <a:spcPts val="55"/>
              </a:spcBef>
              <a:buFont typeface="Arial" panose="020B0604020202020204" pitchFamily="34" charset="0"/>
              <a:buChar char="•"/>
            </a:pPr>
            <a:r>
              <a:rPr lang="ru-RU" sz="1728" spc="-18" dirty="0">
                <a:solidFill>
                  <a:srgbClr val="524641"/>
                </a:solidFill>
                <a:latin typeface="Neue Machina"/>
                <a:cs typeface="Neue Machina"/>
              </a:rPr>
              <a:t>п</a:t>
            </a:r>
            <a:r>
              <a:rPr lang="ru-RU" sz="1728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арциальные программы                                                                                                                ФОП ДО</a:t>
            </a:r>
          </a:p>
          <a:p>
            <a:pPr marL="293451" marR="3081" indent="-285750">
              <a:lnSpc>
                <a:spcPct val="101299"/>
              </a:lnSpc>
              <a:spcBef>
                <a:spcPts val="55"/>
              </a:spcBef>
              <a:buFont typeface="Arial" panose="020B0604020202020204" pitchFamily="34" charset="0"/>
              <a:buChar char="•"/>
            </a:pPr>
            <a:r>
              <a:rPr lang="ru-RU" sz="1728" spc="-18" dirty="0">
                <a:solidFill>
                  <a:srgbClr val="524641"/>
                </a:solidFill>
                <a:latin typeface="Neue Machina"/>
                <a:cs typeface="Neue Machina"/>
              </a:rPr>
              <a:t>т</a:t>
            </a:r>
            <a:r>
              <a:rPr lang="ru-RU" sz="1728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радиции ДОО</a:t>
            </a:r>
            <a:endParaRPr sz="1728" dirty="0">
              <a:latin typeface="Neue Machina"/>
              <a:cs typeface="Neue Machi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506" y="590558"/>
            <a:ext cx="2844594" cy="1511189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/>
          </p:nvPr>
        </p:nvGraphicFramePr>
        <p:xfrm>
          <a:off x="3326934" y="1923691"/>
          <a:ext cx="6582900" cy="4028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06668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295291" y="747419"/>
            <a:ext cx="8721305" cy="135432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ctr">
              <a:spcBef>
                <a:spcPts val="82"/>
              </a:spcBef>
            </a:pPr>
            <a:r>
              <a:rPr lang="ru-RU" sz="291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Используемые </a:t>
            </a:r>
            <a:r>
              <a:rPr lang="ru-RU" sz="2911" b="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формы</a:t>
            </a:r>
            <a:r>
              <a:rPr lang="ru-RU" sz="291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 реализации Программы образования в соответствии с видом детской деятельности и возрастными особенностями детей:</a:t>
            </a:r>
            <a:endParaRPr sz="2911" dirty="0">
              <a:latin typeface="NeueMachina-Medium"/>
              <a:cs typeface="NeueMachina-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15243" y="2843460"/>
            <a:ext cx="7996686" cy="1151799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350601" marR="3081" indent="-3429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§"/>
            </a:pPr>
            <a:r>
              <a:rPr lang="ru-RU" sz="2400" b="1" spc="-18" dirty="0">
                <a:solidFill>
                  <a:srgbClr val="524641"/>
                </a:solidFill>
                <a:latin typeface="Neue Machina"/>
                <a:cs typeface="Neue Machina"/>
              </a:rPr>
              <a:t>в</a:t>
            </a:r>
            <a:r>
              <a:rPr lang="ru-RU" sz="2400" b="1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 младенческом возрасте </a:t>
            </a:r>
            <a:r>
              <a:rPr lang="ru-RU" sz="24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(2 месяца – 1 год);</a:t>
            </a:r>
          </a:p>
          <a:p>
            <a:pPr marL="350601" marR="3081" indent="-3429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§"/>
            </a:pPr>
            <a:r>
              <a:rPr lang="ru-RU" sz="2400" b="1" spc="-18" dirty="0">
                <a:solidFill>
                  <a:srgbClr val="524641"/>
                </a:solidFill>
                <a:latin typeface="Neue Machina"/>
                <a:cs typeface="Neue Machina"/>
              </a:rPr>
              <a:t>в</a:t>
            </a:r>
            <a:r>
              <a:rPr lang="ru-RU" sz="2400" b="1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 раннем возрасте </a:t>
            </a:r>
            <a:r>
              <a:rPr lang="ru-RU" sz="24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(1 год – 3 года);</a:t>
            </a:r>
          </a:p>
          <a:p>
            <a:pPr marL="350601" marR="3081" indent="-3429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§"/>
            </a:pPr>
            <a:r>
              <a:rPr lang="ru-RU" sz="2400" b="1" spc="-18" dirty="0">
                <a:solidFill>
                  <a:srgbClr val="524641"/>
                </a:solidFill>
                <a:latin typeface="Neue Machina"/>
                <a:cs typeface="Neue Machina"/>
              </a:rPr>
              <a:t>в</a:t>
            </a:r>
            <a:r>
              <a:rPr lang="ru-RU" sz="2400" b="1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 дошкольном возрасте </a:t>
            </a:r>
            <a:r>
              <a:rPr lang="ru-RU" sz="24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(3 года – 7 (8) лет).</a:t>
            </a:r>
            <a:endParaRPr sz="2400" dirty="0">
              <a:latin typeface="Neue Machina"/>
              <a:cs typeface="Neue Machi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506" y="590558"/>
            <a:ext cx="2844594" cy="1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28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252158" y="361337"/>
            <a:ext cx="8729933" cy="135432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ctr">
              <a:spcBef>
                <a:spcPts val="82"/>
              </a:spcBef>
            </a:pPr>
            <a:r>
              <a:rPr lang="ru-RU" sz="291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Для достижения задач </a:t>
            </a:r>
            <a:r>
              <a:rPr lang="ru-RU" sz="2911" b="1" i="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воспитания</a:t>
            </a:r>
            <a:r>
              <a:rPr lang="ru-RU" sz="291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 в ходе реализации Программы образования педагог может использовать следующие </a:t>
            </a:r>
            <a:r>
              <a:rPr lang="ru-RU" sz="2911" b="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методы</a:t>
            </a:r>
            <a:r>
              <a:rPr lang="ru-RU" sz="291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:</a:t>
            </a:r>
            <a:endParaRPr sz="2911" dirty="0">
              <a:latin typeface="NeueMachina-Medium"/>
              <a:cs typeface="NeueMachina-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49571" y="2517926"/>
            <a:ext cx="9851366" cy="1338197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350601" marR="3081" indent="-3429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§"/>
            </a:pPr>
            <a:r>
              <a:rPr lang="ru-RU" sz="2800" b="1" spc="-18" dirty="0">
                <a:solidFill>
                  <a:srgbClr val="524641"/>
                </a:solidFill>
                <a:latin typeface="Neue Machina"/>
                <a:cs typeface="Neue Machina"/>
              </a:rPr>
              <a:t>о</a:t>
            </a:r>
            <a:r>
              <a:rPr lang="ru-RU" sz="2800" b="1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рганизации опыта поведения и деятельности</a:t>
            </a:r>
            <a:r>
              <a:rPr lang="ru-RU" sz="28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;</a:t>
            </a:r>
          </a:p>
          <a:p>
            <a:pPr marL="350601" marR="3081" indent="-3429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§"/>
            </a:pPr>
            <a:r>
              <a:rPr lang="ru-RU" sz="2800" b="1" spc="-18" dirty="0">
                <a:solidFill>
                  <a:srgbClr val="524641"/>
                </a:solidFill>
                <a:latin typeface="Neue Machina"/>
                <a:cs typeface="Neue Machina"/>
              </a:rPr>
              <a:t>о</a:t>
            </a:r>
            <a:r>
              <a:rPr lang="ru-RU" sz="2800" b="1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сознания детьми опыта поведения и деятельности</a:t>
            </a:r>
            <a:r>
              <a:rPr lang="ru-RU" sz="28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;</a:t>
            </a:r>
          </a:p>
          <a:p>
            <a:pPr marL="350601" marR="3081" indent="-3429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§"/>
            </a:pPr>
            <a:r>
              <a:rPr lang="ru-RU" sz="2800" b="1" spc="-18" dirty="0">
                <a:solidFill>
                  <a:srgbClr val="524641"/>
                </a:solidFill>
                <a:latin typeface="Neue Machina"/>
                <a:cs typeface="Neue Machina"/>
              </a:rPr>
              <a:t>м</a:t>
            </a:r>
            <a:r>
              <a:rPr lang="ru-RU" sz="2800" b="1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отивации опыта поведения и деятельности</a:t>
            </a:r>
            <a:r>
              <a:rPr lang="ru-RU" sz="28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.</a:t>
            </a:r>
            <a:endParaRPr sz="2800" dirty="0">
              <a:latin typeface="Neue Machina"/>
              <a:cs typeface="Neue Machi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506" y="590558"/>
            <a:ext cx="2844594" cy="1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68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295291" y="221045"/>
            <a:ext cx="8816638" cy="1802271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ctr">
              <a:spcBef>
                <a:spcPts val="82"/>
              </a:spcBef>
            </a:pPr>
            <a:r>
              <a:rPr lang="ru-RU" sz="291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При организации </a:t>
            </a:r>
            <a:r>
              <a:rPr lang="ru-RU" sz="2911" b="1" i="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обучения</a:t>
            </a:r>
            <a:r>
              <a:rPr lang="ru-RU" sz="291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 традиционные методы (словесные, наглядные, практические) дополняются </a:t>
            </a:r>
            <a:r>
              <a:rPr lang="ru-RU" sz="2911" b="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методами</a:t>
            </a:r>
            <a:r>
              <a:rPr lang="ru-RU" sz="291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, в основу которых положен характер познавательной деятельности детей:</a:t>
            </a:r>
            <a:endParaRPr sz="2911" dirty="0">
              <a:latin typeface="NeueMachina-Medium"/>
              <a:cs typeface="NeueMachina-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95291" y="2455271"/>
            <a:ext cx="8505645" cy="223421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350601" marR="3081" indent="-3429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§"/>
            </a:pPr>
            <a:r>
              <a:rPr lang="ru-RU" sz="2800" b="1" spc="-18" dirty="0">
                <a:solidFill>
                  <a:srgbClr val="524641"/>
                </a:solidFill>
                <a:latin typeface="Neue Machina"/>
                <a:cs typeface="Neue Machina"/>
              </a:rPr>
              <a:t>и</a:t>
            </a:r>
            <a:r>
              <a:rPr lang="ru-RU" sz="2800" b="1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нформационно-рецептивный метод</a:t>
            </a:r>
            <a:r>
              <a:rPr lang="ru-RU" sz="28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;</a:t>
            </a:r>
          </a:p>
          <a:p>
            <a:pPr marL="350601" marR="3081" indent="-3429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§"/>
            </a:pPr>
            <a:r>
              <a:rPr lang="ru-RU" sz="2800" b="1" spc="-18" dirty="0">
                <a:solidFill>
                  <a:srgbClr val="524641"/>
                </a:solidFill>
                <a:latin typeface="Neue Machina"/>
                <a:cs typeface="Neue Machina"/>
              </a:rPr>
              <a:t>р</a:t>
            </a:r>
            <a:r>
              <a:rPr lang="ru-RU" sz="2800" b="1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епродуктивный метод</a:t>
            </a:r>
            <a:r>
              <a:rPr lang="ru-RU" sz="28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;</a:t>
            </a:r>
          </a:p>
          <a:p>
            <a:pPr marL="350601" marR="3081" indent="-3429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§"/>
            </a:pPr>
            <a:r>
              <a:rPr lang="ru-RU" sz="2800" b="1" spc="-18" dirty="0">
                <a:solidFill>
                  <a:srgbClr val="524641"/>
                </a:solidFill>
                <a:latin typeface="Neue Machina"/>
                <a:cs typeface="Neue Machina"/>
              </a:rPr>
              <a:t>м</a:t>
            </a:r>
            <a:r>
              <a:rPr lang="ru-RU" sz="2800" b="1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етод проблемного изложения</a:t>
            </a:r>
            <a:r>
              <a:rPr lang="ru-RU" sz="28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;</a:t>
            </a:r>
          </a:p>
          <a:p>
            <a:pPr marL="350601" marR="3081" indent="-3429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§"/>
            </a:pPr>
            <a:r>
              <a:rPr lang="ru-RU" sz="2800" b="1" spc="-18" dirty="0">
                <a:solidFill>
                  <a:srgbClr val="524641"/>
                </a:solidFill>
                <a:latin typeface="Neue Machina"/>
                <a:cs typeface="Neue Machina"/>
              </a:rPr>
              <a:t>э</a:t>
            </a:r>
            <a:r>
              <a:rPr lang="ru-RU" sz="2800" b="1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вристический метод (частично-поисковый)</a:t>
            </a:r>
            <a:r>
              <a:rPr lang="ru-RU" sz="28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;</a:t>
            </a:r>
          </a:p>
          <a:p>
            <a:pPr marL="350601" marR="3081" indent="-3429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§"/>
            </a:pPr>
            <a:r>
              <a:rPr lang="ru-RU" sz="2800" b="1" spc="-18" dirty="0">
                <a:solidFill>
                  <a:srgbClr val="524641"/>
                </a:solidFill>
                <a:latin typeface="Neue Machina"/>
                <a:cs typeface="Neue Machina"/>
              </a:rPr>
              <a:t>и</a:t>
            </a:r>
            <a:r>
              <a:rPr lang="ru-RU" sz="2800" b="1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сследовательский метод</a:t>
            </a:r>
            <a:r>
              <a:rPr lang="ru-RU" sz="2800" spc="-18" dirty="0">
                <a:solidFill>
                  <a:srgbClr val="524641"/>
                </a:solidFill>
                <a:latin typeface="Neue Machina"/>
                <a:cs typeface="Neue Machina"/>
              </a:rPr>
              <a:t>.</a:t>
            </a:r>
            <a:endParaRPr lang="ru-RU" sz="2800" spc="-18" dirty="0" smtClean="0">
              <a:solidFill>
                <a:srgbClr val="524641"/>
              </a:solidFill>
              <a:latin typeface="Neue Machina"/>
              <a:cs typeface="Neue Machi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697" y="573305"/>
            <a:ext cx="2844594" cy="1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76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90182" y="361337"/>
            <a:ext cx="8548776" cy="1802271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ctr">
              <a:spcBef>
                <a:spcPts val="82"/>
              </a:spcBef>
            </a:pPr>
            <a:r>
              <a:rPr lang="ru-RU" sz="291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При реализации Программы образования </a:t>
            </a:r>
          </a:p>
          <a:p>
            <a:pPr marL="7701" algn="ctr">
              <a:spcBef>
                <a:spcPts val="82"/>
              </a:spcBef>
            </a:pPr>
            <a:r>
              <a:rPr lang="ru-RU" sz="291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педагог может использовать различные </a:t>
            </a:r>
            <a:r>
              <a:rPr lang="ru-RU" sz="2911" b="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средства</a:t>
            </a:r>
            <a:r>
              <a:rPr lang="ru-RU" sz="291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, представленные совокупностью материальных и идеальных объектов: </a:t>
            </a:r>
            <a:endParaRPr sz="2911" dirty="0">
              <a:latin typeface="NeueMachina-Medium"/>
              <a:cs typeface="NeueMachina-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12874" y="2541535"/>
            <a:ext cx="8126083" cy="178620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464901" marR="3081" indent="-4572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§"/>
            </a:pPr>
            <a:r>
              <a:rPr lang="ru-RU" sz="2800" b="1" spc="-18" dirty="0">
                <a:solidFill>
                  <a:srgbClr val="524641"/>
                </a:solidFill>
                <a:latin typeface="Neue Machina"/>
                <a:cs typeface="Neue Machina"/>
              </a:rPr>
              <a:t>д</a:t>
            </a:r>
            <a:r>
              <a:rPr lang="ru-RU" sz="2800" b="1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емонстрационные и раздаточные</a:t>
            </a:r>
            <a:r>
              <a:rPr lang="ru-RU" sz="28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;</a:t>
            </a:r>
          </a:p>
          <a:p>
            <a:pPr marL="464901" marR="3081" indent="-4572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§"/>
            </a:pPr>
            <a:r>
              <a:rPr lang="ru-RU" sz="2800" b="1" spc="-18" dirty="0">
                <a:solidFill>
                  <a:srgbClr val="524641"/>
                </a:solidFill>
                <a:latin typeface="Neue Machina"/>
                <a:cs typeface="Neue Machina"/>
              </a:rPr>
              <a:t>в</a:t>
            </a:r>
            <a:r>
              <a:rPr lang="ru-RU" sz="2800" b="1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изуальные, </a:t>
            </a:r>
            <a:r>
              <a:rPr lang="ru-RU" sz="2800" b="1" spc="-18" dirty="0" err="1" smtClean="0">
                <a:solidFill>
                  <a:srgbClr val="524641"/>
                </a:solidFill>
                <a:latin typeface="Neue Machina"/>
                <a:cs typeface="Neue Machina"/>
              </a:rPr>
              <a:t>аудийные</a:t>
            </a:r>
            <a:r>
              <a:rPr lang="ru-RU" sz="2800" b="1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, аудиовизуальные</a:t>
            </a:r>
            <a:r>
              <a:rPr lang="ru-RU" sz="28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;</a:t>
            </a:r>
          </a:p>
          <a:p>
            <a:pPr marL="464901" marR="3081" indent="-4572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§"/>
            </a:pPr>
            <a:r>
              <a:rPr lang="ru-RU" sz="2800" b="1" spc="-18" dirty="0">
                <a:solidFill>
                  <a:srgbClr val="524641"/>
                </a:solidFill>
                <a:latin typeface="Neue Machina"/>
                <a:cs typeface="Neue Machina"/>
              </a:rPr>
              <a:t>е</a:t>
            </a:r>
            <a:r>
              <a:rPr lang="ru-RU" sz="2800" b="1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стественные и искусственные</a:t>
            </a:r>
            <a:r>
              <a:rPr lang="ru-RU" sz="28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;</a:t>
            </a:r>
          </a:p>
          <a:p>
            <a:pPr marL="464901" marR="3081" indent="-4572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§"/>
            </a:pPr>
            <a:r>
              <a:rPr lang="ru-RU" sz="2800" b="1" spc="-18" dirty="0">
                <a:solidFill>
                  <a:srgbClr val="524641"/>
                </a:solidFill>
                <a:latin typeface="Neue Machina"/>
                <a:cs typeface="Neue Machina"/>
              </a:rPr>
              <a:t>р</a:t>
            </a:r>
            <a:r>
              <a:rPr lang="ru-RU" sz="2800" b="1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еальные и виртуальные</a:t>
            </a:r>
            <a:r>
              <a:rPr lang="ru-RU" sz="28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.</a:t>
            </a:r>
            <a:endParaRPr sz="2800" dirty="0">
              <a:latin typeface="Neue Machina"/>
              <a:cs typeface="Neue Machi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5588" y="590558"/>
            <a:ext cx="2844594" cy="1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65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98550" y="590558"/>
            <a:ext cx="6969366" cy="906385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ctr">
              <a:spcBef>
                <a:spcPts val="82"/>
              </a:spcBef>
            </a:pPr>
            <a:r>
              <a:rPr lang="ru-RU" sz="291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Образовательная деятельность в ДОО включает:</a:t>
            </a:r>
            <a:endParaRPr sz="2911" dirty="0">
              <a:latin typeface="NeueMachina-Medium"/>
              <a:cs typeface="NeueMachina-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1309" y="2180836"/>
            <a:ext cx="10690231" cy="309175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464901" marR="3081" indent="-4572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Ø"/>
            </a:pPr>
            <a:r>
              <a:rPr lang="ru-RU" sz="2800" spc="-18" dirty="0">
                <a:solidFill>
                  <a:srgbClr val="524641"/>
                </a:solidFill>
                <a:latin typeface="Neue Machina"/>
                <a:cs typeface="Neue Machina"/>
              </a:rPr>
              <a:t>о</a:t>
            </a:r>
            <a:r>
              <a:rPr lang="ru-RU" sz="28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бразовательную деятельность, осуществляемую в процессе организации различных видов детской деятельности;</a:t>
            </a:r>
          </a:p>
          <a:p>
            <a:pPr marL="464901" marR="3081" indent="-4572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Ø"/>
            </a:pPr>
            <a:r>
              <a:rPr lang="ru-RU" sz="2800" spc="-18" dirty="0">
                <a:solidFill>
                  <a:srgbClr val="524641"/>
                </a:solidFill>
                <a:latin typeface="Neue Machina"/>
                <a:cs typeface="Neue Machina"/>
              </a:rPr>
              <a:t>о</a:t>
            </a:r>
            <a:r>
              <a:rPr lang="ru-RU" sz="28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бразовательную деятельность, осуществляемую в ходе режимных моментов;</a:t>
            </a:r>
          </a:p>
          <a:p>
            <a:pPr marL="464901" marR="3081" indent="-4572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Ø"/>
            </a:pPr>
            <a:r>
              <a:rPr lang="ru-RU" sz="2800" spc="-18" dirty="0">
                <a:solidFill>
                  <a:srgbClr val="524641"/>
                </a:solidFill>
                <a:latin typeface="Neue Machina"/>
                <a:cs typeface="Neue Machina"/>
              </a:rPr>
              <a:t>с</a:t>
            </a:r>
            <a:r>
              <a:rPr lang="ru-RU" sz="28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амостоятельную деятельность детей;</a:t>
            </a:r>
          </a:p>
          <a:p>
            <a:pPr marL="464901" marR="3081" indent="-45720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Ø"/>
            </a:pPr>
            <a:r>
              <a:rPr lang="ru-RU" sz="2800" spc="-18" dirty="0">
                <a:solidFill>
                  <a:srgbClr val="524641"/>
                </a:solidFill>
                <a:latin typeface="Neue Machina"/>
                <a:cs typeface="Neue Machina"/>
              </a:rPr>
              <a:t>в</a:t>
            </a:r>
            <a:r>
              <a:rPr lang="ru-RU" sz="28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заимодействие с семьями детей по реализации образовательной программы ДО.</a:t>
            </a:r>
            <a:endParaRPr sz="2800" dirty="0">
              <a:latin typeface="Neue Machina"/>
              <a:cs typeface="Neue Machi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506" y="590558"/>
            <a:ext cx="2844594" cy="1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9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72929" y="516261"/>
            <a:ext cx="8660920" cy="906385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ctr">
              <a:spcBef>
                <a:spcPts val="82"/>
              </a:spcBef>
            </a:pPr>
            <a:r>
              <a:rPr lang="ru-RU" sz="2911" b="1" i="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Часть, формируемая участниками образовательных отношений</a:t>
            </a:r>
            <a:endParaRPr sz="2911" b="1" i="1" dirty="0">
              <a:latin typeface="NeueMachina-Medium"/>
              <a:cs typeface="NeueMachina-Medium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506" y="590558"/>
            <a:ext cx="2844594" cy="15111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6699" t="23019" r="16084" b="48176"/>
          <a:stretch/>
        </p:blipFill>
        <p:spPr>
          <a:xfrm>
            <a:off x="-148599" y="1966821"/>
            <a:ext cx="12525252" cy="301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09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09291" y="281076"/>
            <a:ext cx="10929667" cy="684496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2446697" algn="ctr">
              <a:lnSpc>
                <a:spcPct val="100000"/>
              </a:lnSpc>
              <a:spcBef>
                <a:spcPts val="58"/>
              </a:spcBef>
            </a:pPr>
            <a:r>
              <a:rPr lang="en-US" b="1" spc="-3" dirty="0" smtClean="0"/>
              <a:t>III</a:t>
            </a:r>
            <a:r>
              <a:rPr lang="ru-RU" b="1" spc="-3" dirty="0" smtClean="0"/>
              <a:t>. ОРГАНИЗАЦИОННЫЙ РАЗДЕЛ</a:t>
            </a:r>
            <a:endParaRPr b="1" spc="-3" dirty="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506" y="590558"/>
            <a:ext cx="2844594" cy="1511189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999017"/>
              </p:ext>
            </p:extLst>
          </p:nvPr>
        </p:nvGraphicFramePr>
        <p:xfrm>
          <a:off x="3706338" y="1033894"/>
          <a:ext cx="8008334" cy="54133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3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24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3.1.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1" dirty="0">
                          <a:solidFill>
                            <a:schemeClr val="tx1"/>
                          </a:solidFill>
                          <a:effectLst/>
                        </a:rPr>
                        <a:t>Обязательная часть</a:t>
                      </a:r>
                      <a:endParaRPr lang="ru-RU" sz="1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3.1.1.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Психолого-педагогические условия реализации Программы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3.1.2.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Особенности организации развивающей предметно-пространственной среды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3.1.3.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Материально-техническое обеспечение Программы, обеспеченность методическими материалами и средствами обучения и воспитания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8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3.1.4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Примерный перечень литературных, музыкальных, художественных, анимационных и кинематографических произведений для реализации Программы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3.1.4.1.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Примерный перечень художественной литературы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3.1.4.2.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Примерный перечень музыкальных произведений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3.1.4.3.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Примерный перечень произведений изобразительного искусства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3.1.4.4.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Примерный перечень анимационных и кинематографических произведений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3.1.5.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Кадровые условия реализации Программы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6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3.1.6.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Примерный режим и распорядок дня в дошкольных группах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6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3.1.7.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Календарный </a:t>
                      </a:r>
                      <a:r>
                        <a:rPr lang="ru-RU" sz="1600" dirty="0">
                          <a:effectLst/>
                        </a:rPr>
                        <a:t>план воспитательной работы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6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3.2.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</a:rPr>
                        <a:t>Часть, формируемая участниками образовательных отношений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6434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72929" y="516261"/>
            <a:ext cx="8660920" cy="906385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ctr">
              <a:spcBef>
                <a:spcPts val="82"/>
              </a:spcBef>
            </a:pPr>
            <a:r>
              <a:rPr lang="ru-RU" sz="2911" b="1" i="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Часть, формируемая участниками образовательных отношений</a:t>
            </a:r>
            <a:endParaRPr sz="2911" b="1" i="1" dirty="0">
              <a:latin typeface="NeueMachina-Medium"/>
              <a:cs typeface="NeueMachina-Medium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506" y="590558"/>
            <a:ext cx="2844594" cy="15111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6345" t="20251" r="15802" b="55346"/>
          <a:stretch/>
        </p:blipFill>
        <p:spPr>
          <a:xfrm>
            <a:off x="12879" y="2359676"/>
            <a:ext cx="12130175" cy="245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77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6553" y="738276"/>
            <a:ext cx="11162827" cy="684496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2446697" algn="ctr">
              <a:lnSpc>
                <a:spcPct val="100000"/>
              </a:lnSpc>
              <a:spcBef>
                <a:spcPts val="58"/>
              </a:spcBef>
            </a:pPr>
            <a:r>
              <a:rPr lang="ru-RU" b="1" spc="-3" dirty="0" smtClean="0"/>
              <a:t>Разделы Программы</a:t>
            </a:r>
            <a:endParaRPr b="1" spc="-3" dirty="0"/>
          </a:p>
        </p:txBody>
      </p:sp>
      <p:sp>
        <p:nvSpPr>
          <p:cNvPr id="6" name="object 6"/>
          <p:cNvSpPr txBox="1"/>
          <p:nvPr/>
        </p:nvSpPr>
        <p:spPr>
          <a:xfrm>
            <a:off x="2794958" y="2380073"/>
            <a:ext cx="8962846" cy="273704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293451" marR="3081" indent="-28575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q"/>
            </a:pPr>
            <a:r>
              <a:rPr lang="ru-RU" sz="36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 Целевой </a:t>
            </a:r>
            <a:r>
              <a:rPr lang="ru-RU" sz="22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(</a:t>
            </a:r>
            <a:r>
              <a:rPr lang="ru-RU" sz="2200" i="1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обязательная часть + часть, формируемая участниками образовательных отношений</a:t>
            </a:r>
            <a:r>
              <a:rPr lang="ru-RU" sz="22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)</a:t>
            </a:r>
          </a:p>
          <a:p>
            <a:pPr marL="293451" marR="3081" indent="-28575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q"/>
            </a:pPr>
            <a:r>
              <a:rPr lang="ru-RU" sz="36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 Содержательный </a:t>
            </a:r>
            <a:r>
              <a:rPr lang="ru-RU" sz="2200" spc="-18" dirty="0">
                <a:solidFill>
                  <a:srgbClr val="524641"/>
                </a:solidFill>
                <a:latin typeface="Neue Machina"/>
                <a:cs typeface="Neue Machina"/>
              </a:rPr>
              <a:t>(</a:t>
            </a:r>
            <a:r>
              <a:rPr lang="ru-RU" sz="2200" i="1" spc="-18" dirty="0">
                <a:solidFill>
                  <a:srgbClr val="524641"/>
                </a:solidFill>
                <a:latin typeface="Neue Machina"/>
                <a:cs typeface="Neue Machina"/>
              </a:rPr>
              <a:t>обязательная часть + часть, формируемая участниками образовательных отношений</a:t>
            </a:r>
            <a:r>
              <a:rPr lang="ru-RU" sz="22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)</a:t>
            </a:r>
          </a:p>
          <a:p>
            <a:pPr marL="293451" marR="3081" indent="-285750" algn="just">
              <a:lnSpc>
                <a:spcPct val="101299"/>
              </a:lnSpc>
              <a:spcBef>
                <a:spcPts val="55"/>
              </a:spcBef>
              <a:buFont typeface="Wingdings" panose="05000000000000000000" pitchFamily="2" charset="2"/>
              <a:buChar char="q"/>
            </a:pPr>
            <a:r>
              <a:rPr lang="ru-RU" sz="3600" spc="-18" dirty="0">
                <a:solidFill>
                  <a:srgbClr val="524641"/>
                </a:solidFill>
                <a:latin typeface="Neue Machina"/>
                <a:cs typeface="Neue Machina"/>
              </a:rPr>
              <a:t> Организационный </a:t>
            </a:r>
            <a:r>
              <a:rPr lang="ru-RU" sz="2200" spc="-18" dirty="0">
                <a:solidFill>
                  <a:srgbClr val="524641"/>
                </a:solidFill>
                <a:latin typeface="Neue Machina"/>
                <a:cs typeface="Neue Machina"/>
              </a:rPr>
              <a:t>(</a:t>
            </a:r>
            <a:r>
              <a:rPr lang="ru-RU" sz="2200" i="1" spc="-18" dirty="0">
                <a:solidFill>
                  <a:srgbClr val="524641"/>
                </a:solidFill>
                <a:latin typeface="Neue Machina"/>
                <a:cs typeface="Neue Machina"/>
              </a:rPr>
              <a:t>обязательная часть + часть, формируемая участниками образовательных отношений</a:t>
            </a:r>
            <a:r>
              <a:rPr lang="ru-RU" sz="2200" spc="-18" dirty="0" smtClean="0">
                <a:solidFill>
                  <a:srgbClr val="524641"/>
                </a:solidFill>
                <a:latin typeface="Neue Machina"/>
                <a:cs typeface="Neue Machina"/>
              </a:rPr>
              <a:t>)</a:t>
            </a:r>
            <a:endParaRPr lang="ru-RU" sz="2200" spc="-18" dirty="0">
              <a:solidFill>
                <a:srgbClr val="524641"/>
              </a:solidFill>
              <a:latin typeface="Neue Machina"/>
              <a:cs typeface="Neue Machi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506" y="590558"/>
            <a:ext cx="2844594" cy="1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00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41608" y="281076"/>
            <a:ext cx="7772400" cy="684496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2446697" algn="ctr">
              <a:lnSpc>
                <a:spcPct val="100000"/>
              </a:lnSpc>
              <a:spcBef>
                <a:spcPts val="58"/>
              </a:spcBef>
            </a:pPr>
            <a:r>
              <a:rPr lang="en-US" b="1" spc="-3" dirty="0" smtClean="0"/>
              <a:t>I</a:t>
            </a:r>
            <a:r>
              <a:rPr lang="ru-RU" b="1" spc="-3" dirty="0" smtClean="0"/>
              <a:t>. ЦЕЛЕВОЙ РАЗДЕЛ</a:t>
            </a:r>
            <a:endParaRPr b="1" spc="-3" dirty="0"/>
          </a:p>
        </p:txBody>
      </p:sp>
      <p:sp>
        <p:nvSpPr>
          <p:cNvPr id="5" name="object 5"/>
          <p:cNvSpPr txBox="1"/>
          <p:nvPr/>
        </p:nvSpPr>
        <p:spPr>
          <a:xfrm>
            <a:off x="6134159" y="1628707"/>
            <a:ext cx="2594950" cy="45844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2911" spc="-45" dirty="0">
                <a:solidFill>
                  <a:srgbClr val="524641"/>
                </a:solidFill>
                <a:latin typeface="NeueMachina-Medium"/>
                <a:cs typeface="NeueMachina-Medium"/>
              </a:rPr>
              <a:t>П</a:t>
            </a:r>
            <a:r>
              <a:rPr sz="2911" spc="-167" dirty="0">
                <a:solidFill>
                  <a:srgbClr val="524641"/>
                </a:solidFill>
                <a:latin typeface="NeueMachina-Medium"/>
                <a:cs typeface="NeueMachina-Medium"/>
              </a:rPr>
              <a:t>о</a:t>
            </a:r>
            <a:r>
              <a:rPr sz="2911" spc="-106" dirty="0">
                <a:solidFill>
                  <a:srgbClr val="524641"/>
                </a:solidFill>
                <a:latin typeface="NeueMachina-Medium"/>
                <a:cs typeface="NeueMachina-Medium"/>
              </a:rPr>
              <a:t>д</a:t>
            </a:r>
            <a:r>
              <a:rPr sz="2911" spc="12" dirty="0">
                <a:solidFill>
                  <a:srgbClr val="524641"/>
                </a:solidFill>
                <a:latin typeface="NeueMachina-Medium"/>
                <a:cs typeface="NeueMachina-Medium"/>
              </a:rPr>
              <a:t>з</a:t>
            </a:r>
            <a:r>
              <a:rPr sz="2911" spc="3" dirty="0">
                <a:solidFill>
                  <a:srgbClr val="524641"/>
                </a:solidFill>
                <a:latin typeface="NeueMachina-Medium"/>
                <a:cs typeface="NeueMachina-Medium"/>
              </a:rPr>
              <a:t>а</a:t>
            </a:r>
            <a:r>
              <a:rPr sz="2911" spc="-82" dirty="0">
                <a:solidFill>
                  <a:srgbClr val="524641"/>
                </a:solidFill>
                <a:latin typeface="NeueMachina-Medium"/>
                <a:cs typeface="NeueMachina-Medium"/>
              </a:rPr>
              <a:t>г</a:t>
            </a:r>
            <a:r>
              <a:rPr sz="2911" spc="-167" dirty="0">
                <a:solidFill>
                  <a:srgbClr val="524641"/>
                </a:solidFill>
                <a:latin typeface="NeueMachina-Medium"/>
                <a:cs typeface="NeueMachina-Medium"/>
              </a:rPr>
              <a:t>о</a:t>
            </a:r>
            <a:r>
              <a:rPr sz="2911" spc="12" dirty="0">
                <a:solidFill>
                  <a:srgbClr val="524641"/>
                </a:solidFill>
                <a:latin typeface="NeueMachina-Medium"/>
                <a:cs typeface="NeueMachina-Medium"/>
              </a:rPr>
              <a:t>л</a:t>
            </a:r>
            <a:r>
              <a:rPr sz="2911" spc="-39" dirty="0">
                <a:solidFill>
                  <a:srgbClr val="524641"/>
                </a:solidFill>
                <a:latin typeface="NeueMachina-Medium"/>
                <a:cs typeface="NeueMachina-Medium"/>
              </a:rPr>
              <a:t>о</a:t>
            </a:r>
            <a:r>
              <a:rPr sz="2911" spc="12" dirty="0">
                <a:solidFill>
                  <a:srgbClr val="524641"/>
                </a:solidFill>
                <a:latin typeface="NeueMachina-Medium"/>
                <a:cs typeface="NeueMachina-Medium"/>
              </a:rPr>
              <a:t>в</a:t>
            </a:r>
            <a:r>
              <a:rPr sz="2911" spc="-39" dirty="0">
                <a:solidFill>
                  <a:srgbClr val="524641"/>
                </a:solidFill>
                <a:latin typeface="NeueMachina-Medium"/>
                <a:cs typeface="NeueMachina-Medium"/>
              </a:rPr>
              <a:t>о</a:t>
            </a:r>
            <a:r>
              <a:rPr sz="2911" spc="9" dirty="0">
                <a:solidFill>
                  <a:srgbClr val="524641"/>
                </a:solidFill>
                <a:latin typeface="NeueMachina-Medium"/>
                <a:cs typeface="NeueMachina-Medium"/>
              </a:rPr>
              <a:t>к</a:t>
            </a:r>
            <a:endParaRPr sz="2911">
              <a:latin typeface="NeueMachina-Medium"/>
              <a:cs typeface="NeueMachina-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77177" y="2455271"/>
            <a:ext cx="4827169" cy="242381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>
              <a:lnSpc>
                <a:spcPct val="101299"/>
              </a:lnSpc>
              <a:spcBef>
                <a:spcPts val="55"/>
              </a:spcBef>
            </a:pPr>
            <a:r>
              <a:rPr sz="1728" spc="-18" dirty="0">
                <a:solidFill>
                  <a:srgbClr val="524641"/>
                </a:solidFill>
                <a:latin typeface="Neue Machina"/>
                <a:cs typeface="Neue Machina"/>
              </a:rPr>
              <a:t>Lorem</a:t>
            </a:r>
            <a:r>
              <a:rPr sz="1728" spc="3" dirty="0">
                <a:solidFill>
                  <a:srgbClr val="524641"/>
                </a:solidFill>
                <a:latin typeface="Neue Machina"/>
                <a:cs typeface="Neue Machina"/>
              </a:rPr>
              <a:t> ipsum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24" dirty="0">
                <a:solidFill>
                  <a:srgbClr val="524641"/>
                </a:solidFill>
                <a:latin typeface="Neue Machina"/>
                <a:cs typeface="Neue Machina"/>
              </a:rPr>
              <a:t>dolor</a:t>
            </a:r>
            <a:r>
              <a:rPr sz="1728" spc="3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24" dirty="0">
                <a:solidFill>
                  <a:srgbClr val="524641"/>
                </a:solidFill>
                <a:latin typeface="Neue Machina"/>
                <a:cs typeface="Neue Machina"/>
              </a:rPr>
              <a:t>sit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3" dirty="0">
                <a:solidFill>
                  <a:srgbClr val="524641"/>
                </a:solidFill>
                <a:latin typeface="Neue Machina"/>
                <a:cs typeface="Neue Machina"/>
              </a:rPr>
              <a:t>amet,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15" dirty="0">
                <a:solidFill>
                  <a:srgbClr val="524641"/>
                </a:solidFill>
                <a:latin typeface="Neue Machina"/>
                <a:cs typeface="Neue Machina"/>
              </a:rPr>
              <a:t>consectetur </a:t>
            </a:r>
            <a:r>
              <a:rPr sz="1728" spc="-12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18" dirty="0">
                <a:solidFill>
                  <a:srgbClr val="524641"/>
                </a:solidFill>
                <a:latin typeface="Neue Machina"/>
                <a:cs typeface="Neue Machina"/>
              </a:rPr>
              <a:t>adipiscing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30" dirty="0">
                <a:solidFill>
                  <a:srgbClr val="524641"/>
                </a:solidFill>
                <a:latin typeface="Neue Machina"/>
                <a:cs typeface="Neue Machina"/>
              </a:rPr>
              <a:t>elit,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dirty="0">
                <a:solidFill>
                  <a:srgbClr val="524641"/>
                </a:solidFill>
                <a:latin typeface="Neue Machina"/>
                <a:cs typeface="Neue Machina"/>
              </a:rPr>
              <a:t>sed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do</a:t>
            </a:r>
            <a:r>
              <a:rPr sz="1728" spc="9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6" dirty="0">
                <a:solidFill>
                  <a:srgbClr val="524641"/>
                </a:solidFill>
                <a:latin typeface="Neue Machina"/>
                <a:cs typeface="Neue Machina"/>
              </a:rPr>
              <a:t>eiusmod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12" dirty="0">
                <a:solidFill>
                  <a:srgbClr val="524641"/>
                </a:solidFill>
                <a:latin typeface="Neue Machina"/>
                <a:cs typeface="Neue Machina"/>
              </a:rPr>
              <a:t>tempor </a:t>
            </a:r>
            <a:r>
              <a:rPr sz="1728" spc="-9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15" dirty="0">
                <a:solidFill>
                  <a:srgbClr val="524641"/>
                </a:solidFill>
                <a:latin typeface="Neue Machina"/>
                <a:cs typeface="Neue Machina"/>
              </a:rPr>
              <a:t>incididunt</a:t>
            </a:r>
            <a:r>
              <a:rPr sz="1728" spc="3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9" dirty="0">
                <a:solidFill>
                  <a:srgbClr val="524641"/>
                </a:solidFill>
                <a:latin typeface="Neue Machina"/>
                <a:cs typeface="Neue Machina"/>
              </a:rPr>
              <a:t>ut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9" dirty="0">
                <a:solidFill>
                  <a:srgbClr val="524641"/>
                </a:solidFill>
                <a:latin typeface="Neue Machina"/>
                <a:cs typeface="Neue Machina"/>
              </a:rPr>
              <a:t>labore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18" dirty="0">
                <a:solidFill>
                  <a:srgbClr val="524641"/>
                </a:solidFill>
                <a:latin typeface="Neue Machina"/>
                <a:cs typeface="Neue Machina"/>
              </a:rPr>
              <a:t>et</a:t>
            </a:r>
            <a:r>
              <a:rPr sz="1728" spc="3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30" dirty="0">
                <a:solidFill>
                  <a:srgbClr val="524641"/>
                </a:solidFill>
                <a:latin typeface="Neue Machina"/>
                <a:cs typeface="Neue Machina"/>
              </a:rPr>
              <a:t>dolore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3" dirty="0">
                <a:solidFill>
                  <a:srgbClr val="524641"/>
                </a:solidFill>
                <a:latin typeface="Neue Machina"/>
                <a:cs typeface="Neue Machina"/>
              </a:rPr>
              <a:t>magna </a:t>
            </a:r>
            <a:r>
              <a:rPr sz="1728" dirty="0">
                <a:solidFill>
                  <a:srgbClr val="524641"/>
                </a:solidFill>
                <a:latin typeface="Neue Machina"/>
                <a:cs typeface="Neue Machina"/>
              </a:rPr>
              <a:t> aliqua.</a:t>
            </a:r>
            <a:r>
              <a:rPr sz="1728" spc="3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9" dirty="0">
                <a:solidFill>
                  <a:srgbClr val="524641"/>
                </a:solidFill>
                <a:latin typeface="Neue Machina"/>
                <a:cs typeface="Neue Machina"/>
              </a:rPr>
              <a:t>Ut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dirty="0">
                <a:solidFill>
                  <a:srgbClr val="524641"/>
                </a:solidFill>
                <a:latin typeface="Neue Machina"/>
                <a:cs typeface="Neue Machina"/>
              </a:rPr>
              <a:t>enim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6" dirty="0">
                <a:solidFill>
                  <a:srgbClr val="524641"/>
                </a:solidFill>
                <a:latin typeface="Neue Machina"/>
                <a:cs typeface="Neue Machina"/>
              </a:rPr>
              <a:t>ad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dirty="0">
                <a:solidFill>
                  <a:srgbClr val="524641"/>
                </a:solidFill>
                <a:latin typeface="Neue Machina"/>
                <a:cs typeface="Neue Machina"/>
              </a:rPr>
              <a:t>minim</a:t>
            </a:r>
            <a:r>
              <a:rPr sz="1728" spc="3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3" dirty="0">
                <a:solidFill>
                  <a:srgbClr val="524641"/>
                </a:solidFill>
                <a:latin typeface="Neue Machina"/>
                <a:cs typeface="Neue Machina"/>
              </a:rPr>
              <a:t>veniam,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3" dirty="0">
                <a:solidFill>
                  <a:srgbClr val="524641"/>
                </a:solidFill>
                <a:latin typeface="Neue Machina"/>
                <a:cs typeface="Neue Machina"/>
              </a:rPr>
              <a:t>quis </a:t>
            </a:r>
            <a:r>
              <a:rPr sz="1728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3" dirty="0">
                <a:solidFill>
                  <a:srgbClr val="524641"/>
                </a:solidFill>
                <a:latin typeface="Neue Machina"/>
                <a:cs typeface="Neue Machina"/>
              </a:rPr>
              <a:t>nostrud </a:t>
            </a:r>
            <a:r>
              <a:rPr sz="1728" spc="-42" dirty="0">
                <a:solidFill>
                  <a:srgbClr val="524641"/>
                </a:solidFill>
                <a:latin typeface="Neue Machina"/>
                <a:cs typeface="Neue Machina"/>
              </a:rPr>
              <a:t>exercitation</a:t>
            </a:r>
            <a:r>
              <a:rPr sz="1728" spc="3" dirty="0">
                <a:solidFill>
                  <a:srgbClr val="524641"/>
                </a:solidFill>
                <a:latin typeface="Neue Machina"/>
                <a:cs typeface="Neue Machina"/>
              </a:rPr>
              <a:t> ullamco </a:t>
            </a:r>
            <a:r>
              <a:rPr sz="1728" spc="-3" dirty="0">
                <a:solidFill>
                  <a:srgbClr val="524641"/>
                </a:solidFill>
                <a:latin typeface="Neue Machina"/>
                <a:cs typeface="Neue Machina"/>
              </a:rPr>
              <a:t>laboris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6" dirty="0">
                <a:solidFill>
                  <a:srgbClr val="524641"/>
                </a:solidFill>
                <a:latin typeface="Neue Machina"/>
                <a:cs typeface="Neue Machina"/>
              </a:rPr>
              <a:t>nisi </a:t>
            </a:r>
            <a:r>
              <a:rPr sz="1728" spc="-3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9" dirty="0">
                <a:solidFill>
                  <a:srgbClr val="524641"/>
                </a:solidFill>
                <a:latin typeface="Neue Machina"/>
                <a:cs typeface="Neue Machina"/>
              </a:rPr>
              <a:t>ut</a:t>
            </a:r>
            <a:r>
              <a:rPr sz="1728" dirty="0">
                <a:solidFill>
                  <a:srgbClr val="524641"/>
                </a:solidFill>
                <a:latin typeface="Neue Machina"/>
                <a:cs typeface="Neue Machina"/>
              </a:rPr>
              <a:t> aliquip</a:t>
            </a:r>
            <a:r>
              <a:rPr sz="1728" spc="3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45" dirty="0">
                <a:solidFill>
                  <a:srgbClr val="524641"/>
                </a:solidFill>
                <a:latin typeface="Neue Machina"/>
                <a:cs typeface="Neue Machina"/>
              </a:rPr>
              <a:t>ex</a:t>
            </a:r>
            <a:r>
              <a:rPr sz="1728" spc="3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ea</a:t>
            </a:r>
            <a:r>
              <a:rPr sz="1728" dirty="0">
                <a:solidFill>
                  <a:srgbClr val="524641"/>
                </a:solidFill>
                <a:latin typeface="Neue Machina"/>
                <a:cs typeface="Neue Machina"/>
              </a:rPr>
              <a:t> commodo</a:t>
            </a:r>
            <a:r>
              <a:rPr sz="1728" spc="3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6" dirty="0">
                <a:solidFill>
                  <a:srgbClr val="524641"/>
                </a:solidFill>
                <a:latin typeface="Neue Machina"/>
                <a:cs typeface="Neue Machina"/>
              </a:rPr>
              <a:t>consequat.</a:t>
            </a:r>
            <a:r>
              <a:rPr sz="1728" spc="3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6" dirty="0">
                <a:solidFill>
                  <a:srgbClr val="524641"/>
                </a:solidFill>
                <a:latin typeface="Neue Machina"/>
                <a:cs typeface="Neue Machina"/>
              </a:rPr>
              <a:t>Duis </a:t>
            </a:r>
            <a:r>
              <a:rPr sz="1728" spc="-564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9" dirty="0">
                <a:solidFill>
                  <a:srgbClr val="524641"/>
                </a:solidFill>
                <a:latin typeface="Neue Machina"/>
                <a:cs typeface="Neue Machina"/>
              </a:rPr>
              <a:t>aute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6" dirty="0">
                <a:solidFill>
                  <a:srgbClr val="524641"/>
                </a:solidFill>
                <a:latin typeface="Neue Machina"/>
                <a:cs typeface="Neue Machina"/>
              </a:rPr>
              <a:t>irure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24" dirty="0">
                <a:solidFill>
                  <a:srgbClr val="524641"/>
                </a:solidFill>
                <a:latin typeface="Neue Machina"/>
                <a:cs typeface="Neue Machina"/>
              </a:rPr>
              <a:t>dolor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in </a:t>
            </a:r>
            <a:r>
              <a:rPr sz="1728" spc="-18" dirty="0">
                <a:solidFill>
                  <a:srgbClr val="524641"/>
                </a:solidFill>
                <a:latin typeface="Neue Machina"/>
                <a:cs typeface="Neue Machina"/>
              </a:rPr>
              <a:t>reprehenderit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in </a:t>
            </a:r>
            <a:r>
              <a:rPr sz="1728" spc="9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27" dirty="0">
                <a:solidFill>
                  <a:srgbClr val="524641"/>
                </a:solidFill>
                <a:latin typeface="Neue Machina"/>
                <a:cs typeface="Neue Machina"/>
              </a:rPr>
              <a:t>voluptate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36" dirty="0">
                <a:solidFill>
                  <a:srgbClr val="524641"/>
                </a:solidFill>
                <a:latin typeface="Neue Machina"/>
                <a:cs typeface="Neue Machina"/>
              </a:rPr>
              <a:t>velit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dirty="0">
                <a:solidFill>
                  <a:srgbClr val="524641"/>
                </a:solidFill>
                <a:latin typeface="Neue Machina"/>
                <a:cs typeface="Neue Machina"/>
              </a:rPr>
              <a:t>esse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6" dirty="0">
                <a:solidFill>
                  <a:srgbClr val="524641"/>
                </a:solidFill>
                <a:latin typeface="Neue Machina"/>
                <a:cs typeface="Neue Machina"/>
              </a:rPr>
              <a:t>cillum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30" dirty="0">
                <a:solidFill>
                  <a:srgbClr val="524641"/>
                </a:solidFill>
                <a:latin typeface="Neue Machina"/>
                <a:cs typeface="Neue Machina"/>
              </a:rPr>
              <a:t>dolore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dirty="0">
                <a:solidFill>
                  <a:srgbClr val="524641"/>
                </a:solidFill>
                <a:latin typeface="Neue Machina"/>
                <a:cs typeface="Neue Machina"/>
              </a:rPr>
              <a:t>eu </a:t>
            </a:r>
            <a:r>
              <a:rPr sz="1728" spc="3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6" dirty="0">
                <a:solidFill>
                  <a:srgbClr val="524641"/>
                </a:solidFill>
                <a:latin typeface="Neue Machina"/>
                <a:cs typeface="Neue Machina"/>
              </a:rPr>
              <a:t>fugiat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nulla </a:t>
            </a:r>
            <a:r>
              <a:rPr sz="1728" spc="-21" dirty="0">
                <a:solidFill>
                  <a:srgbClr val="524641"/>
                </a:solidFill>
                <a:latin typeface="Neue Machina"/>
                <a:cs typeface="Neue Machina"/>
              </a:rPr>
              <a:t>pariatur.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24" dirty="0">
                <a:solidFill>
                  <a:srgbClr val="524641"/>
                </a:solidFill>
                <a:latin typeface="Neue Machina"/>
                <a:cs typeface="Neue Machina"/>
              </a:rPr>
              <a:t>Excepteur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3" dirty="0">
                <a:solidFill>
                  <a:srgbClr val="524641"/>
                </a:solidFill>
                <a:latin typeface="Neue Machina"/>
                <a:cs typeface="Neue Machina"/>
              </a:rPr>
              <a:t>sint 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12" dirty="0">
                <a:solidFill>
                  <a:srgbClr val="524641"/>
                </a:solidFill>
                <a:latin typeface="Neue Machina"/>
                <a:cs typeface="Neue Machina"/>
              </a:rPr>
              <a:t>occaecat</a:t>
            </a:r>
            <a:r>
              <a:rPr sz="1728" spc="3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21" dirty="0">
                <a:solidFill>
                  <a:srgbClr val="524641"/>
                </a:solidFill>
                <a:latin typeface="Neue Machina"/>
                <a:cs typeface="Neue Machina"/>
              </a:rPr>
              <a:t>cupidatat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dirty="0">
                <a:solidFill>
                  <a:srgbClr val="524641"/>
                </a:solidFill>
                <a:latin typeface="Neue Machina"/>
                <a:cs typeface="Neue Machina"/>
              </a:rPr>
              <a:t>non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21" dirty="0">
                <a:solidFill>
                  <a:srgbClr val="524641"/>
                </a:solidFill>
                <a:latin typeface="Neue Machina"/>
                <a:cs typeface="Neue Machina"/>
              </a:rPr>
              <a:t>proident,</a:t>
            </a:r>
            <a:r>
              <a:rPr sz="1728" spc="3" dirty="0">
                <a:solidFill>
                  <a:srgbClr val="524641"/>
                </a:solidFill>
                <a:latin typeface="Neue Machina"/>
                <a:cs typeface="Neue Machina"/>
              </a:rPr>
              <a:t> sunt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in </a:t>
            </a:r>
            <a:r>
              <a:rPr sz="1728" spc="9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3" dirty="0">
                <a:solidFill>
                  <a:srgbClr val="524641"/>
                </a:solidFill>
                <a:latin typeface="Neue Machina"/>
                <a:cs typeface="Neue Machina"/>
              </a:rPr>
              <a:t>culpa 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qui </a:t>
            </a:r>
            <a:r>
              <a:rPr sz="1728" spc="-76" dirty="0">
                <a:solidFill>
                  <a:srgbClr val="524641"/>
                </a:solidFill>
                <a:latin typeface="Neue Machina"/>
                <a:cs typeface="Neue Machina"/>
              </a:rPr>
              <a:t>officia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3" dirty="0">
                <a:solidFill>
                  <a:srgbClr val="524641"/>
                </a:solidFill>
                <a:latin typeface="Neue Machina"/>
                <a:cs typeface="Neue Machina"/>
              </a:rPr>
              <a:t>deserunt</a:t>
            </a:r>
            <a:r>
              <a:rPr sz="1728" spc="3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21" dirty="0">
                <a:solidFill>
                  <a:srgbClr val="524641"/>
                </a:solidFill>
                <a:latin typeface="Neue Machina"/>
                <a:cs typeface="Neue Machina"/>
              </a:rPr>
              <a:t>mollit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3" dirty="0">
                <a:solidFill>
                  <a:srgbClr val="524641"/>
                </a:solidFill>
                <a:latin typeface="Neue Machina"/>
                <a:cs typeface="Neue Machina"/>
              </a:rPr>
              <a:t>anim</a:t>
            </a:r>
            <a:r>
              <a:rPr sz="1728" spc="6" dirty="0">
                <a:solidFill>
                  <a:srgbClr val="524641"/>
                </a:solidFill>
                <a:latin typeface="Neue Machina"/>
                <a:cs typeface="Neue Machina"/>
              </a:rPr>
              <a:t> </a:t>
            </a:r>
            <a:r>
              <a:rPr sz="1728" spc="-18" dirty="0">
                <a:solidFill>
                  <a:srgbClr val="524641"/>
                </a:solidFill>
                <a:latin typeface="Neue Machina"/>
                <a:cs typeface="Neue Machina"/>
              </a:rPr>
              <a:t>id</a:t>
            </a:r>
            <a:endParaRPr sz="1728">
              <a:latin typeface="Neue Machina"/>
              <a:cs typeface="Neue Machi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8013" y="575960"/>
            <a:ext cx="2844594" cy="1511189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713787"/>
              </p:ext>
            </p:extLst>
          </p:nvPr>
        </p:nvGraphicFramePr>
        <p:xfrm>
          <a:off x="3800893" y="965569"/>
          <a:ext cx="7853394" cy="50039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4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1.1.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1" dirty="0">
                          <a:solidFill>
                            <a:schemeClr val="tx1"/>
                          </a:solidFill>
                          <a:effectLst/>
                        </a:rPr>
                        <a:t>Обязательная часть</a:t>
                      </a:r>
                      <a:endParaRPr lang="ru-RU" sz="1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1.1.1.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Пояснительная записка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1.1.1.1.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Цели и задачи Программы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9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1.1.1.2.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Принципы и подходы к формированию Программы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9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1.1.1.3.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Значимые для разработки и реализации Программы характеристики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9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1.1.1.4.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Специфика национальных, социокультурных и иных условий, в которых осуществляется образовательная деятельность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9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1.1.1.5.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Характеристики особенностей развития детей дошкольного возраста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9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1.1.1.6.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Планируемые результаты реализации Программы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9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1.1.1.7.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Педагогическая диагностика достижения планируемых результатов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3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1.2.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effectLst/>
                        </a:rPr>
                        <a:t>Часть, формируемая участниками образовательных отношений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4977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83469" y="858137"/>
            <a:ext cx="4037163" cy="684496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2446697" algn="ctr">
              <a:lnSpc>
                <a:spcPct val="100000"/>
              </a:lnSpc>
              <a:spcBef>
                <a:spcPts val="58"/>
              </a:spcBef>
            </a:pPr>
            <a:r>
              <a:rPr lang="ru-RU" b="1" spc="-3" dirty="0" smtClean="0"/>
              <a:t>ЦЕЛИ</a:t>
            </a:r>
            <a:r>
              <a:rPr lang="ru-RU" spc="-3" dirty="0" smtClean="0"/>
              <a:t>:</a:t>
            </a:r>
            <a:endParaRPr spc="-3" dirty="0"/>
          </a:p>
        </p:txBody>
      </p:sp>
      <p:sp>
        <p:nvSpPr>
          <p:cNvPr id="6" name="object 6"/>
          <p:cNvSpPr txBox="1"/>
          <p:nvPr/>
        </p:nvSpPr>
        <p:spPr>
          <a:xfrm>
            <a:off x="923026" y="2358680"/>
            <a:ext cx="10817523" cy="339254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algn="just"/>
            <a:r>
              <a:rPr lang="ru-RU" sz="2000" dirty="0">
                <a:solidFill>
                  <a:srgbClr val="7030A0"/>
                </a:solidFill>
              </a:rPr>
              <a:t>1) разностороннее развитие ребенка в период дошкольного детства с учетом возрастных и индивидуальных особенностей на основе духовно-нравственных ценностей российского народа, исторических и национально-культурных традиций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>
                <a:solidFill>
                  <a:srgbClr val="0070C0"/>
                </a:solidFill>
              </a:rPr>
              <a:t>2) повышение социального статуса дошкольного образования;</a:t>
            </a:r>
          </a:p>
          <a:p>
            <a:pPr algn="just"/>
            <a:r>
              <a:rPr lang="ru-RU" sz="2000" dirty="0">
                <a:solidFill>
                  <a:srgbClr val="0070C0"/>
                </a:solidFill>
              </a:rPr>
              <a:t>3) обеспечение государством равенства возможностей для каждого ребенка в получении качественного дошкольного образования;</a:t>
            </a:r>
          </a:p>
          <a:p>
            <a:pPr algn="just"/>
            <a:r>
              <a:rPr lang="ru-RU" sz="2000" dirty="0">
                <a:solidFill>
                  <a:srgbClr val="0070C0"/>
                </a:solidFill>
              </a:rPr>
              <a:t>4) обеспечение государственных гарантий уровня и качества дошкольного образования на основе единства обязательных требований к условиям реализации образовательных программ дошкольного образования, их структуре и результатам их освоения;</a:t>
            </a:r>
          </a:p>
          <a:p>
            <a:pPr algn="just"/>
            <a:r>
              <a:rPr lang="ru-RU" sz="2000" dirty="0">
                <a:solidFill>
                  <a:srgbClr val="0070C0"/>
                </a:solidFill>
              </a:rPr>
              <a:t>5) сохранение единства образовательного пространства Российской Федерации относительно уровня дошкольного образования</a:t>
            </a:r>
            <a:r>
              <a:rPr lang="ru-RU" sz="2000" dirty="0"/>
              <a:t>.</a:t>
            </a: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2121" y="685449"/>
            <a:ext cx="2844594" cy="1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24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6572" t="29206" r="12888" b="4098"/>
          <a:stretch/>
        </p:blipFill>
        <p:spPr bwMode="auto">
          <a:xfrm>
            <a:off x="1733909" y="1246648"/>
            <a:ext cx="10205051" cy="51196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1612" y="-172528"/>
            <a:ext cx="2844594" cy="1511189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76709" y="281076"/>
            <a:ext cx="10662251" cy="684496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2446697" algn="ctr">
              <a:lnSpc>
                <a:spcPct val="100000"/>
              </a:lnSpc>
              <a:spcBef>
                <a:spcPts val="58"/>
              </a:spcBef>
            </a:pPr>
            <a:r>
              <a:rPr lang="ru-RU" b="1" spc="-3" dirty="0" smtClean="0"/>
              <a:t>ЗАДАЧИ и ПРИНЦИПЫ</a:t>
            </a:r>
            <a:r>
              <a:rPr lang="ru-RU" spc="-3" dirty="0" smtClean="0"/>
              <a:t>:</a:t>
            </a:r>
            <a:endParaRPr spc="-3" dirty="0"/>
          </a:p>
        </p:txBody>
      </p:sp>
    </p:spTree>
    <p:extLst>
      <p:ext uri="{BB962C8B-B14F-4D97-AF65-F5344CB8AC3E}">
        <p14:creationId xmlns:p14="http://schemas.microsoft.com/office/powerpoint/2010/main" val="1329084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94626" y="590558"/>
            <a:ext cx="6495691" cy="684496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2446697" algn="ctr">
              <a:lnSpc>
                <a:spcPct val="100000"/>
              </a:lnSpc>
              <a:spcBef>
                <a:spcPts val="58"/>
              </a:spcBef>
            </a:pPr>
            <a:r>
              <a:rPr lang="ru-RU" b="1" spc="-3" dirty="0" smtClean="0"/>
              <a:t>ПОДХОДЫ</a:t>
            </a:r>
            <a:r>
              <a:rPr lang="ru-RU" spc="-3" dirty="0" smtClean="0"/>
              <a:t>:</a:t>
            </a:r>
            <a:endParaRPr spc="-3" dirty="0"/>
          </a:p>
        </p:txBody>
      </p:sp>
      <p:sp>
        <p:nvSpPr>
          <p:cNvPr id="6" name="object 6"/>
          <p:cNvSpPr txBox="1"/>
          <p:nvPr/>
        </p:nvSpPr>
        <p:spPr>
          <a:xfrm>
            <a:off x="644880" y="2101747"/>
            <a:ext cx="10938294" cy="373109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200" dirty="0"/>
              <a:t>Программа сформирована на основе требований ФГОС ДО и ФОП ДО, предъявляемых к структуре образовательной программы дошкольного </a:t>
            </a:r>
            <a:r>
              <a:rPr lang="ru-RU" sz="2200" dirty="0" smtClean="0"/>
              <a:t>образования;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200" dirty="0" smtClean="0"/>
              <a:t>Программа </a:t>
            </a:r>
            <a:r>
              <a:rPr lang="ru-RU" sz="2200" dirty="0"/>
              <a:t>определяет содержание и организацию образовательной деятельности на уровне дошкольного </a:t>
            </a:r>
            <a:r>
              <a:rPr lang="ru-RU" sz="2200" dirty="0" smtClean="0"/>
              <a:t>образования;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200" dirty="0" smtClean="0"/>
              <a:t>Программа </a:t>
            </a:r>
            <a:r>
              <a:rPr lang="ru-RU" sz="2200" dirty="0"/>
              <a:t>обеспечивает развитие личности детей дошкольного возраста в различных видах общения и деятельности с учетом их возрастных, индивидуальных, психологических и физиологических </a:t>
            </a:r>
            <a:r>
              <a:rPr lang="ru-RU" sz="2200" dirty="0" smtClean="0"/>
              <a:t>особенностей;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200" dirty="0" smtClean="0"/>
              <a:t>Программа </a:t>
            </a:r>
            <a:r>
              <a:rPr lang="ru-RU" sz="2200" dirty="0"/>
              <a:t>сформирована как программа психолого-педагогической поддержки позитивной социализации и индивидуализации, развития личности детей дошкольного возраста и определяет комплекс основных характеристик дошкольного образования (базовые объем, содержание и планируемые результаты освоения Программы).</a:t>
            </a:r>
            <a:endParaRPr sz="2200" dirty="0">
              <a:latin typeface="Neue Machina"/>
              <a:cs typeface="Neue Machi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506" y="590558"/>
            <a:ext cx="2844594" cy="1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32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64" y="6074415"/>
            <a:ext cx="5997903" cy="783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4027" y="6074415"/>
            <a:ext cx="5997902" cy="7831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0064" y="-57478"/>
            <a:ext cx="12031865" cy="1361604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/>
          <a:p>
            <a:pPr marL="2446697" algn="ctr">
              <a:lnSpc>
                <a:spcPct val="100000"/>
              </a:lnSpc>
              <a:spcBef>
                <a:spcPts val="58"/>
              </a:spcBef>
            </a:pPr>
            <a:r>
              <a:rPr lang="ru-RU" b="1" dirty="0"/>
              <a:t>Характеристики особенностей развития детей дошкольного возраста</a:t>
            </a:r>
            <a:endParaRPr b="1" spc="-3" dirty="0"/>
          </a:p>
        </p:txBody>
      </p:sp>
      <p:sp>
        <p:nvSpPr>
          <p:cNvPr id="5" name="object 5"/>
          <p:cNvSpPr txBox="1"/>
          <p:nvPr/>
        </p:nvSpPr>
        <p:spPr>
          <a:xfrm>
            <a:off x="3657600" y="1628707"/>
            <a:ext cx="8082951" cy="4144579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464901" indent="-457200" algn="just">
              <a:spcBef>
                <a:spcPts val="82"/>
              </a:spcBef>
              <a:buFont typeface="Arial" panose="020B0604020202020204" pitchFamily="34" charset="0"/>
              <a:buChar char="•"/>
            </a:pPr>
            <a:r>
              <a:rPr lang="ru-RU" sz="291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Ростово-весовые характеристики</a:t>
            </a:r>
          </a:p>
          <a:p>
            <a:pPr marL="464901" indent="-457200" algn="just">
              <a:spcBef>
                <a:spcPts val="82"/>
              </a:spcBef>
              <a:buFont typeface="Arial" panose="020B0604020202020204" pitchFamily="34" charset="0"/>
              <a:buChar char="•"/>
            </a:pPr>
            <a:r>
              <a:rPr lang="ru-RU" sz="291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Функциональное созревание</a:t>
            </a:r>
          </a:p>
          <a:p>
            <a:pPr marL="464901" indent="-457200" algn="just">
              <a:spcBef>
                <a:spcPts val="82"/>
              </a:spcBef>
              <a:buFont typeface="Arial" panose="020B0604020202020204" pitchFamily="34" charset="0"/>
              <a:buChar char="•"/>
            </a:pPr>
            <a:r>
              <a:rPr lang="ru-RU" sz="291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Развитие моторики </a:t>
            </a:r>
            <a:r>
              <a:rPr lang="ru-RU" sz="2000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(до </a:t>
            </a:r>
            <a:r>
              <a:rPr lang="ru-RU" sz="2000" spc="-45" dirty="0">
                <a:solidFill>
                  <a:srgbClr val="524641"/>
                </a:solidFill>
                <a:latin typeface="NeueMachina-Medium"/>
                <a:cs typeface="NeueMachina-Medium"/>
              </a:rPr>
              <a:t>2-й младшей группы</a:t>
            </a:r>
            <a:r>
              <a:rPr lang="ru-RU" sz="2000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)</a:t>
            </a:r>
          </a:p>
          <a:p>
            <a:pPr marL="464901" indent="-457200" algn="just">
              <a:spcBef>
                <a:spcPts val="82"/>
              </a:spcBef>
              <a:buFont typeface="Arial" panose="020B0604020202020204" pitchFamily="34" charset="0"/>
              <a:buChar char="•"/>
            </a:pPr>
            <a:r>
              <a:rPr lang="ru-RU" sz="291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Психические функции</a:t>
            </a:r>
          </a:p>
          <a:p>
            <a:pPr marL="464901" indent="-457200" algn="just">
              <a:spcBef>
                <a:spcPts val="82"/>
              </a:spcBef>
              <a:buFont typeface="Arial" panose="020B0604020202020204" pitchFamily="34" charset="0"/>
              <a:buChar char="•"/>
            </a:pPr>
            <a:r>
              <a:rPr lang="ru-RU" sz="291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Детские виды деятельности </a:t>
            </a:r>
            <a:r>
              <a:rPr lang="ru-RU" sz="2000" spc="-45" dirty="0">
                <a:solidFill>
                  <a:srgbClr val="524641"/>
                </a:solidFill>
                <a:latin typeface="NeueMachina-Medium"/>
                <a:cs typeface="NeueMachina-Medium"/>
              </a:rPr>
              <a:t>(</a:t>
            </a:r>
            <a:r>
              <a:rPr lang="ru-RU" sz="2000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с 1-й </a:t>
            </a:r>
            <a:r>
              <a:rPr lang="ru-RU" sz="2000" spc="-45" dirty="0">
                <a:solidFill>
                  <a:srgbClr val="524641"/>
                </a:solidFill>
                <a:latin typeface="NeueMachina-Medium"/>
                <a:cs typeface="NeueMachina-Medium"/>
              </a:rPr>
              <a:t>младшей группы</a:t>
            </a:r>
            <a:r>
              <a:rPr lang="ru-RU" sz="2000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)</a:t>
            </a:r>
          </a:p>
          <a:p>
            <a:pPr marL="464901" indent="-457200" algn="just">
              <a:spcBef>
                <a:spcPts val="82"/>
              </a:spcBef>
              <a:buFont typeface="Arial" panose="020B0604020202020204" pitchFamily="34" charset="0"/>
              <a:buChar char="•"/>
            </a:pPr>
            <a:r>
              <a:rPr lang="ru-RU" sz="291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Навыки </a:t>
            </a:r>
            <a:r>
              <a:rPr lang="ru-RU" sz="2000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(в группах раннего возраста)</a:t>
            </a:r>
            <a:endParaRPr lang="ru-RU" sz="2911" spc="-45" dirty="0" smtClean="0">
              <a:solidFill>
                <a:srgbClr val="524641"/>
              </a:solidFill>
              <a:latin typeface="NeueMachina-Medium"/>
              <a:cs typeface="NeueMachina-Medium"/>
            </a:endParaRPr>
          </a:p>
          <a:p>
            <a:pPr marL="464901" indent="-457200" algn="just">
              <a:spcBef>
                <a:spcPts val="82"/>
              </a:spcBef>
              <a:buFont typeface="Arial" panose="020B0604020202020204" pitchFamily="34" charset="0"/>
              <a:buChar char="•"/>
            </a:pPr>
            <a:r>
              <a:rPr lang="ru-RU" sz="291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Коммуникация и социализация</a:t>
            </a:r>
          </a:p>
          <a:p>
            <a:pPr marL="464901" indent="-457200" algn="just">
              <a:spcBef>
                <a:spcPts val="82"/>
              </a:spcBef>
              <a:buFont typeface="Arial" panose="020B0604020202020204" pitchFamily="34" charset="0"/>
              <a:buChar char="•"/>
            </a:pPr>
            <a:r>
              <a:rPr lang="ru-RU" sz="2911" spc="-45" dirty="0" err="1" smtClean="0">
                <a:solidFill>
                  <a:srgbClr val="524641"/>
                </a:solidFill>
                <a:latin typeface="NeueMachina-Medium"/>
                <a:cs typeface="NeueMachina-Medium"/>
              </a:rPr>
              <a:t>Саморегуляция</a:t>
            </a:r>
            <a:endParaRPr lang="ru-RU" sz="2911" spc="-45" dirty="0" smtClean="0">
              <a:solidFill>
                <a:srgbClr val="524641"/>
              </a:solidFill>
              <a:latin typeface="NeueMachina-Medium"/>
              <a:cs typeface="NeueMachina-Medium"/>
            </a:endParaRPr>
          </a:p>
          <a:p>
            <a:pPr marL="464901" indent="-457200" algn="just">
              <a:spcBef>
                <a:spcPts val="82"/>
              </a:spcBef>
              <a:buFont typeface="Arial" panose="020B0604020202020204" pitchFamily="34" charset="0"/>
              <a:buChar char="•"/>
            </a:pPr>
            <a:r>
              <a:rPr lang="ru-RU" sz="2911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Личность + самооценка </a:t>
            </a:r>
            <a:r>
              <a:rPr lang="ru-RU" sz="2000" spc="-45" dirty="0" smtClean="0">
                <a:solidFill>
                  <a:srgbClr val="524641"/>
                </a:solidFill>
                <a:latin typeface="NeueMachina-Medium"/>
                <a:cs typeface="NeueMachina-Medium"/>
              </a:rPr>
              <a:t>(со 2-й младшей группы)</a:t>
            </a:r>
            <a:endParaRPr sz="2000" dirty="0">
              <a:latin typeface="NeueMachina-Medium"/>
              <a:cs typeface="NeueMachina-Medium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506" y="590558"/>
            <a:ext cx="2844594" cy="15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116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7897</TotalTime>
  <Words>1456</Words>
  <Application>Microsoft Office PowerPoint</Application>
  <PresentationFormat>Широкоэкранный</PresentationFormat>
  <Paragraphs>183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5" baseType="lpstr">
      <vt:lpstr>Arial</vt:lpstr>
      <vt:lpstr>Calibri</vt:lpstr>
      <vt:lpstr>Calibri Light</vt:lpstr>
      <vt:lpstr>Neue Machina</vt:lpstr>
      <vt:lpstr>NeueMachina-Medium</vt:lpstr>
      <vt:lpstr>Times New Roman</vt:lpstr>
      <vt:lpstr>Wingdings</vt:lpstr>
      <vt:lpstr>Тема Office</vt:lpstr>
      <vt:lpstr>ОСНОВНАЯ ОБЩЕОБРАЗОВАТЕЛЬНАЯ ПРОГРАММА  МАДОУ Голышмановский ЦРР –  д/с № 4 «Ёлочка» (проект)</vt:lpstr>
      <vt:lpstr>Презентация PowerPoint</vt:lpstr>
      <vt:lpstr>Структура ООП ДО</vt:lpstr>
      <vt:lpstr>Разделы Программы</vt:lpstr>
      <vt:lpstr>I. ЦЕЛЕВОЙ РАЗДЕЛ</vt:lpstr>
      <vt:lpstr>ЦЕЛИ:</vt:lpstr>
      <vt:lpstr>ЗАДАЧИ и ПРИНЦИПЫ:</vt:lpstr>
      <vt:lpstr>ПОДХОДЫ:</vt:lpstr>
      <vt:lpstr>Характеристики особенностей развития детей дошкольного возраста</vt:lpstr>
      <vt:lpstr>Планируемые результаты</vt:lpstr>
      <vt:lpstr>Педагогическая диагностика достижения планируемых результатов Программы</vt:lpstr>
      <vt:lpstr>Педагогическая диагностика достижения планируемых результатов Программы</vt:lpstr>
      <vt:lpstr>Методы педагогической диагностики</vt:lpstr>
      <vt:lpstr>Диагностические пособия</vt:lpstr>
      <vt:lpstr>Презентация PowerPoint</vt:lpstr>
      <vt:lpstr>II. СОДЕРЖАТЕЛЬНЫЙ РАЗДЕЛ</vt:lpstr>
      <vt:lpstr>ЗАДАЧИ и СОДЕРЖАНИЕ образования по возрастным группам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Формы, способы, методы и средства</vt:lpstr>
      <vt:lpstr>Отбор содержания  дошкольного образования  для детского сада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III. ОРГАНИЗАЦИОННЫЙ РАЗДЕЛ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Пономарева ЛД</cp:lastModifiedBy>
  <cp:revision>156</cp:revision>
  <dcterms:created xsi:type="dcterms:W3CDTF">2023-03-20T03:24:15Z</dcterms:created>
  <dcterms:modified xsi:type="dcterms:W3CDTF">2023-05-26T04:32:22Z</dcterms:modified>
</cp:coreProperties>
</file>