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8" r:id="rId2"/>
    <p:sldId id="268" r:id="rId3"/>
    <p:sldId id="267" r:id="rId4"/>
    <p:sldId id="266" r:id="rId5"/>
    <p:sldId id="269" r:id="rId6"/>
    <p:sldId id="270" r:id="rId7"/>
    <p:sldId id="281" r:id="rId8"/>
    <p:sldId id="285"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364" autoAdjust="0"/>
  </p:normalViewPr>
  <p:slideViewPr>
    <p:cSldViewPr snapToGrid="0">
      <p:cViewPr varScale="1">
        <p:scale>
          <a:sx n="100" d="100"/>
          <a:sy n="100" d="100"/>
        </p:scale>
        <p:origin x="95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07D31B-AB47-420F-B0E9-A073D7DBA4ED}" type="datetimeFigureOut">
              <a:rPr lang="ru-RU" smtClean="0"/>
              <a:t>31.05.2023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76A0A2-0207-4D4C-AC8C-70A1B43B3507}" type="slidenum">
              <a:rPr lang="ru-RU" smtClean="0"/>
              <a:t>‹#›</a:t>
            </a:fld>
            <a:endParaRPr lang="ru-RU"/>
          </a:p>
        </p:txBody>
      </p:sp>
    </p:spTree>
    <p:extLst>
      <p:ext uri="{BB962C8B-B14F-4D97-AF65-F5344CB8AC3E}">
        <p14:creationId xmlns:p14="http://schemas.microsoft.com/office/powerpoint/2010/main" val="752345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 настоящее время возросло число детей, которые в силу различных биологических, психофизических, социальных и педагогических причин испытывают значительные трудности в усвоении образовательных программ, в адаптации к социальным условиям и, как следствие, недостаточно готовы к началу школьного обучения.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Преодолению </a:t>
            </a:r>
            <a:r>
              <a:rPr lang="ru-RU" sz="1200" kern="1200" dirty="0" err="1" smtClean="0">
                <a:solidFill>
                  <a:schemeClr val="tx1"/>
                </a:solidFill>
                <a:effectLst/>
                <a:latin typeface="+mn-lt"/>
                <a:ea typeface="+mn-ea"/>
                <a:cs typeface="+mn-cs"/>
              </a:rPr>
              <a:t>неуспешности</a:t>
            </a:r>
            <a:r>
              <a:rPr lang="ru-RU" sz="1200" kern="1200" dirty="0" smtClean="0">
                <a:solidFill>
                  <a:schemeClr val="tx1"/>
                </a:solidFill>
                <a:effectLst/>
                <a:latin typeface="+mn-lt"/>
                <a:ea typeface="+mn-ea"/>
                <a:cs typeface="+mn-cs"/>
              </a:rPr>
              <a:t> у детей дошкольного возраста предшествует не только современная диагностика развития ребенка, выявление трудностей и их причин, продуманная система развивающей работы, но и применение технологий </a:t>
            </a:r>
            <a:r>
              <a:rPr lang="ru-RU" sz="1200" kern="1200" dirty="0" err="1" smtClean="0">
                <a:solidFill>
                  <a:schemeClr val="tx1"/>
                </a:solidFill>
                <a:effectLst/>
                <a:latin typeface="+mn-lt"/>
                <a:ea typeface="+mn-ea"/>
                <a:cs typeface="+mn-cs"/>
              </a:rPr>
              <a:t>разноуровнего</a:t>
            </a:r>
            <a:r>
              <a:rPr lang="ru-RU" sz="1200" kern="1200" dirty="0" smtClean="0">
                <a:solidFill>
                  <a:schemeClr val="tx1"/>
                </a:solidFill>
                <a:effectLst/>
                <a:latin typeface="+mn-lt"/>
                <a:ea typeface="+mn-ea"/>
                <a:cs typeface="+mn-cs"/>
              </a:rPr>
              <a:t> обучения, дифференцированный подход в образовании.</a:t>
            </a:r>
          </a:p>
          <a:p>
            <a:endParaRPr lang="ru-RU" dirty="0"/>
          </a:p>
        </p:txBody>
      </p:sp>
      <p:sp>
        <p:nvSpPr>
          <p:cNvPr id="4" name="Номер слайда 3"/>
          <p:cNvSpPr>
            <a:spLocks noGrp="1"/>
          </p:cNvSpPr>
          <p:nvPr>
            <p:ph type="sldNum" sz="quarter" idx="10"/>
          </p:nvPr>
        </p:nvSpPr>
        <p:spPr/>
        <p:txBody>
          <a:bodyPr/>
          <a:lstStyle/>
          <a:p>
            <a:fld id="{4276A0A2-0207-4D4C-AC8C-70A1B43B3507}" type="slidenum">
              <a:rPr lang="ru-RU" smtClean="0"/>
              <a:t>3</a:t>
            </a:fld>
            <a:endParaRPr lang="ru-RU"/>
          </a:p>
        </p:txBody>
      </p:sp>
    </p:spTree>
    <p:extLst>
      <p:ext uri="{BB962C8B-B14F-4D97-AF65-F5344CB8AC3E}">
        <p14:creationId xmlns:p14="http://schemas.microsoft.com/office/powerpoint/2010/main" val="363597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В основе данной технологии – деление учащихся (воспитанников) на группы и подбор </a:t>
            </a:r>
            <a:r>
              <a:rPr lang="ru-RU" dirty="0" err="1" smtClean="0"/>
              <a:t>разноуровневых</a:t>
            </a:r>
            <a:r>
              <a:rPr lang="ru-RU" dirty="0" smtClean="0"/>
              <a:t> заданий.</a:t>
            </a:r>
            <a:endParaRPr lang="ru-RU" dirty="0"/>
          </a:p>
        </p:txBody>
      </p:sp>
      <p:sp>
        <p:nvSpPr>
          <p:cNvPr id="4" name="Номер слайда 3"/>
          <p:cNvSpPr>
            <a:spLocks noGrp="1"/>
          </p:cNvSpPr>
          <p:nvPr>
            <p:ph type="sldNum" sz="quarter" idx="10"/>
          </p:nvPr>
        </p:nvSpPr>
        <p:spPr/>
        <p:txBody>
          <a:bodyPr/>
          <a:lstStyle/>
          <a:p>
            <a:fld id="{4276A0A2-0207-4D4C-AC8C-70A1B43B3507}" type="slidenum">
              <a:rPr lang="ru-RU" smtClean="0"/>
              <a:t>4</a:t>
            </a:fld>
            <a:endParaRPr lang="ru-RU"/>
          </a:p>
        </p:txBody>
      </p:sp>
    </p:spTree>
    <p:extLst>
      <p:ext uri="{BB962C8B-B14F-4D97-AF65-F5344CB8AC3E}">
        <p14:creationId xmlns:p14="http://schemas.microsoft.com/office/powerpoint/2010/main" val="924521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1D51193-CD94-4D31-B684-5B5D0DC59124}" type="datetimeFigureOut">
              <a:rPr lang="ru-RU" smtClean="0"/>
              <a:t>31.05.2023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169667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D51193-CD94-4D31-B684-5B5D0DC59124}" type="datetimeFigureOut">
              <a:rPr lang="ru-RU" smtClean="0"/>
              <a:t>31.05.2023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3207613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D51193-CD94-4D31-B684-5B5D0DC59124}" type="datetimeFigureOut">
              <a:rPr lang="ru-RU" smtClean="0"/>
              <a:t>31.05.2023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2594070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D51193-CD94-4D31-B684-5B5D0DC59124}" type="datetimeFigureOut">
              <a:rPr lang="ru-RU" smtClean="0"/>
              <a:t>31.05.2023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197367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D51193-CD94-4D31-B684-5B5D0DC59124}" type="datetimeFigureOut">
              <a:rPr lang="ru-RU" smtClean="0"/>
              <a:t>31.05.2023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457399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1D51193-CD94-4D31-B684-5B5D0DC59124}" type="datetimeFigureOut">
              <a:rPr lang="ru-RU" smtClean="0"/>
              <a:t>31.05.2023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302129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1D51193-CD94-4D31-B684-5B5D0DC59124}" type="datetimeFigureOut">
              <a:rPr lang="ru-RU" smtClean="0"/>
              <a:t>31.05.2023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420814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1D51193-CD94-4D31-B684-5B5D0DC59124}" type="datetimeFigureOut">
              <a:rPr lang="ru-RU" smtClean="0"/>
              <a:t>31.05.2023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3728903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D51193-CD94-4D31-B684-5B5D0DC59124}" type="datetimeFigureOut">
              <a:rPr lang="ru-RU" smtClean="0"/>
              <a:t>31.05.2023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293476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1D51193-CD94-4D31-B684-5B5D0DC59124}" type="datetimeFigureOut">
              <a:rPr lang="ru-RU" smtClean="0"/>
              <a:t>31.05.2023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2718675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1D51193-CD94-4D31-B684-5B5D0DC59124}" type="datetimeFigureOut">
              <a:rPr lang="ru-RU" smtClean="0"/>
              <a:t>31.05.2023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6403A28-1B3E-4729-BB3C-AE24DBEED834}" type="slidenum">
              <a:rPr lang="ru-RU" smtClean="0"/>
              <a:t>‹#›</a:t>
            </a:fld>
            <a:endParaRPr lang="ru-RU"/>
          </a:p>
        </p:txBody>
      </p:sp>
    </p:spTree>
    <p:extLst>
      <p:ext uri="{BB962C8B-B14F-4D97-AF65-F5344CB8AC3E}">
        <p14:creationId xmlns:p14="http://schemas.microsoft.com/office/powerpoint/2010/main" val="235313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51193-CD94-4D31-B684-5B5D0DC59124}" type="datetimeFigureOut">
              <a:rPr lang="ru-RU" smtClean="0"/>
              <a:t>31.05.2023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03A28-1B3E-4729-BB3C-AE24DBEED834}" type="slidenum">
              <a:rPr lang="ru-RU" smtClean="0"/>
              <a:t>‹#›</a:t>
            </a:fld>
            <a:endParaRPr lang="ru-RU"/>
          </a:p>
        </p:txBody>
      </p:sp>
    </p:spTree>
    <p:extLst>
      <p:ext uri="{BB962C8B-B14F-4D97-AF65-F5344CB8AC3E}">
        <p14:creationId xmlns:p14="http://schemas.microsoft.com/office/powerpoint/2010/main" val="3473067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6" y="0"/>
            <a:ext cx="12168188" cy="6858000"/>
          </a:xfrm>
          <a:prstGeom prst="rect">
            <a:avLst/>
          </a:prstGeom>
        </p:spPr>
      </p:pic>
    </p:spTree>
    <p:extLst>
      <p:ext uri="{BB962C8B-B14F-4D97-AF65-F5344CB8AC3E}">
        <p14:creationId xmlns:p14="http://schemas.microsoft.com/office/powerpoint/2010/main" val="83795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b="9744"/>
          <a:stretch/>
        </p:blipFill>
        <p:spPr>
          <a:xfrm>
            <a:off x="1024758" y="-5294"/>
            <a:ext cx="10121463" cy="6863294"/>
          </a:xfrm>
        </p:spPr>
      </p:pic>
    </p:spTree>
    <p:extLst>
      <p:ext uri="{BB962C8B-B14F-4D97-AF65-F5344CB8AC3E}">
        <p14:creationId xmlns:p14="http://schemas.microsoft.com/office/powerpoint/2010/main" val="155126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0173"/>
            <a:ext cx="10515600" cy="1325563"/>
          </a:xfrm>
        </p:spPr>
        <p:txBody>
          <a:bodyPr>
            <a:normAutofit fontScale="90000"/>
          </a:bodyPr>
          <a:lstStyle/>
          <a:p>
            <a:pPr algn="ctr"/>
            <a:r>
              <a:rPr lang="ru-RU" b="1" dirty="0" smtClean="0"/>
              <a:t/>
            </a:r>
            <a:br>
              <a:rPr lang="ru-RU" b="1" dirty="0" smtClean="0"/>
            </a:br>
            <a:r>
              <a:rPr lang="ru-RU" b="1" dirty="0"/>
              <a:t/>
            </a:r>
            <a:br>
              <a:rPr lang="ru-RU" b="1" dirty="0"/>
            </a:br>
            <a:r>
              <a:rPr lang="ru-RU" b="1" dirty="0" smtClean="0">
                <a:solidFill>
                  <a:srgbClr val="002060"/>
                </a:solidFill>
              </a:rPr>
              <a:t>Технология </a:t>
            </a:r>
            <a:r>
              <a:rPr lang="ru-RU" b="1" dirty="0" err="1" smtClean="0">
                <a:solidFill>
                  <a:srgbClr val="002060"/>
                </a:solidFill>
              </a:rPr>
              <a:t>разноуровневого</a:t>
            </a:r>
            <a:r>
              <a:rPr lang="ru-RU" b="1" dirty="0" smtClean="0">
                <a:solidFill>
                  <a:srgbClr val="002060"/>
                </a:solidFill>
              </a:rPr>
              <a:t> обучения: </a:t>
            </a:r>
            <a:r>
              <a:rPr lang="ru-RU" b="1" dirty="0">
                <a:solidFill>
                  <a:srgbClr val="002060"/>
                </a:solidFill>
              </a:rPr>
              <a:t>технология успеха</a:t>
            </a:r>
            <a:r>
              <a:rPr lang="ru-RU" dirty="0">
                <a:solidFill>
                  <a:srgbClr val="002060"/>
                </a:solidFill>
              </a:rPr>
              <a:t/>
            </a:r>
            <a:br>
              <a:rPr lang="ru-RU" dirty="0">
                <a:solidFill>
                  <a:srgbClr val="002060"/>
                </a:solidFill>
              </a:rPr>
            </a:br>
            <a:r>
              <a:rPr lang="ru-RU" dirty="0"/>
              <a:t> </a:t>
            </a:r>
            <a:br>
              <a:rPr lang="ru-RU" dirty="0"/>
            </a:br>
            <a:endParaRPr lang="ru-RU" dirty="0"/>
          </a:p>
        </p:txBody>
      </p:sp>
      <p:sp>
        <p:nvSpPr>
          <p:cNvPr id="3" name="Объект 2"/>
          <p:cNvSpPr>
            <a:spLocks noGrp="1"/>
          </p:cNvSpPr>
          <p:nvPr>
            <p:ph idx="1"/>
          </p:nvPr>
        </p:nvSpPr>
        <p:spPr>
          <a:xfrm>
            <a:off x="630621" y="1734207"/>
            <a:ext cx="10988565" cy="4776952"/>
          </a:xfrm>
        </p:spPr>
        <p:txBody>
          <a:bodyPr/>
          <a:lstStyle/>
          <a:p>
            <a:r>
              <a:rPr lang="ru-RU" b="1" i="1" dirty="0"/>
              <a:t>Цель</a:t>
            </a:r>
            <a:r>
              <a:rPr lang="ru-RU" dirty="0"/>
              <a:t> технологии </a:t>
            </a:r>
            <a:r>
              <a:rPr lang="ru-RU" dirty="0" err="1"/>
              <a:t>разноуровневого</a:t>
            </a:r>
            <a:r>
              <a:rPr lang="ru-RU" dirty="0"/>
              <a:t> обучения: обеспечить усвоение учебного материала каждым воспитанником в зоне его ближайшего развития на основе особенностей его субъектного опыта. </a:t>
            </a:r>
            <a:endParaRPr lang="ru-RU" dirty="0" smtClean="0"/>
          </a:p>
          <a:p>
            <a:endParaRPr lang="ru-RU" dirty="0"/>
          </a:p>
          <a:p>
            <a:r>
              <a:rPr lang="ru-RU" dirty="0" smtClean="0"/>
              <a:t>Технология </a:t>
            </a:r>
            <a:r>
              <a:rPr lang="ru-RU" dirty="0"/>
              <a:t>позволяет разделить группу детей на подгруппы, в которых и содержание образования, и методы обучения, и организационные формы различаются, также состав подгрупп может меняться в зависимости от поставленной учебной задачи.</a:t>
            </a:r>
          </a:p>
          <a:p>
            <a:endParaRPr lang="ru-RU" dirty="0"/>
          </a:p>
        </p:txBody>
      </p:sp>
    </p:spTree>
    <p:extLst>
      <p:ext uri="{BB962C8B-B14F-4D97-AF65-F5344CB8AC3E}">
        <p14:creationId xmlns:p14="http://schemas.microsoft.com/office/powerpoint/2010/main" val="245730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84514945"/>
              </p:ext>
            </p:extLst>
          </p:nvPr>
        </p:nvGraphicFramePr>
        <p:xfrm>
          <a:off x="1" y="0"/>
          <a:ext cx="12192000" cy="7680960"/>
        </p:xfrm>
        <a:graphic>
          <a:graphicData uri="http://schemas.openxmlformats.org/drawingml/2006/table">
            <a:tbl>
              <a:tblPr firstRow="1" bandRow="1">
                <a:tableStyleId>{5C22544A-7EE6-4342-B048-85BDC9FD1C3A}</a:tableStyleId>
              </a:tblPr>
              <a:tblGrid>
                <a:gridCol w="5050104">
                  <a:extLst>
                    <a:ext uri="{9D8B030D-6E8A-4147-A177-3AD203B41FA5}">
                      <a16:colId xmlns:a16="http://schemas.microsoft.com/office/drawing/2014/main" val="3772763820"/>
                    </a:ext>
                  </a:extLst>
                </a:gridCol>
                <a:gridCol w="7141896">
                  <a:extLst>
                    <a:ext uri="{9D8B030D-6E8A-4147-A177-3AD203B41FA5}">
                      <a16:colId xmlns:a16="http://schemas.microsoft.com/office/drawing/2014/main" val="938181554"/>
                    </a:ext>
                  </a:extLst>
                </a:gridCol>
              </a:tblGrid>
              <a:tr h="467717">
                <a:tc>
                  <a:txBody>
                    <a:bodyPr/>
                    <a:lstStyle/>
                    <a:p>
                      <a:pPr algn="ctr"/>
                      <a:r>
                        <a:rPr lang="ru-RU" sz="2400" dirty="0" smtClean="0"/>
                        <a:t>Деление детей на группы</a:t>
                      </a:r>
                      <a:endParaRPr lang="ru-RU" sz="2400" dirty="0"/>
                    </a:p>
                  </a:txBody>
                  <a:tcPr/>
                </a:tc>
                <a:tc>
                  <a:txBody>
                    <a:bodyPr/>
                    <a:lstStyle/>
                    <a:p>
                      <a:pPr algn="ctr"/>
                      <a:r>
                        <a:rPr lang="ru-RU" sz="2400" dirty="0" smtClean="0"/>
                        <a:t>Деятельность воспитателя</a:t>
                      </a:r>
                      <a:endParaRPr lang="ru-RU" sz="2400" dirty="0"/>
                    </a:p>
                  </a:txBody>
                  <a:tcPr/>
                </a:tc>
                <a:extLst>
                  <a:ext uri="{0D108BD9-81ED-4DB2-BD59-A6C34878D82A}">
                    <a16:rowId xmlns:a16="http://schemas.microsoft.com/office/drawing/2014/main" val="455830610"/>
                  </a:ext>
                </a:extLst>
              </a:tr>
              <a:tr h="6454501">
                <a:tc>
                  <a:txBody>
                    <a:bodyPr/>
                    <a:lstStyle/>
                    <a:p>
                      <a:r>
                        <a:rPr lang="ru-RU" sz="2400" b="1" kern="1200" dirty="0" smtClean="0">
                          <a:solidFill>
                            <a:schemeClr val="dk1"/>
                          </a:solidFill>
                          <a:effectLst/>
                          <a:latin typeface="+mn-lt"/>
                          <a:ea typeface="+mn-ea"/>
                          <a:cs typeface="+mn-cs"/>
                        </a:rPr>
                        <a:t>В Группу А</a:t>
                      </a:r>
                      <a:r>
                        <a:rPr lang="ru-RU" sz="2400" kern="1200" dirty="0" smtClean="0">
                          <a:solidFill>
                            <a:schemeClr val="dk1"/>
                          </a:solidFill>
                          <a:effectLst/>
                          <a:latin typeface="+mn-lt"/>
                          <a:ea typeface="+mn-ea"/>
                          <a:cs typeface="+mn-cs"/>
                        </a:rPr>
                        <a:t>  входят дети, имеющие отставание от сверстников, ограниченные фрагментарные знания и представления об окружающем мире, сниженную работоспособность, неподготовленность к приему и переработке информации, низкий уровень познавательной активности, незрелость мотивации к учебной деятельности; таким детям трудно сосредоточиться, они быстро утомляются, предпочитают отмалчиваться; под влиянием неудач у них складывается отрицательное отношение к занятиям</a:t>
                      </a:r>
                      <a:endParaRPr lang="ru-RU" sz="2400" dirty="0"/>
                    </a:p>
                  </a:txBody>
                  <a:tcPr/>
                </a:tc>
                <a:tc>
                  <a:txBody>
                    <a:bodyPr/>
                    <a:lstStyle/>
                    <a:p>
                      <a:r>
                        <a:rPr lang="ru-RU" sz="2400" kern="1200" dirty="0" smtClean="0">
                          <a:solidFill>
                            <a:schemeClr val="dk1"/>
                          </a:solidFill>
                          <a:effectLst/>
                          <a:latin typeface="+mn-lt"/>
                          <a:ea typeface="+mn-ea"/>
                          <a:cs typeface="+mn-cs"/>
                        </a:rPr>
                        <a:t>- создают условия для овладения ребенком способами действий;</a:t>
                      </a:r>
                    </a:p>
                    <a:p>
                      <a:r>
                        <a:rPr lang="ru-RU" sz="2400" kern="1200" dirty="0" smtClean="0">
                          <a:solidFill>
                            <a:schemeClr val="dk1"/>
                          </a:solidFill>
                          <a:effectLst/>
                          <a:latin typeface="+mn-lt"/>
                          <a:ea typeface="+mn-ea"/>
                          <a:cs typeface="+mn-cs"/>
                        </a:rPr>
                        <a:t>- готовят облегченные варианты заданий;</a:t>
                      </a:r>
                    </a:p>
                    <a:p>
                      <a:r>
                        <a:rPr lang="ru-RU" sz="2400" kern="1200" dirty="0" smtClean="0">
                          <a:solidFill>
                            <a:schemeClr val="dk1"/>
                          </a:solidFill>
                          <a:effectLst/>
                          <a:latin typeface="+mn-lt"/>
                          <a:ea typeface="+mn-ea"/>
                          <a:cs typeface="+mn-cs"/>
                        </a:rPr>
                        <a:t>- дают больше наглядного материала, схем-подсказок;</a:t>
                      </a:r>
                    </a:p>
                    <a:p>
                      <a:r>
                        <a:rPr lang="ru-RU" sz="2400" kern="1200" dirty="0" smtClean="0">
                          <a:solidFill>
                            <a:schemeClr val="dk1"/>
                          </a:solidFill>
                          <a:effectLst/>
                          <a:latin typeface="+mn-lt"/>
                          <a:ea typeface="+mn-ea"/>
                          <a:cs typeface="+mn-cs"/>
                        </a:rPr>
                        <a:t>- обеспечивают возврат к предыдущему этапу обучения;</a:t>
                      </a:r>
                    </a:p>
                    <a:p>
                      <a:r>
                        <a:rPr lang="ru-RU" sz="2400" kern="1200" dirty="0" smtClean="0">
                          <a:solidFill>
                            <a:schemeClr val="dk1"/>
                          </a:solidFill>
                          <a:effectLst/>
                          <a:latin typeface="+mn-lt"/>
                          <a:ea typeface="+mn-ea"/>
                          <a:cs typeface="+mn-cs"/>
                        </a:rPr>
                        <a:t>- уделяют больше внимания индивидуальной работе на занятиях и вне их;</a:t>
                      </a:r>
                    </a:p>
                    <a:p>
                      <a:r>
                        <a:rPr lang="ru-RU" sz="2400" kern="1200" dirty="0" smtClean="0">
                          <a:solidFill>
                            <a:schemeClr val="dk1"/>
                          </a:solidFill>
                          <a:effectLst/>
                          <a:latin typeface="+mn-lt"/>
                          <a:ea typeface="+mn-ea"/>
                          <a:cs typeface="+mn-cs"/>
                        </a:rPr>
                        <a:t>- готовят к восприятию нового материала, проводя предварительную работу;</a:t>
                      </a:r>
                    </a:p>
                    <a:p>
                      <a:r>
                        <a:rPr lang="ru-RU" sz="2400" kern="1200" dirty="0" smtClean="0">
                          <a:solidFill>
                            <a:schemeClr val="dk1"/>
                          </a:solidFill>
                          <a:effectLst/>
                          <a:latin typeface="+mn-lt"/>
                          <a:ea typeface="+mn-ea"/>
                          <a:cs typeface="+mn-cs"/>
                        </a:rPr>
                        <a:t>- используют похвалу, одобрение, подбадривание, различные виды помощи;</a:t>
                      </a:r>
                    </a:p>
                    <a:p>
                      <a:r>
                        <a:rPr lang="ru-RU" sz="2400" kern="1200" dirty="0" smtClean="0">
                          <a:solidFill>
                            <a:schemeClr val="dk1"/>
                          </a:solidFill>
                          <a:effectLst/>
                          <a:latin typeface="+mn-lt"/>
                          <a:ea typeface="+mn-ea"/>
                          <a:cs typeface="+mn-cs"/>
                        </a:rPr>
                        <a:t>- включают элемент </a:t>
                      </a:r>
                      <a:r>
                        <a:rPr lang="ru-RU" sz="2400" kern="1200" dirty="0" err="1" smtClean="0">
                          <a:solidFill>
                            <a:schemeClr val="dk1"/>
                          </a:solidFill>
                          <a:effectLst/>
                          <a:latin typeface="+mn-lt"/>
                          <a:ea typeface="+mn-ea"/>
                          <a:cs typeface="+mn-cs"/>
                        </a:rPr>
                        <a:t>сюрпризности</a:t>
                      </a:r>
                      <a:r>
                        <a:rPr lang="ru-RU" sz="2400" kern="1200" dirty="0" smtClean="0">
                          <a:solidFill>
                            <a:schemeClr val="dk1"/>
                          </a:solidFill>
                          <a:effectLst/>
                          <a:latin typeface="+mn-lt"/>
                          <a:ea typeface="+mn-ea"/>
                          <a:cs typeface="+mn-cs"/>
                        </a:rPr>
                        <a:t>;</a:t>
                      </a:r>
                    </a:p>
                    <a:p>
                      <a:r>
                        <a:rPr lang="ru-RU" sz="2400" kern="1200" dirty="0" smtClean="0">
                          <a:solidFill>
                            <a:schemeClr val="dk1"/>
                          </a:solidFill>
                          <a:effectLst/>
                          <a:latin typeface="+mn-lt"/>
                          <a:ea typeface="+mn-ea"/>
                          <a:cs typeface="+mn-cs"/>
                        </a:rPr>
                        <a:t>- избегают таких слов, как «неправильно», «плохо», «не так»</a:t>
                      </a:r>
                      <a:endParaRPr lang="ru-RU" sz="2400" dirty="0"/>
                    </a:p>
                  </a:txBody>
                  <a:tcPr/>
                </a:tc>
                <a:extLst>
                  <a:ext uri="{0D108BD9-81ED-4DB2-BD59-A6C34878D82A}">
                    <a16:rowId xmlns:a16="http://schemas.microsoft.com/office/drawing/2014/main" val="2154126253"/>
                  </a:ext>
                </a:extLst>
              </a:tr>
              <a:tr h="379371">
                <a:tc>
                  <a:txBody>
                    <a:bodyPr/>
                    <a:lstStyle/>
                    <a:p>
                      <a:endParaRPr lang="ru-RU" dirty="0"/>
                    </a:p>
                  </a:txBody>
                  <a:tcPr/>
                </a:tc>
                <a:tc>
                  <a:txBody>
                    <a:bodyPr/>
                    <a:lstStyle/>
                    <a:p>
                      <a:endParaRPr lang="ru-RU" dirty="0"/>
                    </a:p>
                  </a:txBody>
                  <a:tcPr/>
                </a:tc>
                <a:extLst>
                  <a:ext uri="{0D108BD9-81ED-4DB2-BD59-A6C34878D82A}">
                    <a16:rowId xmlns:a16="http://schemas.microsoft.com/office/drawing/2014/main" val="697106188"/>
                  </a:ext>
                </a:extLst>
              </a:tr>
              <a:tr h="379371">
                <a:tc>
                  <a:txBody>
                    <a:bodyPr/>
                    <a:lstStyle/>
                    <a:p>
                      <a:endParaRPr lang="ru-RU" dirty="0"/>
                    </a:p>
                  </a:txBody>
                  <a:tcPr/>
                </a:tc>
                <a:tc>
                  <a:txBody>
                    <a:bodyPr/>
                    <a:lstStyle/>
                    <a:p>
                      <a:endParaRPr lang="ru-RU" dirty="0"/>
                    </a:p>
                  </a:txBody>
                  <a:tcPr/>
                </a:tc>
                <a:extLst>
                  <a:ext uri="{0D108BD9-81ED-4DB2-BD59-A6C34878D82A}">
                    <a16:rowId xmlns:a16="http://schemas.microsoft.com/office/drawing/2014/main" val="197173000"/>
                  </a:ext>
                </a:extLst>
              </a:tr>
            </a:tbl>
          </a:graphicData>
        </a:graphic>
      </p:graphicFrame>
    </p:spTree>
    <p:extLst>
      <p:ext uri="{BB962C8B-B14F-4D97-AF65-F5344CB8AC3E}">
        <p14:creationId xmlns:p14="http://schemas.microsoft.com/office/powerpoint/2010/main" val="927361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751531914"/>
              </p:ext>
            </p:extLst>
          </p:nvPr>
        </p:nvGraphicFramePr>
        <p:xfrm>
          <a:off x="0" y="172720"/>
          <a:ext cx="12192000" cy="5704662"/>
        </p:xfrm>
        <a:graphic>
          <a:graphicData uri="http://schemas.openxmlformats.org/drawingml/2006/table">
            <a:tbl>
              <a:tblPr firstRow="1" bandRow="1">
                <a:tableStyleId>{5C22544A-7EE6-4342-B048-85BDC9FD1C3A}</a:tableStyleId>
              </a:tblPr>
              <a:tblGrid>
                <a:gridCol w="5883755">
                  <a:extLst>
                    <a:ext uri="{9D8B030D-6E8A-4147-A177-3AD203B41FA5}">
                      <a16:colId xmlns:a16="http://schemas.microsoft.com/office/drawing/2014/main" val="3772763820"/>
                    </a:ext>
                  </a:extLst>
                </a:gridCol>
                <a:gridCol w="6308245">
                  <a:extLst>
                    <a:ext uri="{9D8B030D-6E8A-4147-A177-3AD203B41FA5}">
                      <a16:colId xmlns:a16="http://schemas.microsoft.com/office/drawing/2014/main" val="938181554"/>
                    </a:ext>
                  </a:extLst>
                </a:gridCol>
              </a:tblGrid>
              <a:tr h="473931">
                <a:tc>
                  <a:txBody>
                    <a:bodyPr/>
                    <a:lstStyle/>
                    <a:p>
                      <a:pPr algn="ctr"/>
                      <a:r>
                        <a:rPr lang="ru-RU" sz="2400" dirty="0" smtClean="0"/>
                        <a:t>Деление детей на</a:t>
                      </a:r>
                      <a:r>
                        <a:rPr lang="ru-RU" sz="2400" baseline="0" dirty="0" smtClean="0"/>
                        <a:t> </a:t>
                      </a:r>
                      <a:r>
                        <a:rPr lang="ru-RU" sz="2400" dirty="0" smtClean="0"/>
                        <a:t>группы</a:t>
                      </a:r>
                      <a:endParaRPr lang="ru-RU" sz="2400" dirty="0"/>
                    </a:p>
                  </a:txBody>
                  <a:tcPr/>
                </a:tc>
                <a:tc>
                  <a:txBody>
                    <a:bodyPr/>
                    <a:lstStyle/>
                    <a:p>
                      <a:pPr algn="ctr"/>
                      <a:r>
                        <a:rPr lang="ru-RU" sz="2400" dirty="0" smtClean="0"/>
                        <a:t>Деятельность воспитателя</a:t>
                      </a:r>
                      <a:endParaRPr lang="ru-RU" sz="2400" dirty="0"/>
                    </a:p>
                  </a:txBody>
                  <a:tcPr/>
                </a:tc>
                <a:extLst>
                  <a:ext uri="{0D108BD9-81ED-4DB2-BD59-A6C34878D82A}">
                    <a16:rowId xmlns:a16="http://schemas.microsoft.com/office/drawing/2014/main" val="455830610"/>
                  </a:ext>
                </a:extLst>
              </a:tr>
              <a:tr h="46445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b="1" i="1" kern="1200" dirty="0" smtClean="0">
                          <a:solidFill>
                            <a:schemeClr val="dk1"/>
                          </a:solidFill>
                          <a:effectLst/>
                          <a:latin typeface="+mn-lt"/>
                          <a:ea typeface="+mn-ea"/>
                          <a:cs typeface="+mn-cs"/>
                        </a:rPr>
                        <a:t>В группу В</a:t>
                      </a:r>
                      <a:r>
                        <a:rPr lang="ru-RU" sz="2400" kern="1200" dirty="0" smtClean="0">
                          <a:solidFill>
                            <a:schemeClr val="dk1"/>
                          </a:solidFill>
                          <a:effectLst/>
                          <a:latin typeface="+mn-lt"/>
                          <a:ea typeface="+mn-ea"/>
                          <a:cs typeface="+mn-cs"/>
                        </a:rPr>
                        <a:t> входят дети, которые усваивают материал в соответствии с возрастом, неплохо справляются с заданиями, но порой без поддержки и помощи взрослого теряются; </a:t>
                      </a:r>
                    </a:p>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у них недостаточный уровень самостоятельности, требуется дополнительная стимуляция при выполнении заданий; </a:t>
                      </a:r>
                    </a:p>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речь соответствует возрасту, но иногда встречаются отдельные грамматические погрешности, нарушения в звукопроизношении</a:t>
                      </a:r>
                      <a:endParaRPr lang="ru-RU" sz="2400" dirty="0"/>
                    </a:p>
                  </a:txBody>
                  <a:tcPr/>
                </a:tc>
                <a:tc>
                  <a:txBody>
                    <a:bodyPr/>
                    <a:lstStyle/>
                    <a:p>
                      <a:r>
                        <a:rPr lang="ru-RU" sz="2400" kern="1200" dirty="0" smtClean="0">
                          <a:solidFill>
                            <a:schemeClr val="dk1"/>
                          </a:solidFill>
                          <a:effectLst/>
                          <a:latin typeface="+mn-lt"/>
                          <a:ea typeface="+mn-ea"/>
                          <a:cs typeface="+mn-cs"/>
                        </a:rPr>
                        <a:t> - дают образцы правильно выполненного задания;</a:t>
                      </a:r>
                    </a:p>
                    <a:p>
                      <a:r>
                        <a:rPr lang="ru-RU" sz="2400" kern="1200" dirty="0" smtClean="0">
                          <a:solidFill>
                            <a:schemeClr val="dk1"/>
                          </a:solidFill>
                          <a:effectLst/>
                          <a:latin typeface="+mn-lt"/>
                          <a:ea typeface="+mn-ea"/>
                          <a:cs typeface="+mn-cs"/>
                        </a:rPr>
                        <a:t>- задают наводящие вопросы, подводящие к определенному выводу;</a:t>
                      </a:r>
                    </a:p>
                    <a:p>
                      <a:r>
                        <a:rPr lang="ru-RU" sz="2400" kern="1200" dirty="0" smtClean="0">
                          <a:solidFill>
                            <a:schemeClr val="dk1"/>
                          </a:solidFill>
                          <a:effectLst/>
                          <a:latin typeface="+mn-lt"/>
                          <a:ea typeface="+mn-ea"/>
                          <a:cs typeface="+mn-cs"/>
                        </a:rPr>
                        <a:t>- закрепляют материал через дидактические задания и игры;</a:t>
                      </a:r>
                    </a:p>
                    <a:p>
                      <a:r>
                        <a:rPr lang="ru-RU" sz="2400" kern="1200" dirty="0" smtClean="0">
                          <a:solidFill>
                            <a:schemeClr val="dk1"/>
                          </a:solidFill>
                          <a:effectLst/>
                          <a:latin typeface="+mn-lt"/>
                          <a:ea typeface="+mn-ea"/>
                          <a:cs typeface="+mn-cs"/>
                        </a:rPr>
                        <a:t>- воспитывают уверенность, решительность, смелость при небольшой стимулирующей помощи со стороны взрослого.</a:t>
                      </a:r>
                    </a:p>
                    <a:p>
                      <a:endParaRPr lang="ru-RU" sz="2400" dirty="0"/>
                    </a:p>
                  </a:txBody>
                  <a:tcPr/>
                </a:tc>
                <a:extLst>
                  <a:ext uri="{0D108BD9-81ED-4DB2-BD59-A6C34878D82A}">
                    <a16:rowId xmlns:a16="http://schemas.microsoft.com/office/drawing/2014/main" val="697106188"/>
                  </a:ext>
                </a:extLst>
              </a:tr>
              <a:tr h="384411">
                <a:tc>
                  <a:txBody>
                    <a:bodyPr/>
                    <a:lstStyle/>
                    <a:p>
                      <a:endParaRPr lang="ru-RU"/>
                    </a:p>
                  </a:txBody>
                  <a:tcPr/>
                </a:tc>
                <a:tc>
                  <a:txBody>
                    <a:bodyPr/>
                    <a:lstStyle/>
                    <a:p>
                      <a:endParaRPr lang="ru-RU" dirty="0"/>
                    </a:p>
                  </a:txBody>
                  <a:tcPr/>
                </a:tc>
                <a:extLst>
                  <a:ext uri="{0D108BD9-81ED-4DB2-BD59-A6C34878D82A}">
                    <a16:rowId xmlns:a16="http://schemas.microsoft.com/office/drawing/2014/main" val="197173000"/>
                  </a:ext>
                </a:extLst>
              </a:tr>
            </a:tbl>
          </a:graphicData>
        </a:graphic>
      </p:graphicFrame>
    </p:spTree>
    <p:extLst>
      <p:ext uri="{BB962C8B-B14F-4D97-AF65-F5344CB8AC3E}">
        <p14:creationId xmlns:p14="http://schemas.microsoft.com/office/powerpoint/2010/main" val="1586796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69019224"/>
              </p:ext>
            </p:extLst>
          </p:nvPr>
        </p:nvGraphicFramePr>
        <p:xfrm>
          <a:off x="0" y="95250"/>
          <a:ext cx="12192000" cy="6511159"/>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4293375476"/>
                    </a:ext>
                  </a:extLst>
                </a:gridCol>
                <a:gridCol w="6096000">
                  <a:extLst>
                    <a:ext uri="{9D8B030D-6E8A-4147-A177-3AD203B41FA5}">
                      <a16:colId xmlns:a16="http://schemas.microsoft.com/office/drawing/2014/main" val="3669317973"/>
                    </a:ext>
                  </a:extLst>
                </a:gridCol>
              </a:tblGrid>
              <a:tr h="525093">
                <a:tc>
                  <a:txBody>
                    <a:bodyPr/>
                    <a:lstStyle/>
                    <a:p>
                      <a:pPr algn="ctr"/>
                      <a:r>
                        <a:rPr lang="ru-RU" sz="2400" dirty="0" smtClean="0"/>
                        <a:t>Деление детей на группы</a:t>
                      </a:r>
                      <a:endParaRPr lang="ru-RU" sz="2400" dirty="0"/>
                    </a:p>
                  </a:txBody>
                  <a:tcPr/>
                </a:tc>
                <a:tc>
                  <a:txBody>
                    <a:bodyPr/>
                    <a:lstStyle/>
                    <a:p>
                      <a:pPr algn="ctr"/>
                      <a:r>
                        <a:rPr lang="ru-RU" sz="2400" dirty="0" smtClean="0"/>
                        <a:t>Деятельность воспитателя</a:t>
                      </a:r>
                      <a:endParaRPr lang="ru-RU" sz="2400" dirty="0"/>
                    </a:p>
                  </a:txBody>
                  <a:tcPr/>
                </a:tc>
                <a:extLst>
                  <a:ext uri="{0D108BD9-81ED-4DB2-BD59-A6C34878D82A}">
                    <a16:rowId xmlns:a16="http://schemas.microsoft.com/office/drawing/2014/main" val="4113031701"/>
                  </a:ext>
                </a:extLst>
              </a:tr>
              <a:tr h="59860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В </a:t>
                      </a:r>
                      <a:r>
                        <a:rPr lang="ru-RU" sz="2400" b="1" i="1" kern="1200" dirty="0" smtClean="0">
                          <a:solidFill>
                            <a:schemeClr val="dk1"/>
                          </a:solidFill>
                          <a:effectLst/>
                          <a:latin typeface="+mn-lt"/>
                          <a:ea typeface="+mn-ea"/>
                          <a:cs typeface="+mn-cs"/>
                        </a:rPr>
                        <a:t>группу С</a:t>
                      </a:r>
                      <a:r>
                        <a:rPr lang="ru-RU" sz="2400" kern="1200" dirty="0" smtClean="0">
                          <a:solidFill>
                            <a:schemeClr val="dk1"/>
                          </a:solidFill>
                          <a:effectLst/>
                          <a:latin typeface="+mn-lt"/>
                          <a:ea typeface="+mn-ea"/>
                          <a:cs typeface="+mn-cs"/>
                        </a:rPr>
                        <a:t> входят дети, которые способны с легкостью усвоить материал, имеют высокий познавательный интерес, хорошо развитую речь (содержательная, грамматически правильная, выразительная), дают быстрые ответы на вопросы воспитателя; </a:t>
                      </a:r>
                    </a:p>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усвоение программы такими детьми идет в полном объеме;</a:t>
                      </a:r>
                    </a:p>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 у них достаточный уровень сообразительности и инициативы; </a:t>
                      </a:r>
                    </a:p>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при выполнении заданий они старательны, умеют применять знания в повседневной жизни;</a:t>
                      </a:r>
                    </a:p>
                    <a:p>
                      <a:pPr marL="0" marR="0" indent="0" algn="l" defTabSz="914400" rtl="0" eaLnBrk="1" fontAlgn="auto" latinLnBrk="0" hangingPunct="1">
                        <a:lnSpc>
                          <a:spcPct val="100000"/>
                        </a:lnSpc>
                        <a:spcBef>
                          <a:spcPts val="0"/>
                        </a:spcBef>
                        <a:spcAft>
                          <a:spcPts val="0"/>
                        </a:spcAft>
                        <a:buClrTx/>
                        <a:buSzTx/>
                        <a:buFontTx/>
                        <a:buNone/>
                        <a:tabLst/>
                        <a:defRPr/>
                      </a:pPr>
                      <a:r>
                        <a:rPr lang="ru-RU" sz="2400" kern="1200" dirty="0" smtClean="0">
                          <a:solidFill>
                            <a:schemeClr val="dk1"/>
                          </a:solidFill>
                          <a:effectLst/>
                          <a:latin typeface="+mn-lt"/>
                          <a:ea typeface="+mn-ea"/>
                          <a:cs typeface="+mn-cs"/>
                        </a:rPr>
                        <a:t>в игровой деятельности занимают ведущие роли.</a:t>
                      </a:r>
                    </a:p>
                    <a:p>
                      <a:endParaRPr lang="ru-RU" sz="2400" dirty="0"/>
                    </a:p>
                  </a:txBody>
                  <a:tcPr/>
                </a:tc>
                <a:tc>
                  <a:txBody>
                    <a:bodyPr/>
                    <a:lstStyle/>
                    <a:p>
                      <a:r>
                        <a:rPr lang="ru-RU" sz="2400" kern="1200" dirty="0" smtClean="0">
                          <a:solidFill>
                            <a:schemeClr val="dk1"/>
                          </a:solidFill>
                          <a:effectLst/>
                          <a:latin typeface="+mn-lt"/>
                          <a:ea typeface="+mn-ea"/>
                          <a:cs typeface="+mn-cs"/>
                        </a:rPr>
                        <a:t>- усложняют программные задачи;</a:t>
                      </a:r>
                    </a:p>
                    <a:p>
                      <a:r>
                        <a:rPr lang="ru-RU" sz="2400" kern="1200" dirty="0" smtClean="0">
                          <a:solidFill>
                            <a:schemeClr val="dk1"/>
                          </a:solidFill>
                          <a:effectLst/>
                          <a:latin typeface="+mn-lt"/>
                          <a:ea typeface="+mn-ea"/>
                          <a:cs typeface="+mn-cs"/>
                        </a:rPr>
                        <a:t>- создают проблемные ситуации;</a:t>
                      </a:r>
                    </a:p>
                    <a:p>
                      <a:r>
                        <a:rPr lang="ru-RU" sz="2400" kern="1200" dirty="0" smtClean="0">
                          <a:solidFill>
                            <a:schemeClr val="dk1"/>
                          </a:solidFill>
                          <a:effectLst/>
                          <a:latin typeface="+mn-lt"/>
                          <a:ea typeface="+mn-ea"/>
                          <a:cs typeface="+mn-cs"/>
                        </a:rPr>
                        <a:t>- обеспечивают овладение самостоятельным поиском решения познавательных задач;</a:t>
                      </a:r>
                    </a:p>
                    <a:p>
                      <a:r>
                        <a:rPr lang="ru-RU" sz="2400" kern="1200" dirty="0" smtClean="0">
                          <a:solidFill>
                            <a:schemeClr val="dk1"/>
                          </a:solidFill>
                          <a:effectLst/>
                          <a:latin typeface="+mn-lt"/>
                          <a:ea typeface="+mn-ea"/>
                          <a:cs typeface="+mn-cs"/>
                        </a:rPr>
                        <a:t>- стимулируют самостоятельность мышления, творческий поиск;</a:t>
                      </a:r>
                    </a:p>
                    <a:p>
                      <a:r>
                        <a:rPr lang="ru-RU" sz="2400" kern="1200" dirty="0" smtClean="0">
                          <a:solidFill>
                            <a:schemeClr val="dk1"/>
                          </a:solidFill>
                          <a:effectLst/>
                          <a:latin typeface="+mn-lt"/>
                          <a:ea typeface="+mn-ea"/>
                          <a:cs typeface="+mn-cs"/>
                        </a:rPr>
                        <a:t>- дают возможность детям анализировать, делать выводы, доказывать свой метод познаний.</a:t>
                      </a:r>
                    </a:p>
                    <a:p>
                      <a:r>
                        <a:rPr lang="ru-RU" sz="2400" kern="1200" dirty="0" smtClean="0">
                          <a:solidFill>
                            <a:schemeClr val="dk1"/>
                          </a:solidFill>
                          <a:effectLst/>
                          <a:latin typeface="+mn-lt"/>
                          <a:ea typeface="+mn-ea"/>
                          <a:cs typeface="+mn-cs"/>
                        </a:rPr>
                        <a:t>Данную технологию можно реализовывать во всех образовательных областях и на всех этапах обучения </a:t>
                      </a:r>
                      <a:endParaRPr lang="ru-RU" sz="2400" dirty="0"/>
                    </a:p>
                  </a:txBody>
                  <a:tcPr/>
                </a:tc>
                <a:extLst>
                  <a:ext uri="{0D108BD9-81ED-4DB2-BD59-A6C34878D82A}">
                    <a16:rowId xmlns:a16="http://schemas.microsoft.com/office/drawing/2014/main" val="1984614869"/>
                  </a:ext>
                </a:extLst>
              </a:tr>
            </a:tbl>
          </a:graphicData>
        </a:graphic>
      </p:graphicFrame>
    </p:spTree>
    <p:extLst>
      <p:ext uri="{BB962C8B-B14F-4D97-AF65-F5344CB8AC3E}">
        <p14:creationId xmlns:p14="http://schemas.microsoft.com/office/powerpoint/2010/main" val="3097170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75" y="69851"/>
            <a:ext cx="10515600" cy="958850"/>
          </a:xfrm>
        </p:spPr>
        <p:txBody>
          <a:bodyPr>
            <a:normAutofit/>
          </a:bodyPr>
          <a:lstStyle/>
          <a:p>
            <a:pPr algn="ctr"/>
            <a:r>
              <a:rPr lang="ru-RU" sz="2700" dirty="0">
                <a:solidFill>
                  <a:srgbClr val="002060"/>
                </a:solidFill>
              </a:rPr>
              <a:t>Использование </a:t>
            </a:r>
            <a:r>
              <a:rPr lang="ru-RU" sz="2700" dirty="0" err="1">
                <a:solidFill>
                  <a:srgbClr val="002060"/>
                </a:solidFill>
              </a:rPr>
              <a:t>разноуровневых</a:t>
            </a:r>
            <a:r>
              <a:rPr lang="ru-RU" sz="2700" dirty="0">
                <a:solidFill>
                  <a:srgbClr val="002060"/>
                </a:solidFill>
              </a:rPr>
              <a:t> заданий в образовательной области </a:t>
            </a:r>
            <a:br>
              <a:rPr lang="ru-RU" sz="2700" dirty="0">
                <a:solidFill>
                  <a:srgbClr val="002060"/>
                </a:solidFill>
              </a:rPr>
            </a:br>
            <a:r>
              <a:rPr lang="ru-RU" sz="2700" dirty="0">
                <a:solidFill>
                  <a:srgbClr val="002060"/>
                </a:solidFill>
              </a:rPr>
              <a:t>«Познавательное развитие</a:t>
            </a:r>
            <a:r>
              <a:rPr lang="ru-RU" sz="2700" dirty="0" smtClean="0">
                <a:solidFill>
                  <a:srgbClr val="002060"/>
                </a:solidFill>
              </a:rPr>
              <a:t>»</a:t>
            </a:r>
            <a:endParaRPr lang="ru-RU" dirty="0"/>
          </a:p>
        </p:txBody>
      </p:sp>
      <p:sp>
        <p:nvSpPr>
          <p:cNvPr id="3" name="Объект 2"/>
          <p:cNvSpPr>
            <a:spLocks noGrp="1"/>
          </p:cNvSpPr>
          <p:nvPr>
            <p:ph idx="1"/>
          </p:nvPr>
        </p:nvSpPr>
        <p:spPr>
          <a:xfrm>
            <a:off x="409575" y="1247775"/>
            <a:ext cx="11553825" cy="5505450"/>
          </a:xfrm>
        </p:spPr>
        <p:txBody>
          <a:bodyPr>
            <a:normAutofit fontScale="32500" lnSpcReduction="20000"/>
          </a:bodyPr>
          <a:lstStyle/>
          <a:p>
            <a:pPr marL="0" indent="0" algn="ctr">
              <a:buNone/>
            </a:pPr>
            <a:r>
              <a:rPr lang="ru-RU" sz="4900" dirty="0"/>
              <a:t>Тема: </a:t>
            </a:r>
            <a:r>
              <a:rPr lang="ru-RU" sz="4900" b="1" i="1" dirty="0"/>
              <a:t>«Мой родной поселок – Голышманово»</a:t>
            </a:r>
            <a:endParaRPr lang="ru-RU" sz="4900" dirty="0"/>
          </a:p>
          <a:p>
            <a:pPr marL="0" indent="0">
              <a:buNone/>
            </a:pPr>
            <a:r>
              <a:rPr lang="ru-RU" sz="4900" b="1" i="1" dirty="0"/>
              <a:t>Группа А</a:t>
            </a:r>
            <a:r>
              <a:rPr lang="ru-RU" sz="4900" dirty="0"/>
              <a:t>: называет и показывает знакомые памятники, достопримечательности поселка с опорой на иллюстративный ряд.</a:t>
            </a:r>
          </a:p>
          <a:p>
            <a:pPr marL="0" indent="0">
              <a:buNone/>
            </a:pPr>
            <a:r>
              <a:rPr lang="ru-RU" sz="4900" b="1" i="1" dirty="0"/>
              <a:t>Группа В</a:t>
            </a:r>
            <a:r>
              <a:rPr lang="ru-RU" sz="4900" dirty="0"/>
              <a:t>: выступает с индивидуальными докладами про достопримечательности поселка с опорой на собственный опыт.</a:t>
            </a:r>
          </a:p>
          <a:p>
            <a:pPr marL="0" indent="0">
              <a:buNone/>
            </a:pPr>
            <a:r>
              <a:rPr lang="ru-RU" sz="4900" b="1" i="1" dirty="0"/>
              <a:t>Группа С</a:t>
            </a:r>
            <a:r>
              <a:rPr lang="ru-RU" sz="4900" dirty="0"/>
              <a:t>: выступает с индивидуальными докладами про памятники будущего поселка также с опорой на собственный плакат.</a:t>
            </a:r>
          </a:p>
          <a:p>
            <a:pPr marL="0" indent="0">
              <a:buNone/>
            </a:pPr>
            <a:r>
              <a:rPr lang="ru-RU" sz="4900" dirty="0"/>
              <a:t> </a:t>
            </a:r>
            <a:endParaRPr lang="ru-RU" sz="4900" dirty="0" smtClean="0"/>
          </a:p>
          <a:p>
            <a:pPr marL="0" indent="0" algn="ctr">
              <a:buNone/>
            </a:pPr>
            <a:r>
              <a:rPr lang="ru-RU" sz="4900" dirty="0" smtClean="0"/>
              <a:t>Тема</a:t>
            </a:r>
            <a:r>
              <a:rPr lang="ru-RU" sz="4900" dirty="0"/>
              <a:t>: </a:t>
            </a:r>
            <a:r>
              <a:rPr lang="ru-RU" sz="4900" b="1" i="1" dirty="0"/>
              <a:t>«Цифра 8. Сравнение предметов по высоте»</a:t>
            </a:r>
            <a:endParaRPr lang="ru-RU" sz="4900" dirty="0"/>
          </a:p>
          <a:p>
            <a:pPr marL="0" indent="0">
              <a:buNone/>
            </a:pPr>
            <a:r>
              <a:rPr lang="ru-RU" sz="4900" b="1" i="1" dirty="0"/>
              <a:t>Группа А</a:t>
            </a:r>
            <a:r>
              <a:rPr lang="ru-RU" sz="4900" dirty="0"/>
              <a:t>: находит такую же елку по высоте среди пяти предложенных. Считает, сколько шишек на найденной елке. Если ребенок выполнил работу правильно, на обороте найденной елки будет цифра 8. Педагог использует пошаговую инструкцию.</a:t>
            </a:r>
          </a:p>
          <a:p>
            <a:pPr marL="0" indent="0">
              <a:buNone/>
            </a:pPr>
            <a:r>
              <a:rPr lang="ru-RU" sz="4900" b="1" i="1" dirty="0"/>
              <a:t>Группа В</a:t>
            </a:r>
            <a:r>
              <a:rPr lang="ru-RU" sz="4900" dirty="0"/>
              <a:t>: находит точно такую же елку по высоте и количеству шишек среди восьми предложенных. Также осуществляет самопроверку. Педагог сразу ставит задание с двумя условиями.</a:t>
            </a:r>
          </a:p>
          <a:p>
            <a:pPr marL="0" indent="0">
              <a:buNone/>
            </a:pPr>
            <a:r>
              <a:rPr lang="ru-RU" sz="4900" b="1" i="1" dirty="0"/>
              <a:t>Группа С</a:t>
            </a:r>
            <a:r>
              <a:rPr lang="ru-RU" sz="4900" dirty="0"/>
              <a:t>: находит такую же елку по высоте среди восьми предложенных и на которой на одну шишку больше, чем на образце. Педагог ставит задание с двумя условиями, причем второе усложнено и требует выполнения еще одного задания.</a:t>
            </a:r>
          </a:p>
          <a:p>
            <a:pPr marL="0" indent="0" algn="ctr">
              <a:buNone/>
            </a:pPr>
            <a:endParaRPr lang="ru-RU" sz="4900" b="1" i="1" dirty="0" smtClean="0"/>
          </a:p>
          <a:p>
            <a:pPr marL="0" indent="0" algn="ctr">
              <a:buNone/>
            </a:pPr>
            <a:r>
              <a:rPr lang="ru-RU" sz="4900" b="1" i="1" dirty="0" smtClean="0"/>
              <a:t>Игровое </a:t>
            </a:r>
            <a:r>
              <a:rPr lang="ru-RU" sz="4900" b="1" i="1" dirty="0"/>
              <a:t>упражнение «</a:t>
            </a:r>
            <a:r>
              <a:rPr lang="ru-RU" sz="4900" b="1" i="1" dirty="0" err="1"/>
              <a:t>Танграм</a:t>
            </a:r>
            <a:r>
              <a:rPr lang="ru-RU" sz="4900" b="1" i="1" dirty="0"/>
              <a:t>»</a:t>
            </a:r>
            <a:endParaRPr lang="ru-RU" sz="4900" dirty="0"/>
          </a:p>
          <a:p>
            <a:pPr marL="0" indent="0">
              <a:buNone/>
            </a:pPr>
            <a:r>
              <a:rPr lang="ru-RU" sz="4900" b="1" i="1" dirty="0"/>
              <a:t>Группа А</a:t>
            </a:r>
            <a:r>
              <a:rPr lang="ru-RU" sz="4900" dirty="0"/>
              <a:t>: составляет фигуру путем наложения элементов на образец, разделенный на составные части.</a:t>
            </a:r>
          </a:p>
          <a:p>
            <a:pPr marL="0" indent="0">
              <a:buNone/>
            </a:pPr>
            <a:r>
              <a:rPr lang="ru-RU" sz="4900" b="1" i="1" dirty="0"/>
              <a:t>Группа В</a:t>
            </a:r>
            <a:r>
              <a:rPr lang="ru-RU" sz="4900" dirty="0"/>
              <a:t>: выкладывает силуэт по образцу, разделенному на части, образец рядом.</a:t>
            </a:r>
          </a:p>
          <a:p>
            <a:pPr marL="0" indent="0">
              <a:buNone/>
            </a:pPr>
            <a:r>
              <a:rPr lang="ru-RU" sz="4900" b="1" i="1" dirty="0"/>
              <a:t>Группа С</a:t>
            </a:r>
            <a:r>
              <a:rPr lang="ru-RU" sz="4900" dirty="0"/>
              <a:t>: выкладывает силуэт по линии (по контуру).</a:t>
            </a:r>
          </a:p>
          <a:p>
            <a:pPr marL="0" indent="0" algn="r">
              <a:buNone/>
            </a:pPr>
            <a:endParaRPr lang="ru-RU" dirty="0" smtClean="0"/>
          </a:p>
          <a:p>
            <a:pPr marL="0" indent="0" algn="r">
              <a:buNone/>
            </a:pPr>
            <a:endParaRPr lang="ru-RU" dirty="0"/>
          </a:p>
          <a:p>
            <a:pPr marL="0" indent="0" algn="r">
              <a:buNone/>
            </a:pPr>
            <a:r>
              <a:rPr lang="ru-RU" sz="4900" b="1" i="1" dirty="0" smtClean="0">
                <a:solidFill>
                  <a:srgbClr val="002060"/>
                </a:solidFill>
              </a:rPr>
              <a:t>ПРАКТИКУМ</a:t>
            </a:r>
            <a:endParaRPr lang="ru-RU" sz="4900" b="1" i="1" dirty="0">
              <a:solidFill>
                <a:srgbClr val="002060"/>
              </a:solidFill>
            </a:endParaRPr>
          </a:p>
        </p:txBody>
      </p:sp>
    </p:spTree>
    <p:extLst>
      <p:ext uri="{BB962C8B-B14F-4D97-AF65-F5344CB8AC3E}">
        <p14:creationId xmlns:p14="http://schemas.microsoft.com/office/powerpoint/2010/main" val="100841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2368550"/>
          </a:xfrm>
        </p:spPr>
        <p:txBody>
          <a:bodyPr>
            <a:normAutofit fontScale="90000"/>
          </a:bodyPr>
          <a:lstStyle/>
          <a:p>
            <a:pPr lvl="0" eaLnBrk="0" fontAlgn="base" hangingPunct="0">
              <a:lnSpc>
                <a:spcPct val="100000"/>
              </a:lnSpc>
              <a:spcAft>
                <a:spcPct val="0"/>
              </a:spcAft>
            </a:pPr>
            <a:r>
              <a:rPr lang="ru-RU" altLang="ru-RU" sz="1600" b="1" dirty="0" smtClean="0">
                <a:latin typeface="+mn-lt"/>
                <a:ea typeface="Calibri" panose="020F0502020204030204" pitchFamily="34" charset="0"/>
                <a:cs typeface="Times New Roman" panose="02020603050405020304" pitchFamily="18" charset="0"/>
              </a:rPr>
              <a:t>                                                                                                                      Практикум</a:t>
            </a:r>
            <a:r>
              <a:rPr lang="ru-RU" altLang="ru-RU" sz="1600" dirty="0" smtClean="0">
                <a:latin typeface="+mn-lt"/>
                <a:ea typeface="Calibri" panose="020F0502020204030204" pitchFamily="34" charset="0"/>
                <a:cs typeface="Times New Roman" panose="02020603050405020304" pitchFamily="18" charset="0"/>
              </a:rPr>
              <a:t/>
            </a:r>
            <a:br>
              <a:rPr lang="ru-RU" altLang="ru-RU" sz="1600" dirty="0" smtClean="0">
                <a:latin typeface="+mn-lt"/>
                <a:ea typeface="Calibri" panose="020F0502020204030204" pitchFamily="34" charset="0"/>
                <a:cs typeface="Times New Roman" panose="02020603050405020304" pitchFamily="18" charset="0"/>
              </a:rPr>
            </a:br>
            <a:r>
              <a:rPr lang="ru-RU" altLang="ru-RU" sz="1600" dirty="0">
                <a:latin typeface="+mn-lt"/>
                <a:ea typeface="Calibri" panose="020F0502020204030204" pitchFamily="34" charset="0"/>
                <a:cs typeface="Times New Roman" panose="02020603050405020304" pitchFamily="18" charset="0"/>
              </a:rPr>
              <a:t/>
            </a:r>
            <a:br>
              <a:rPr lang="ru-RU" altLang="ru-RU" sz="1600" dirty="0">
                <a:latin typeface="+mn-lt"/>
                <a:ea typeface="Calibri" panose="020F0502020204030204" pitchFamily="34" charset="0"/>
                <a:cs typeface="Times New Roman" panose="02020603050405020304" pitchFamily="18" charset="0"/>
              </a:rPr>
            </a:br>
            <a:r>
              <a:rPr lang="ru-RU" altLang="ru-RU" sz="1600" dirty="0" smtClean="0">
                <a:latin typeface="+mn-lt"/>
                <a:ea typeface="Calibri" panose="020F0502020204030204" pitchFamily="34" charset="0"/>
                <a:cs typeface="Times New Roman" panose="02020603050405020304" pitchFamily="18" charset="0"/>
              </a:rPr>
              <a:t>                                                                                   Тема</a:t>
            </a:r>
            <a:r>
              <a:rPr lang="ru-RU" altLang="ru-RU" sz="1600" dirty="0">
                <a:latin typeface="+mn-lt"/>
                <a:ea typeface="Calibri" panose="020F0502020204030204" pitchFamily="34" charset="0"/>
                <a:cs typeface="Times New Roman" panose="02020603050405020304" pitchFamily="18" charset="0"/>
              </a:rPr>
              <a:t>: </a:t>
            </a:r>
            <a:r>
              <a:rPr lang="ru-RU" altLang="ru-RU" sz="1600" dirty="0" smtClean="0">
                <a:latin typeface="+mn-lt"/>
                <a:ea typeface="Calibri" panose="020F0502020204030204" pitchFamily="34" charset="0"/>
                <a:cs typeface="Times New Roman" panose="02020603050405020304" pitchFamily="18" charset="0"/>
              </a:rPr>
              <a:t>«______________________________»</a:t>
            </a:r>
            <a:br>
              <a:rPr lang="ru-RU" altLang="ru-RU" sz="1600" dirty="0" smtClean="0">
                <a:latin typeface="+mn-lt"/>
                <a:ea typeface="Calibri" panose="020F0502020204030204" pitchFamily="34" charset="0"/>
                <a:cs typeface="Times New Roman" panose="02020603050405020304" pitchFamily="18" charset="0"/>
              </a:rPr>
            </a:br>
            <a:r>
              <a:rPr lang="ru-RU" altLang="ru-RU" sz="1000" dirty="0">
                <a:latin typeface="+mn-lt"/>
              </a:rPr>
              <a:t/>
            </a:r>
            <a:br>
              <a:rPr lang="ru-RU" altLang="ru-RU" sz="1000" dirty="0">
                <a:latin typeface="+mn-lt"/>
              </a:rPr>
            </a:br>
            <a:r>
              <a:rPr lang="ru-RU" altLang="ru-RU" sz="1600" dirty="0">
                <a:latin typeface="+mn-lt"/>
                <a:ea typeface="Calibri" panose="020F0502020204030204" pitchFamily="34" charset="0"/>
                <a:cs typeface="Times New Roman" panose="02020603050405020304" pitchFamily="18" charset="0"/>
              </a:rPr>
              <a:t>Цель:</a:t>
            </a:r>
            <a:r>
              <a:rPr lang="ru-RU" altLang="ru-RU" sz="1000" dirty="0">
                <a:latin typeface="+mn-lt"/>
              </a:rPr>
              <a:t/>
            </a:r>
            <a:br>
              <a:rPr lang="ru-RU" altLang="ru-RU" sz="1000" dirty="0">
                <a:latin typeface="+mn-lt"/>
              </a:rPr>
            </a:br>
            <a:r>
              <a:rPr lang="ru-RU" altLang="ru-RU" sz="1600" dirty="0" smtClean="0">
                <a:latin typeface="+mn-lt"/>
                <a:ea typeface="Calibri" panose="020F0502020204030204" pitchFamily="34" charset="0"/>
                <a:cs typeface="Times New Roman" panose="02020603050405020304" pitchFamily="18" charset="0"/>
              </a:rPr>
              <a:t>Задачи</a:t>
            </a:r>
            <a:r>
              <a:rPr lang="ru-RU" altLang="ru-RU" sz="1600" dirty="0">
                <a:latin typeface="+mn-lt"/>
                <a:ea typeface="Calibri" panose="020F0502020204030204" pitchFamily="34" charset="0"/>
                <a:cs typeface="Times New Roman" panose="02020603050405020304" pitchFamily="18" charset="0"/>
              </a:rPr>
              <a:t>:</a:t>
            </a:r>
            <a:r>
              <a:rPr lang="ru-RU" altLang="ru-RU" sz="2400" dirty="0">
                <a:latin typeface="+mn-lt"/>
              </a:rPr>
              <a:t/>
            </a:r>
            <a:br>
              <a:rPr lang="ru-RU" altLang="ru-RU" sz="2400" dirty="0">
                <a:latin typeface="+mn-lt"/>
              </a:rPr>
            </a:br>
            <a:r>
              <a:rPr lang="ru-RU" altLang="ru-RU" sz="1800" dirty="0" smtClean="0">
                <a:solidFill>
                  <a:srgbClr val="FF0000"/>
                </a:solidFill>
                <a:latin typeface="+mn-lt"/>
                <a:ea typeface="Calibri" panose="020F0502020204030204" pitchFamily="34" charset="0"/>
                <a:cs typeface="Times New Roman" panose="02020603050405020304" pitchFamily="18" charset="0"/>
              </a:rPr>
              <a:t>Воспитательные</a:t>
            </a:r>
            <a:r>
              <a:rPr lang="ru-RU" altLang="ru-RU" sz="1800" dirty="0" smtClean="0">
                <a:latin typeface="+mn-lt"/>
              </a:rPr>
              <a:t/>
            </a:r>
            <a:br>
              <a:rPr lang="ru-RU" altLang="ru-RU" sz="1800" dirty="0" smtClean="0">
                <a:latin typeface="+mn-lt"/>
              </a:rPr>
            </a:br>
            <a:r>
              <a:rPr lang="ru-RU" altLang="ru-RU" sz="1800" dirty="0" smtClean="0">
                <a:solidFill>
                  <a:srgbClr val="FF0000"/>
                </a:solidFill>
                <a:latin typeface="+mn-lt"/>
                <a:ea typeface="Calibri" panose="020F0502020204030204" pitchFamily="34" charset="0"/>
                <a:cs typeface="Times New Roman" panose="02020603050405020304" pitchFamily="18" charset="0"/>
              </a:rPr>
              <a:t>Развивающие</a:t>
            </a:r>
            <a:r>
              <a:rPr lang="ru-RU" altLang="ru-RU" sz="1800" dirty="0" smtClean="0">
                <a:latin typeface="+mn-lt"/>
              </a:rPr>
              <a:t/>
            </a:r>
            <a:br>
              <a:rPr lang="ru-RU" altLang="ru-RU" sz="1800" dirty="0" smtClean="0">
                <a:latin typeface="+mn-lt"/>
              </a:rPr>
            </a:br>
            <a:r>
              <a:rPr lang="ru-RU" altLang="ru-RU" sz="1800" dirty="0" smtClean="0">
                <a:solidFill>
                  <a:srgbClr val="FF0000"/>
                </a:solidFill>
                <a:latin typeface="+mn-lt"/>
                <a:ea typeface="Calibri" panose="020F0502020204030204" pitchFamily="34" charset="0"/>
                <a:cs typeface="Times New Roman" panose="02020603050405020304" pitchFamily="18" charset="0"/>
              </a:rPr>
              <a:t>Обучающие</a:t>
            </a:r>
            <a:r>
              <a:rPr lang="ru-RU" altLang="ru-RU" sz="1800" dirty="0" smtClean="0"/>
              <a:t/>
            </a:r>
            <a:br>
              <a:rPr lang="ru-RU" altLang="ru-RU" sz="1800" dirty="0" smtClean="0"/>
            </a:br>
            <a:endParaRPr lang="ru-RU" sz="18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161254257"/>
              </p:ext>
            </p:extLst>
          </p:nvPr>
        </p:nvGraphicFramePr>
        <p:xfrm>
          <a:off x="666750" y="2562225"/>
          <a:ext cx="10887075" cy="3876677"/>
        </p:xfrm>
        <a:graphic>
          <a:graphicData uri="http://schemas.openxmlformats.org/drawingml/2006/table">
            <a:tbl>
              <a:tblPr firstRow="1" firstCol="1" bandRow="1">
                <a:tableStyleId>{5C22544A-7EE6-4342-B048-85BDC9FD1C3A}</a:tableStyleId>
              </a:tblPr>
              <a:tblGrid>
                <a:gridCol w="1811601">
                  <a:extLst>
                    <a:ext uri="{9D8B030D-6E8A-4147-A177-3AD203B41FA5}">
                      <a16:colId xmlns:a16="http://schemas.microsoft.com/office/drawing/2014/main" val="639846323"/>
                    </a:ext>
                  </a:extLst>
                </a:gridCol>
                <a:gridCol w="9075474">
                  <a:extLst>
                    <a:ext uri="{9D8B030D-6E8A-4147-A177-3AD203B41FA5}">
                      <a16:colId xmlns:a16="http://schemas.microsoft.com/office/drawing/2014/main" val="458060912"/>
                    </a:ext>
                  </a:extLst>
                </a:gridCol>
              </a:tblGrid>
              <a:tr h="387668">
                <a:tc>
                  <a:txBody>
                    <a:bodyPr/>
                    <a:lstStyle/>
                    <a:p>
                      <a:pPr algn="ctr">
                        <a:spcAft>
                          <a:spcPts val="0"/>
                        </a:spcAft>
                      </a:pPr>
                      <a:r>
                        <a:rPr lang="ru-RU" sz="2400" dirty="0">
                          <a:effectLst/>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2400" dirty="0">
                          <a:effectLst/>
                        </a:rPr>
                        <a:t>Варианты </a:t>
                      </a:r>
                      <a:r>
                        <a:rPr lang="ru-RU" sz="2400" dirty="0" err="1">
                          <a:effectLst/>
                        </a:rPr>
                        <a:t>разноуровневых</a:t>
                      </a:r>
                      <a:r>
                        <a:rPr lang="ru-RU" sz="2400" dirty="0">
                          <a:effectLst/>
                        </a:rPr>
                        <a:t> заданий</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5783760"/>
                  </a:ext>
                </a:extLst>
              </a:tr>
              <a:tr h="1163003">
                <a:tc>
                  <a:txBody>
                    <a:bodyPr/>
                    <a:lstStyle/>
                    <a:p>
                      <a:pPr algn="ctr">
                        <a:spcAft>
                          <a:spcPts val="0"/>
                        </a:spcAft>
                      </a:pPr>
                      <a:r>
                        <a:rPr lang="ru-RU" sz="2400" dirty="0">
                          <a:effectLst/>
                        </a:rPr>
                        <a:t>Группа А</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200" dirty="0">
                          <a:effectLst/>
                        </a:rPr>
                        <a:t> </a:t>
                      </a:r>
                      <a:endParaRPr lang="ru-RU" sz="1100" dirty="0">
                        <a:effectLst/>
                      </a:endParaRPr>
                    </a:p>
                    <a:p>
                      <a:pPr algn="ctr">
                        <a:spcAft>
                          <a:spcPts val="0"/>
                        </a:spcAft>
                      </a:pPr>
                      <a:r>
                        <a:rPr lang="ru-RU" sz="1200" dirty="0">
                          <a:effectLst/>
                        </a:rPr>
                        <a:t> </a:t>
                      </a:r>
                      <a:endParaRPr lang="ru-RU" sz="1100" dirty="0">
                        <a:effectLst/>
                      </a:endParaRPr>
                    </a:p>
                    <a:p>
                      <a:pPr algn="ctr">
                        <a:spcAft>
                          <a:spcPts val="0"/>
                        </a:spcAft>
                      </a:pPr>
                      <a:r>
                        <a:rPr lang="ru-RU" sz="12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8579230"/>
                  </a:ext>
                </a:extLst>
              </a:tr>
              <a:tr h="1163003">
                <a:tc>
                  <a:txBody>
                    <a:bodyPr/>
                    <a:lstStyle/>
                    <a:p>
                      <a:pPr algn="ctr">
                        <a:spcAft>
                          <a:spcPts val="0"/>
                        </a:spcAft>
                      </a:pPr>
                      <a:r>
                        <a:rPr lang="ru-RU" sz="2400" dirty="0">
                          <a:effectLst/>
                        </a:rPr>
                        <a:t>Группа В</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200">
                          <a:effectLst/>
                        </a:rPr>
                        <a:t> </a:t>
                      </a:r>
                      <a:endParaRPr lang="ru-RU" sz="1100">
                        <a:effectLst/>
                      </a:endParaRPr>
                    </a:p>
                    <a:p>
                      <a:pPr algn="ctr">
                        <a:spcAft>
                          <a:spcPts val="0"/>
                        </a:spcAft>
                      </a:pPr>
                      <a:r>
                        <a:rPr lang="ru-RU" sz="1200">
                          <a:effectLst/>
                        </a:rPr>
                        <a:t> </a:t>
                      </a:r>
                      <a:endParaRPr lang="ru-RU" sz="1100">
                        <a:effectLst/>
                      </a:endParaRPr>
                    </a:p>
                    <a:p>
                      <a:pPr algn="ctr">
                        <a:spcAft>
                          <a:spcPts val="0"/>
                        </a:spcAft>
                      </a:pPr>
                      <a:r>
                        <a:rPr lang="ru-RU" sz="1200">
                          <a:effectLst/>
                        </a:rPr>
                        <a:t> </a:t>
                      </a:r>
                      <a:endParaRPr lang="ru-RU"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2225847"/>
                  </a:ext>
                </a:extLst>
              </a:tr>
              <a:tr h="1163003">
                <a:tc>
                  <a:txBody>
                    <a:bodyPr/>
                    <a:lstStyle/>
                    <a:p>
                      <a:pPr algn="ctr">
                        <a:spcAft>
                          <a:spcPts val="0"/>
                        </a:spcAft>
                      </a:pPr>
                      <a:r>
                        <a:rPr lang="ru-RU" sz="2400" dirty="0">
                          <a:effectLst/>
                        </a:rPr>
                        <a:t>Группа С</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ru-RU" sz="1200" dirty="0">
                          <a:effectLst/>
                        </a:rPr>
                        <a:t> </a:t>
                      </a:r>
                      <a:endParaRPr lang="ru-RU" sz="1100" dirty="0">
                        <a:effectLst/>
                      </a:endParaRPr>
                    </a:p>
                    <a:p>
                      <a:pPr algn="ctr">
                        <a:spcAft>
                          <a:spcPts val="0"/>
                        </a:spcAft>
                      </a:pPr>
                      <a:r>
                        <a:rPr lang="ru-RU" sz="1200" dirty="0">
                          <a:effectLst/>
                        </a:rPr>
                        <a:t> </a:t>
                      </a:r>
                      <a:endParaRPr lang="ru-RU" sz="1100" dirty="0">
                        <a:effectLst/>
                      </a:endParaRPr>
                    </a:p>
                    <a:p>
                      <a:pPr algn="ctr">
                        <a:spcAft>
                          <a:spcPts val="0"/>
                        </a:spcAft>
                      </a:pPr>
                      <a:r>
                        <a:rPr lang="ru-RU" sz="1200" dirty="0">
                          <a:effectLst/>
                        </a:rPr>
                        <a:t> </a:t>
                      </a:r>
                      <a:endParaRPr lang="ru-RU"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56067047"/>
                  </a:ext>
                </a:extLst>
              </a:tr>
            </a:tbl>
          </a:graphicData>
        </a:graphic>
      </p:graphicFrame>
    </p:spTree>
    <p:extLst>
      <p:ext uri="{BB962C8B-B14F-4D97-AF65-F5344CB8AC3E}">
        <p14:creationId xmlns:p14="http://schemas.microsoft.com/office/powerpoint/2010/main" val="25801217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831</TotalTime>
  <Words>628</Words>
  <Application>Microsoft Office PowerPoint</Application>
  <PresentationFormat>Широкоэкранный</PresentationFormat>
  <Paragraphs>76</Paragraphs>
  <Slides>8</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Презентация PowerPoint</vt:lpstr>
      <vt:lpstr>Презентация PowerPoint</vt:lpstr>
      <vt:lpstr>  Технология разноуровневого обучения: технология успеха   </vt:lpstr>
      <vt:lpstr>Презентация PowerPoint</vt:lpstr>
      <vt:lpstr>Презентация PowerPoint</vt:lpstr>
      <vt:lpstr>Презентация PowerPoint</vt:lpstr>
      <vt:lpstr>Использование разноуровневых заданий в образовательной области  «Познавательное развитие»</vt:lpstr>
      <vt:lpstr>                                                                                                                      Практикум                                                                                     Тема: «______________________________»  Цель: Задачи: Воспитательные Развивающие Обучающие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Пономарева ЛД</dc:creator>
  <cp:lastModifiedBy>Пономарева ЛД</cp:lastModifiedBy>
  <cp:revision>55</cp:revision>
  <dcterms:created xsi:type="dcterms:W3CDTF">2023-05-22T02:46:01Z</dcterms:created>
  <dcterms:modified xsi:type="dcterms:W3CDTF">2023-05-31T06:38:32Z</dcterms:modified>
</cp:coreProperties>
</file>