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9" r:id="rId3"/>
    <p:sldId id="259" r:id="rId4"/>
    <p:sldId id="279" r:id="rId5"/>
    <p:sldId id="294" r:id="rId6"/>
    <p:sldId id="333" r:id="rId7"/>
    <p:sldId id="334" r:id="rId8"/>
    <p:sldId id="335" r:id="rId9"/>
    <p:sldId id="336" r:id="rId10"/>
    <p:sldId id="337" r:id="rId11"/>
    <p:sldId id="338" r:id="rId12"/>
    <p:sldId id="301" r:id="rId13"/>
    <p:sldId id="302" r:id="rId14"/>
    <p:sldId id="304" r:id="rId15"/>
    <p:sldId id="305" r:id="rId16"/>
    <p:sldId id="306" r:id="rId17"/>
    <p:sldId id="307" r:id="rId18"/>
    <p:sldId id="268" r:id="rId19"/>
    <p:sldId id="309" r:id="rId20"/>
    <p:sldId id="296" r:id="rId21"/>
    <p:sldId id="311" r:id="rId22"/>
    <p:sldId id="312" r:id="rId23"/>
    <p:sldId id="313" r:id="rId24"/>
    <p:sldId id="314" r:id="rId25"/>
    <p:sldId id="316" r:id="rId26"/>
    <p:sldId id="317" r:id="rId27"/>
    <p:sldId id="318" r:id="rId28"/>
    <p:sldId id="276" r:id="rId29"/>
    <p:sldId id="277" r:id="rId30"/>
    <p:sldId id="319" r:id="rId31"/>
    <p:sldId id="320" r:id="rId32"/>
    <p:sldId id="321" r:id="rId33"/>
    <p:sldId id="322" r:id="rId34"/>
    <p:sldId id="330" r:id="rId35"/>
    <p:sldId id="331" r:id="rId36"/>
    <p:sldId id="332" r:id="rId37"/>
    <p:sldId id="323" r:id="rId38"/>
    <p:sldId id="308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EC787-2082-46F8-B263-3BE704FF72C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FA8E3-59EB-4146-A3AE-6B626344A499}">
      <dgm:prSet phldrT="[Текст]"/>
      <dgm:spPr>
        <a:solidFill>
          <a:srgbClr val="27B190"/>
        </a:solidFill>
      </dgm:spPr>
      <dgm:t>
        <a:bodyPr/>
        <a:lstStyle/>
        <a:p>
          <a:r>
            <a:rPr lang="ru-RU" dirty="0" smtClean="0">
              <a:latin typeface="Helvetica" panose="020B0604020202020204" pitchFamily="34" charset="0"/>
              <a:cs typeface="Helvetica" panose="020B0604020202020204" pitchFamily="34" charset="0"/>
            </a:rPr>
            <a:t>Банковская карта</a:t>
          </a:r>
          <a:endParaRPr lang="ru-RU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B867467-B4D0-4633-8E1C-DE4D0A2DF400}" type="parTrans" cxnId="{E5CB6A23-E84B-487F-8A66-7CAF0A48A65F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376FFEF-F7EC-4DA1-A820-04A86CD0C8A1}" type="sibTrans" cxnId="{E5CB6A23-E84B-487F-8A66-7CAF0A48A65F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Банковский счет</a:t>
          </a:r>
          <a:endParaRPr lang="ru-RU" sz="14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362C1A4-6788-4C2C-B9B7-D4E987E5C8A1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27B190"/>
        </a:solidFill>
        <a:ln w="12700"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Дебетовая</a:t>
          </a:r>
          <a:endParaRPr lang="ru-RU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055A52-97D3-40A4-81BE-3054B57E2D0E}" type="parTrans" cxnId="{0E1E212B-C633-450B-9600-9C626EABDCC8}">
      <dgm:prSet/>
      <dgm:spPr/>
      <dgm:t>
        <a:bodyPr/>
        <a:lstStyle/>
        <a:p>
          <a:endParaRPr lang="ru-RU">
            <a:solidFill>
              <a:srgbClr val="1BB7A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138858-E1A7-4168-B5C9-7C15E71A711D}" type="sibTrans" cxnId="{0E1E212B-C633-450B-9600-9C626EABDCC8}">
      <dgm:prSet/>
      <dgm:spPr/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деньги</a:t>
          </a:r>
          <a:endParaRPr lang="ru-RU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4D1EA25-A16A-44AA-A723-F14A4E6C3B7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27B190"/>
        </a:solidFill>
      </dgm:spPr>
      <dgm:t>
        <a:bodyPr/>
        <a:lstStyle/>
        <a:p>
          <a:r>
            <a:rPr lang="ru-RU" dirty="0" smtClean="0">
              <a:latin typeface="Helvetica" panose="020B0604020202020204" pitchFamily="34" charset="0"/>
              <a:cs typeface="Helvetica" panose="020B0604020202020204" pitchFamily="34" charset="0"/>
            </a:rPr>
            <a:t>Без овердрафта</a:t>
          </a:r>
          <a:endParaRPr lang="ru-RU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A6779FC-E4EB-470E-A34F-08C41A72FEC0}" type="parTrans" cxnId="{9843F156-13D9-4596-A361-46A240EFABC2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E2659C6-8901-4B96-8C20-16FFCC99321D}" type="sibTrans" cxnId="{9843F156-13D9-4596-A361-46A240EFABC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Только собственные</a:t>
          </a:r>
          <a:endParaRPr lang="ru-RU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EC28BAB-B9F8-4B28-858B-60943022214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27B190"/>
        </a:solidFill>
      </dgm:spPr>
      <dgm:t>
        <a:bodyPr/>
        <a:lstStyle/>
        <a:p>
          <a:r>
            <a:rPr lang="ru-RU" dirty="0" smtClean="0">
              <a:latin typeface="Helvetica" panose="020B0604020202020204" pitchFamily="34" charset="0"/>
              <a:cs typeface="Helvetica" panose="020B0604020202020204" pitchFamily="34" charset="0"/>
            </a:rPr>
            <a:t>С овердрафтом</a:t>
          </a:r>
          <a:endParaRPr lang="ru-RU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F1DDD60-30EE-4C79-96F2-31DBAC2772C0}" type="parTrans" cxnId="{F2DBFDB3-E24D-41BA-9931-5C71ED9B06A9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947FAE-4BE0-4467-8350-6ED276D5CF02}" type="sibTrans" cxnId="{F2DBFDB3-E24D-41BA-9931-5C71ED9B06A9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+ Заемные</a:t>
          </a:r>
          <a:endParaRPr lang="ru-RU" sz="14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9990E8C-CA4B-4C3B-B3F1-615E2D6567B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27B19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Кредитная</a:t>
          </a:r>
          <a:endParaRPr lang="ru-RU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6DD2235-6E71-4B30-89FA-101695BEB677}" type="parTrans" cxnId="{3A329356-983D-4175-9193-F734E341A015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863566-B710-4561-B0CF-491740338C13}" type="sibTrans" cxnId="{3A329356-983D-4175-9193-F734E341A015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Преимущественно заемные деньги</a:t>
          </a:r>
          <a:endParaRPr lang="ru-RU" sz="14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6E0AC5-7FD6-4CB2-AAE7-43B9CEAF1624}" type="pres">
      <dgm:prSet presAssocID="{267EC787-2082-46F8-B263-3BE704FF72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EB4D36-F137-426D-A0A7-1BEC66C027A8}" type="pres">
      <dgm:prSet presAssocID="{BD5FA8E3-59EB-4146-A3AE-6B626344A499}" presName="hierRoot1" presStyleCnt="0">
        <dgm:presLayoutVars>
          <dgm:hierBranch val="init"/>
        </dgm:presLayoutVars>
      </dgm:prSet>
      <dgm:spPr/>
    </dgm:pt>
    <dgm:pt modelId="{C55518AB-6411-4981-B5E9-F4ED9FEE1A24}" type="pres">
      <dgm:prSet presAssocID="{BD5FA8E3-59EB-4146-A3AE-6B626344A499}" presName="rootComposite1" presStyleCnt="0"/>
      <dgm:spPr/>
    </dgm:pt>
    <dgm:pt modelId="{1DDCC14F-7DD1-4FD3-8212-4B6F15CB2DE2}" type="pres">
      <dgm:prSet presAssocID="{BD5FA8E3-59EB-4146-A3AE-6B626344A499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97CAEC3-8A59-4C06-811A-0A2BCD44FE11}" type="pres">
      <dgm:prSet presAssocID="{BD5FA8E3-59EB-4146-A3AE-6B626344A499}" presName="titleText1" presStyleLbl="fgAcc0" presStyleIdx="0" presStyleCnt="1" custScaleX="120557" custLinFactNeighborX="586" custLinFactNeighborY="-917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109F0C1-65DA-4190-9B9F-2816D5FFFCA5}" type="pres">
      <dgm:prSet presAssocID="{BD5FA8E3-59EB-4146-A3AE-6B626344A499}" presName="rootConnector1" presStyleLbl="node1" presStyleIdx="0" presStyleCnt="4"/>
      <dgm:spPr/>
      <dgm:t>
        <a:bodyPr/>
        <a:lstStyle/>
        <a:p>
          <a:endParaRPr lang="ru-RU"/>
        </a:p>
      </dgm:t>
    </dgm:pt>
    <dgm:pt modelId="{B1632DB3-2295-408C-BB8B-856B85A6013D}" type="pres">
      <dgm:prSet presAssocID="{BD5FA8E3-59EB-4146-A3AE-6B626344A499}" presName="hierChild2" presStyleCnt="0"/>
      <dgm:spPr/>
    </dgm:pt>
    <dgm:pt modelId="{E1172568-F1B3-4C95-9B1D-B6BABBBFD2F4}" type="pres">
      <dgm:prSet presAssocID="{1A055A52-97D3-40A4-81BE-3054B57E2D0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603B3F1-0868-4EB4-BA33-C21B36F44287}" type="pres">
      <dgm:prSet presAssocID="{9362C1A4-6788-4C2C-B9B7-D4E987E5C8A1}" presName="hierRoot2" presStyleCnt="0">
        <dgm:presLayoutVars>
          <dgm:hierBranch val="init"/>
        </dgm:presLayoutVars>
      </dgm:prSet>
      <dgm:spPr/>
    </dgm:pt>
    <dgm:pt modelId="{C7BD3EFD-9F70-4190-BE7E-640776327C49}" type="pres">
      <dgm:prSet presAssocID="{9362C1A4-6788-4C2C-B9B7-D4E987E5C8A1}" presName="rootComposite" presStyleCnt="0"/>
      <dgm:spPr/>
    </dgm:pt>
    <dgm:pt modelId="{5A9CC6DE-FD67-4174-A801-B6F62122B3C9}" type="pres">
      <dgm:prSet presAssocID="{9362C1A4-6788-4C2C-B9B7-D4E987E5C8A1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C5A70A9-FF5D-4086-82FE-840D48277357}" type="pres">
      <dgm:prSet presAssocID="{9362C1A4-6788-4C2C-B9B7-D4E987E5C8A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9075DD7-1C4E-49DB-9658-744E4A934BA0}" type="pres">
      <dgm:prSet presAssocID="{9362C1A4-6788-4C2C-B9B7-D4E987E5C8A1}" presName="rootConnector" presStyleLbl="node2" presStyleIdx="0" presStyleCnt="0"/>
      <dgm:spPr/>
      <dgm:t>
        <a:bodyPr/>
        <a:lstStyle/>
        <a:p>
          <a:endParaRPr lang="ru-RU"/>
        </a:p>
      </dgm:t>
    </dgm:pt>
    <dgm:pt modelId="{9FA41319-40E9-4B62-829A-ADACAE2FE5FA}" type="pres">
      <dgm:prSet presAssocID="{9362C1A4-6788-4C2C-B9B7-D4E987E5C8A1}" presName="hierChild4" presStyleCnt="0"/>
      <dgm:spPr/>
    </dgm:pt>
    <dgm:pt modelId="{4997A6C7-A050-40D1-89FF-B9BB7D911EBE}" type="pres">
      <dgm:prSet presAssocID="{DA6779FC-E4EB-470E-A34F-08C41A72FEC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CF0E41FB-7CFA-4EB3-94FB-BBDEDD282FC5}" type="pres">
      <dgm:prSet presAssocID="{E4D1EA25-A16A-44AA-A723-F14A4E6C3B7B}" presName="hierRoot2" presStyleCnt="0">
        <dgm:presLayoutVars>
          <dgm:hierBranch val="init"/>
        </dgm:presLayoutVars>
      </dgm:prSet>
      <dgm:spPr/>
    </dgm:pt>
    <dgm:pt modelId="{7735FC8F-B542-440E-A715-CE3B05153EAC}" type="pres">
      <dgm:prSet presAssocID="{E4D1EA25-A16A-44AA-A723-F14A4E6C3B7B}" presName="rootComposite" presStyleCnt="0"/>
      <dgm:spPr/>
    </dgm:pt>
    <dgm:pt modelId="{D1723549-31FF-451C-8606-12AA8EBE2657}" type="pres">
      <dgm:prSet presAssocID="{E4D1EA25-A16A-44AA-A723-F14A4E6C3B7B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6D5786F-15BF-4626-8077-45538FD1B225}" type="pres">
      <dgm:prSet presAssocID="{E4D1EA25-A16A-44AA-A723-F14A4E6C3B7B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CC50AE8-6F2E-40B6-A68F-21D5541E3BBE}" type="pres">
      <dgm:prSet presAssocID="{E4D1EA25-A16A-44AA-A723-F14A4E6C3B7B}" presName="rootConnector" presStyleLbl="node3" presStyleIdx="0" presStyleCnt="0"/>
      <dgm:spPr/>
      <dgm:t>
        <a:bodyPr/>
        <a:lstStyle/>
        <a:p>
          <a:endParaRPr lang="ru-RU"/>
        </a:p>
      </dgm:t>
    </dgm:pt>
    <dgm:pt modelId="{41BCD61F-32A6-4991-9CFD-A06C66C01A7F}" type="pres">
      <dgm:prSet presAssocID="{E4D1EA25-A16A-44AA-A723-F14A4E6C3B7B}" presName="hierChild4" presStyleCnt="0"/>
      <dgm:spPr/>
    </dgm:pt>
    <dgm:pt modelId="{ED22B16C-692E-4EC0-9406-EE165D23D01C}" type="pres">
      <dgm:prSet presAssocID="{E4D1EA25-A16A-44AA-A723-F14A4E6C3B7B}" presName="hierChild5" presStyleCnt="0"/>
      <dgm:spPr/>
    </dgm:pt>
    <dgm:pt modelId="{22C17D90-C037-4DD4-943C-6A9B3A767E95}" type="pres">
      <dgm:prSet presAssocID="{2F1DDD60-30EE-4C79-96F2-31DBAC2772C0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1BB68FF-9142-4C82-BA8D-6B9CB51BD3CD}" type="pres">
      <dgm:prSet presAssocID="{0EC28BAB-B9F8-4B28-858B-609430222148}" presName="hierRoot2" presStyleCnt="0">
        <dgm:presLayoutVars>
          <dgm:hierBranch val="init"/>
        </dgm:presLayoutVars>
      </dgm:prSet>
      <dgm:spPr/>
    </dgm:pt>
    <dgm:pt modelId="{3AC92A54-9217-442C-A2E3-5C73EBEAA207}" type="pres">
      <dgm:prSet presAssocID="{0EC28BAB-B9F8-4B28-858B-609430222148}" presName="rootComposite" presStyleCnt="0"/>
      <dgm:spPr/>
    </dgm:pt>
    <dgm:pt modelId="{4DCA53B7-A430-4196-9D55-9F98D0AC0D00}" type="pres">
      <dgm:prSet presAssocID="{0EC28BAB-B9F8-4B28-858B-609430222148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28CA54D-B705-4677-80E1-E2B6B9EDDDE1}" type="pres">
      <dgm:prSet presAssocID="{0EC28BAB-B9F8-4B28-858B-609430222148}" presName="titleText2" presStyleLbl="fgAcc1" presStyleIdx="2" presStyleCnt="4" custScaleX="151706" custScaleY="100713" custLinFactNeighborX="192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5F0CF5C-66B2-48FD-A84F-93F6F9FB7BF6}" type="pres">
      <dgm:prSet presAssocID="{0EC28BAB-B9F8-4B28-858B-609430222148}" presName="rootConnector" presStyleLbl="node3" presStyleIdx="0" presStyleCnt="0"/>
      <dgm:spPr/>
      <dgm:t>
        <a:bodyPr/>
        <a:lstStyle/>
        <a:p>
          <a:endParaRPr lang="ru-RU"/>
        </a:p>
      </dgm:t>
    </dgm:pt>
    <dgm:pt modelId="{12B0C106-ED99-4158-908B-913FF831A13E}" type="pres">
      <dgm:prSet presAssocID="{0EC28BAB-B9F8-4B28-858B-609430222148}" presName="hierChild4" presStyleCnt="0"/>
      <dgm:spPr/>
    </dgm:pt>
    <dgm:pt modelId="{3F831340-AD8C-4285-A8B8-8849A78D01B2}" type="pres">
      <dgm:prSet presAssocID="{0EC28BAB-B9F8-4B28-858B-609430222148}" presName="hierChild5" presStyleCnt="0"/>
      <dgm:spPr/>
    </dgm:pt>
    <dgm:pt modelId="{9AB59813-48C4-4E3F-81FD-8110E18B422A}" type="pres">
      <dgm:prSet presAssocID="{9362C1A4-6788-4C2C-B9B7-D4E987E5C8A1}" presName="hierChild5" presStyleCnt="0"/>
      <dgm:spPr/>
    </dgm:pt>
    <dgm:pt modelId="{EB658986-65B6-454F-BA7C-8FCA2B8989F0}" type="pres">
      <dgm:prSet presAssocID="{06DD2235-6E71-4B30-89FA-101695BEB67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86C1A02-903E-456F-B200-A6362BF46076}" type="pres">
      <dgm:prSet presAssocID="{89990E8C-CA4B-4C3B-B3F1-615E2D6567B3}" presName="hierRoot2" presStyleCnt="0">
        <dgm:presLayoutVars>
          <dgm:hierBranch val="init"/>
        </dgm:presLayoutVars>
      </dgm:prSet>
      <dgm:spPr/>
    </dgm:pt>
    <dgm:pt modelId="{91CF3235-4A98-43FC-8895-12607EDA044F}" type="pres">
      <dgm:prSet presAssocID="{89990E8C-CA4B-4C3B-B3F1-615E2D6567B3}" presName="rootComposite" presStyleCnt="0"/>
      <dgm:spPr/>
    </dgm:pt>
    <dgm:pt modelId="{DB0AD90B-DAFD-4483-846D-A14B3D2F07EF}" type="pres">
      <dgm:prSet presAssocID="{89990E8C-CA4B-4C3B-B3F1-615E2D6567B3}" presName="rootText" presStyleLbl="node1" presStyleIdx="3" presStyleCnt="4" custLinFactNeighborX="528" custLinFactNeighborY="101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04DA98B-1555-4E31-ACED-D95C3F87DD21}" type="pres">
      <dgm:prSet presAssocID="{89990E8C-CA4B-4C3B-B3F1-615E2D6567B3}" presName="titleText2" presStyleLbl="fgAcc1" presStyleIdx="3" presStyleCnt="4" custScaleX="173297" custScaleY="169948" custLinFactNeighborY="611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42DE319-A523-48FA-BF13-78223200B60D}" type="pres">
      <dgm:prSet presAssocID="{89990E8C-CA4B-4C3B-B3F1-615E2D6567B3}" presName="rootConnector" presStyleLbl="node2" presStyleIdx="0" presStyleCnt="0"/>
      <dgm:spPr/>
      <dgm:t>
        <a:bodyPr/>
        <a:lstStyle/>
        <a:p>
          <a:endParaRPr lang="ru-RU"/>
        </a:p>
      </dgm:t>
    </dgm:pt>
    <dgm:pt modelId="{F71762A7-9FD4-4C52-ACD9-DBDD36DC665D}" type="pres">
      <dgm:prSet presAssocID="{89990E8C-CA4B-4C3B-B3F1-615E2D6567B3}" presName="hierChild4" presStyleCnt="0"/>
      <dgm:spPr/>
    </dgm:pt>
    <dgm:pt modelId="{D07511E6-3EAD-4E48-A145-15E9D2EE6EA2}" type="pres">
      <dgm:prSet presAssocID="{89990E8C-CA4B-4C3B-B3F1-615E2D6567B3}" presName="hierChild5" presStyleCnt="0"/>
      <dgm:spPr/>
    </dgm:pt>
    <dgm:pt modelId="{97710D35-D304-40F3-8898-405CEADC73EF}" type="pres">
      <dgm:prSet presAssocID="{BD5FA8E3-59EB-4146-A3AE-6B626344A499}" presName="hierChild3" presStyleCnt="0"/>
      <dgm:spPr/>
    </dgm:pt>
  </dgm:ptLst>
  <dgm:cxnLst>
    <dgm:cxn modelId="{3AB240A9-A883-4625-B598-2D064F1CB74A}" type="presOf" srcId="{0EC28BAB-B9F8-4B28-858B-609430222148}" destId="{4DCA53B7-A430-4196-9D55-9F98D0AC0D00}" srcOrd="0" destOrd="0" presId="urn:microsoft.com/office/officeart/2008/layout/NameandTitleOrganizationalChart"/>
    <dgm:cxn modelId="{3E1B78BA-B70A-4C40-ACFE-6D6EDCA4D8DA}" type="presOf" srcId="{98947FAE-4BE0-4467-8350-6ED276D5CF02}" destId="{F28CA54D-B705-4677-80E1-E2B6B9EDDDE1}" srcOrd="0" destOrd="0" presId="urn:microsoft.com/office/officeart/2008/layout/NameandTitleOrganizationalChart"/>
    <dgm:cxn modelId="{9843F156-13D9-4596-A361-46A240EFABC2}" srcId="{9362C1A4-6788-4C2C-B9B7-D4E987E5C8A1}" destId="{E4D1EA25-A16A-44AA-A723-F14A4E6C3B7B}" srcOrd="0" destOrd="0" parTransId="{DA6779FC-E4EB-470E-A34F-08C41A72FEC0}" sibTransId="{CE2659C6-8901-4B96-8C20-16FFCC99321D}"/>
    <dgm:cxn modelId="{25409D0D-B334-444D-9114-13619312359E}" type="presOf" srcId="{89990E8C-CA4B-4C3B-B3F1-615E2D6567B3}" destId="{DB0AD90B-DAFD-4483-846D-A14B3D2F07EF}" srcOrd="0" destOrd="0" presId="urn:microsoft.com/office/officeart/2008/layout/NameandTitleOrganizationalChart"/>
    <dgm:cxn modelId="{748DDFF3-2D10-49A0-BDCA-D298600C62E7}" type="presOf" srcId="{DA6779FC-E4EB-470E-A34F-08C41A72FEC0}" destId="{4997A6C7-A050-40D1-89FF-B9BB7D911EBE}" srcOrd="0" destOrd="0" presId="urn:microsoft.com/office/officeart/2008/layout/NameandTitleOrganizationalChart"/>
    <dgm:cxn modelId="{94913976-706D-431C-B461-A83F6E74E2C9}" type="presOf" srcId="{2F1DDD60-30EE-4C79-96F2-31DBAC2772C0}" destId="{22C17D90-C037-4DD4-943C-6A9B3A767E95}" srcOrd="0" destOrd="0" presId="urn:microsoft.com/office/officeart/2008/layout/NameandTitleOrganizationalChart"/>
    <dgm:cxn modelId="{F9BBBB76-5B10-4AC6-9345-2BFA82537A59}" type="presOf" srcId="{CE2659C6-8901-4B96-8C20-16FFCC99321D}" destId="{56D5786F-15BF-4626-8077-45538FD1B225}" srcOrd="0" destOrd="0" presId="urn:microsoft.com/office/officeart/2008/layout/NameandTitleOrganizationalChart"/>
    <dgm:cxn modelId="{3C9A1C7D-0A09-486C-A52A-5006832CEC5A}" type="presOf" srcId="{89990E8C-CA4B-4C3B-B3F1-615E2D6567B3}" destId="{542DE319-A523-48FA-BF13-78223200B60D}" srcOrd="1" destOrd="0" presId="urn:microsoft.com/office/officeart/2008/layout/NameandTitleOrganizationalChart"/>
    <dgm:cxn modelId="{0E1E212B-C633-450B-9600-9C626EABDCC8}" srcId="{BD5FA8E3-59EB-4146-A3AE-6B626344A499}" destId="{9362C1A4-6788-4C2C-B9B7-D4E987E5C8A1}" srcOrd="0" destOrd="0" parTransId="{1A055A52-97D3-40A4-81BE-3054B57E2D0E}" sibTransId="{FA138858-E1A7-4168-B5C9-7C15E71A711D}"/>
    <dgm:cxn modelId="{E5CB6A23-E84B-487F-8A66-7CAF0A48A65F}" srcId="{267EC787-2082-46F8-B263-3BE704FF72C2}" destId="{BD5FA8E3-59EB-4146-A3AE-6B626344A499}" srcOrd="0" destOrd="0" parTransId="{6B867467-B4D0-4633-8E1C-DE4D0A2DF400}" sibTransId="{7376FFEF-F7EC-4DA1-A820-04A86CD0C8A1}"/>
    <dgm:cxn modelId="{B561E38E-057A-477F-83E3-DD82A6869CC3}" type="presOf" srcId="{1A055A52-97D3-40A4-81BE-3054B57E2D0E}" destId="{E1172568-F1B3-4C95-9B1D-B6BABBBFD2F4}" srcOrd="0" destOrd="0" presId="urn:microsoft.com/office/officeart/2008/layout/NameandTitleOrganizationalChart"/>
    <dgm:cxn modelId="{E7008EC3-6E61-463D-B834-95FEABB8D2F3}" type="presOf" srcId="{267EC787-2082-46F8-B263-3BE704FF72C2}" destId="{596E0AC5-7FD6-4CB2-AAE7-43B9CEAF1624}" srcOrd="0" destOrd="0" presId="urn:microsoft.com/office/officeart/2008/layout/NameandTitleOrganizationalChart"/>
    <dgm:cxn modelId="{B79DDF14-2997-4610-8A5E-8428D36CC34A}" type="presOf" srcId="{BD5FA8E3-59EB-4146-A3AE-6B626344A499}" destId="{1DDCC14F-7DD1-4FD3-8212-4B6F15CB2DE2}" srcOrd="0" destOrd="0" presId="urn:microsoft.com/office/officeart/2008/layout/NameandTitleOrganizationalChart"/>
    <dgm:cxn modelId="{F81126E0-1302-4D71-9F69-DF14EB5A9CC6}" type="presOf" srcId="{9362C1A4-6788-4C2C-B9B7-D4E987E5C8A1}" destId="{A9075DD7-1C4E-49DB-9658-744E4A934BA0}" srcOrd="1" destOrd="0" presId="urn:microsoft.com/office/officeart/2008/layout/NameandTitleOrganizationalChart"/>
    <dgm:cxn modelId="{B993AA56-5C43-4312-8381-05F73078C325}" type="presOf" srcId="{06DD2235-6E71-4B30-89FA-101695BEB677}" destId="{EB658986-65B6-454F-BA7C-8FCA2B8989F0}" srcOrd="0" destOrd="0" presId="urn:microsoft.com/office/officeart/2008/layout/NameandTitleOrganizationalChart"/>
    <dgm:cxn modelId="{AAB7AD59-A8FA-40C3-91B7-26098D7D20CA}" type="presOf" srcId="{0EC28BAB-B9F8-4B28-858B-609430222148}" destId="{F5F0CF5C-66B2-48FD-A84F-93F6F9FB7BF6}" srcOrd="1" destOrd="0" presId="urn:microsoft.com/office/officeart/2008/layout/NameandTitleOrganizationalChart"/>
    <dgm:cxn modelId="{1382500D-586A-42F8-A660-10C9F266ADA1}" type="presOf" srcId="{9362C1A4-6788-4C2C-B9B7-D4E987E5C8A1}" destId="{5A9CC6DE-FD67-4174-A801-B6F62122B3C9}" srcOrd="0" destOrd="0" presId="urn:microsoft.com/office/officeart/2008/layout/NameandTitleOrganizationalChart"/>
    <dgm:cxn modelId="{6812A7C8-18A9-418F-8CF8-E28E8AB2EAB7}" type="presOf" srcId="{C6863566-B710-4561-B0CF-491740338C13}" destId="{A04DA98B-1555-4E31-ACED-D95C3F87DD21}" srcOrd="0" destOrd="0" presId="urn:microsoft.com/office/officeart/2008/layout/NameandTitleOrganizationalChart"/>
    <dgm:cxn modelId="{F2DBFDB3-E24D-41BA-9931-5C71ED9B06A9}" srcId="{9362C1A4-6788-4C2C-B9B7-D4E987E5C8A1}" destId="{0EC28BAB-B9F8-4B28-858B-609430222148}" srcOrd="1" destOrd="0" parTransId="{2F1DDD60-30EE-4C79-96F2-31DBAC2772C0}" sibTransId="{98947FAE-4BE0-4467-8350-6ED276D5CF02}"/>
    <dgm:cxn modelId="{3A329356-983D-4175-9193-F734E341A015}" srcId="{BD5FA8E3-59EB-4146-A3AE-6B626344A499}" destId="{89990E8C-CA4B-4C3B-B3F1-615E2D6567B3}" srcOrd="1" destOrd="0" parTransId="{06DD2235-6E71-4B30-89FA-101695BEB677}" sibTransId="{C6863566-B710-4561-B0CF-491740338C13}"/>
    <dgm:cxn modelId="{613B766E-1C58-427A-A8EB-3D88E7E8B897}" type="presOf" srcId="{E4D1EA25-A16A-44AA-A723-F14A4E6C3B7B}" destId="{D1723549-31FF-451C-8606-12AA8EBE2657}" srcOrd="0" destOrd="0" presId="urn:microsoft.com/office/officeart/2008/layout/NameandTitleOrganizationalChart"/>
    <dgm:cxn modelId="{557FD9B7-B142-4C44-A3E5-ABC3AA4360AF}" type="presOf" srcId="{7376FFEF-F7EC-4DA1-A820-04A86CD0C8A1}" destId="{997CAEC3-8A59-4C06-811A-0A2BCD44FE11}" srcOrd="0" destOrd="0" presId="urn:microsoft.com/office/officeart/2008/layout/NameandTitleOrganizationalChart"/>
    <dgm:cxn modelId="{28F7A1E2-1CAF-4C96-B9ED-44F4657A96C8}" type="presOf" srcId="{FA138858-E1A7-4168-B5C9-7C15E71A711D}" destId="{2C5A70A9-FF5D-4086-82FE-840D48277357}" srcOrd="0" destOrd="0" presId="urn:microsoft.com/office/officeart/2008/layout/NameandTitleOrganizationalChart"/>
    <dgm:cxn modelId="{BC1829F5-BE7E-4EC5-B7AC-6AAF4C0A80B1}" type="presOf" srcId="{BD5FA8E3-59EB-4146-A3AE-6B626344A499}" destId="{D109F0C1-65DA-4190-9B9F-2816D5FFFCA5}" srcOrd="1" destOrd="0" presId="urn:microsoft.com/office/officeart/2008/layout/NameandTitleOrganizationalChart"/>
    <dgm:cxn modelId="{A13CA0D3-6C1E-449F-B4BC-1163997A4AC3}" type="presOf" srcId="{E4D1EA25-A16A-44AA-A723-F14A4E6C3B7B}" destId="{4CC50AE8-6F2E-40B6-A68F-21D5541E3BBE}" srcOrd="1" destOrd="0" presId="urn:microsoft.com/office/officeart/2008/layout/NameandTitleOrganizationalChart"/>
    <dgm:cxn modelId="{CBB53D51-623F-4011-9050-041EE7E0CD05}" type="presParOf" srcId="{596E0AC5-7FD6-4CB2-AAE7-43B9CEAF1624}" destId="{BBEB4D36-F137-426D-A0A7-1BEC66C027A8}" srcOrd="0" destOrd="0" presId="urn:microsoft.com/office/officeart/2008/layout/NameandTitleOrganizationalChart"/>
    <dgm:cxn modelId="{7C5D48DE-9E5E-4DE4-9F34-E4A8707B0833}" type="presParOf" srcId="{BBEB4D36-F137-426D-A0A7-1BEC66C027A8}" destId="{C55518AB-6411-4981-B5E9-F4ED9FEE1A24}" srcOrd="0" destOrd="0" presId="urn:microsoft.com/office/officeart/2008/layout/NameandTitleOrganizationalChart"/>
    <dgm:cxn modelId="{5A5B74C6-3E50-4E94-8C39-61D7F518DD69}" type="presParOf" srcId="{C55518AB-6411-4981-B5E9-F4ED9FEE1A24}" destId="{1DDCC14F-7DD1-4FD3-8212-4B6F15CB2DE2}" srcOrd="0" destOrd="0" presId="urn:microsoft.com/office/officeart/2008/layout/NameandTitleOrganizationalChart"/>
    <dgm:cxn modelId="{8FA6BD0D-1D71-4C74-9357-3D00D86EAEB6}" type="presParOf" srcId="{C55518AB-6411-4981-B5E9-F4ED9FEE1A24}" destId="{997CAEC3-8A59-4C06-811A-0A2BCD44FE11}" srcOrd="1" destOrd="0" presId="urn:microsoft.com/office/officeart/2008/layout/NameandTitleOrganizationalChart"/>
    <dgm:cxn modelId="{C52F7CA4-7C14-4768-AFE5-C60B50BFB85D}" type="presParOf" srcId="{C55518AB-6411-4981-B5E9-F4ED9FEE1A24}" destId="{D109F0C1-65DA-4190-9B9F-2816D5FFFCA5}" srcOrd="2" destOrd="0" presId="urn:microsoft.com/office/officeart/2008/layout/NameandTitleOrganizationalChart"/>
    <dgm:cxn modelId="{4C8954CB-6DBD-417A-A40C-5BC978D1FD62}" type="presParOf" srcId="{BBEB4D36-F137-426D-A0A7-1BEC66C027A8}" destId="{B1632DB3-2295-408C-BB8B-856B85A6013D}" srcOrd="1" destOrd="0" presId="urn:microsoft.com/office/officeart/2008/layout/NameandTitleOrganizationalChart"/>
    <dgm:cxn modelId="{1701CA77-ECE2-4D12-933A-06113383577A}" type="presParOf" srcId="{B1632DB3-2295-408C-BB8B-856B85A6013D}" destId="{E1172568-F1B3-4C95-9B1D-B6BABBBFD2F4}" srcOrd="0" destOrd="0" presId="urn:microsoft.com/office/officeart/2008/layout/NameandTitleOrganizationalChart"/>
    <dgm:cxn modelId="{3567C023-F96E-4541-94AA-4F4104786F13}" type="presParOf" srcId="{B1632DB3-2295-408C-BB8B-856B85A6013D}" destId="{E603B3F1-0868-4EB4-BA33-C21B36F44287}" srcOrd="1" destOrd="0" presId="urn:microsoft.com/office/officeart/2008/layout/NameandTitleOrganizationalChart"/>
    <dgm:cxn modelId="{57843937-55F6-44E2-A5BD-48D5AAC223AF}" type="presParOf" srcId="{E603B3F1-0868-4EB4-BA33-C21B36F44287}" destId="{C7BD3EFD-9F70-4190-BE7E-640776327C49}" srcOrd="0" destOrd="0" presId="urn:microsoft.com/office/officeart/2008/layout/NameandTitleOrganizationalChart"/>
    <dgm:cxn modelId="{AD953715-CCED-48F3-BA65-6945721ACF4B}" type="presParOf" srcId="{C7BD3EFD-9F70-4190-BE7E-640776327C49}" destId="{5A9CC6DE-FD67-4174-A801-B6F62122B3C9}" srcOrd="0" destOrd="0" presId="urn:microsoft.com/office/officeart/2008/layout/NameandTitleOrganizationalChart"/>
    <dgm:cxn modelId="{EA47B44C-2CA2-41FB-B763-E4655B8A127D}" type="presParOf" srcId="{C7BD3EFD-9F70-4190-BE7E-640776327C49}" destId="{2C5A70A9-FF5D-4086-82FE-840D48277357}" srcOrd="1" destOrd="0" presId="urn:microsoft.com/office/officeart/2008/layout/NameandTitleOrganizationalChart"/>
    <dgm:cxn modelId="{CC5FEF43-27BB-4C75-BD22-2D8A6C00678C}" type="presParOf" srcId="{C7BD3EFD-9F70-4190-BE7E-640776327C49}" destId="{A9075DD7-1C4E-49DB-9658-744E4A934BA0}" srcOrd="2" destOrd="0" presId="urn:microsoft.com/office/officeart/2008/layout/NameandTitleOrganizationalChart"/>
    <dgm:cxn modelId="{F26CAC30-7571-4F2F-B958-CE97D02531D9}" type="presParOf" srcId="{E603B3F1-0868-4EB4-BA33-C21B36F44287}" destId="{9FA41319-40E9-4B62-829A-ADACAE2FE5FA}" srcOrd="1" destOrd="0" presId="urn:microsoft.com/office/officeart/2008/layout/NameandTitleOrganizationalChart"/>
    <dgm:cxn modelId="{DD4B8415-CA42-4285-9BB6-0DF8C991F013}" type="presParOf" srcId="{9FA41319-40E9-4B62-829A-ADACAE2FE5FA}" destId="{4997A6C7-A050-40D1-89FF-B9BB7D911EBE}" srcOrd="0" destOrd="0" presId="urn:microsoft.com/office/officeart/2008/layout/NameandTitleOrganizationalChart"/>
    <dgm:cxn modelId="{0A363E46-DD4F-4EBD-9647-8141E3E700F6}" type="presParOf" srcId="{9FA41319-40E9-4B62-829A-ADACAE2FE5FA}" destId="{CF0E41FB-7CFA-4EB3-94FB-BBDEDD282FC5}" srcOrd="1" destOrd="0" presId="urn:microsoft.com/office/officeart/2008/layout/NameandTitleOrganizationalChart"/>
    <dgm:cxn modelId="{34B17B9A-A774-43C9-9CAB-CC3C65EC6FF4}" type="presParOf" srcId="{CF0E41FB-7CFA-4EB3-94FB-BBDEDD282FC5}" destId="{7735FC8F-B542-440E-A715-CE3B05153EAC}" srcOrd="0" destOrd="0" presId="urn:microsoft.com/office/officeart/2008/layout/NameandTitleOrganizationalChart"/>
    <dgm:cxn modelId="{C8AEB50A-E5E8-495C-9A55-8F550CF14A37}" type="presParOf" srcId="{7735FC8F-B542-440E-A715-CE3B05153EAC}" destId="{D1723549-31FF-451C-8606-12AA8EBE2657}" srcOrd="0" destOrd="0" presId="urn:microsoft.com/office/officeart/2008/layout/NameandTitleOrganizationalChart"/>
    <dgm:cxn modelId="{E22E3321-F2D0-4702-AE3D-6458CB099F5F}" type="presParOf" srcId="{7735FC8F-B542-440E-A715-CE3B05153EAC}" destId="{56D5786F-15BF-4626-8077-45538FD1B225}" srcOrd="1" destOrd="0" presId="urn:microsoft.com/office/officeart/2008/layout/NameandTitleOrganizationalChart"/>
    <dgm:cxn modelId="{210F6218-7CD2-420B-955C-5C0336BE1808}" type="presParOf" srcId="{7735FC8F-B542-440E-A715-CE3B05153EAC}" destId="{4CC50AE8-6F2E-40B6-A68F-21D5541E3BBE}" srcOrd="2" destOrd="0" presId="urn:microsoft.com/office/officeart/2008/layout/NameandTitleOrganizationalChart"/>
    <dgm:cxn modelId="{9F1D8BA6-7E45-4378-A9CD-EACCCA0C65AC}" type="presParOf" srcId="{CF0E41FB-7CFA-4EB3-94FB-BBDEDD282FC5}" destId="{41BCD61F-32A6-4991-9CFD-A06C66C01A7F}" srcOrd="1" destOrd="0" presId="urn:microsoft.com/office/officeart/2008/layout/NameandTitleOrganizationalChart"/>
    <dgm:cxn modelId="{766318B0-5C74-4FD7-BFED-8841C3F038C6}" type="presParOf" srcId="{CF0E41FB-7CFA-4EB3-94FB-BBDEDD282FC5}" destId="{ED22B16C-692E-4EC0-9406-EE165D23D01C}" srcOrd="2" destOrd="0" presId="urn:microsoft.com/office/officeart/2008/layout/NameandTitleOrganizationalChart"/>
    <dgm:cxn modelId="{833945BF-2D58-4C8E-855D-B601AB3324AE}" type="presParOf" srcId="{9FA41319-40E9-4B62-829A-ADACAE2FE5FA}" destId="{22C17D90-C037-4DD4-943C-6A9B3A767E95}" srcOrd="2" destOrd="0" presId="urn:microsoft.com/office/officeart/2008/layout/NameandTitleOrganizationalChart"/>
    <dgm:cxn modelId="{B2DB3DAE-F121-4768-9B74-ADCC01CB3E71}" type="presParOf" srcId="{9FA41319-40E9-4B62-829A-ADACAE2FE5FA}" destId="{E1BB68FF-9142-4C82-BA8D-6B9CB51BD3CD}" srcOrd="3" destOrd="0" presId="urn:microsoft.com/office/officeart/2008/layout/NameandTitleOrganizationalChart"/>
    <dgm:cxn modelId="{D222A568-9369-4FCC-92D3-7D7CC42EEDE1}" type="presParOf" srcId="{E1BB68FF-9142-4C82-BA8D-6B9CB51BD3CD}" destId="{3AC92A54-9217-442C-A2E3-5C73EBEAA207}" srcOrd="0" destOrd="0" presId="urn:microsoft.com/office/officeart/2008/layout/NameandTitleOrganizationalChart"/>
    <dgm:cxn modelId="{C50635AB-6C0C-4044-8062-D02B5F9E7836}" type="presParOf" srcId="{3AC92A54-9217-442C-A2E3-5C73EBEAA207}" destId="{4DCA53B7-A430-4196-9D55-9F98D0AC0D00}" srcOrd="0" destOrd="0" presId="urn:microsoft.com/office/officeart/2008/layout/NameandTitleOrganizationalChart"/>
    <dgm:cxn modelId="{F4CF1C2A-E544-41D0-A246-9D09490A2202}" type="presParOf" srcId="{3AC92A54-9217-442C-A2E3-5C73EBEAA207}" destId="{F28CA54D-B705-4677-80E1-E2B6B9EDDDE1}" srcOrd="1" destOrd="0" presId="urn:microsoft.com/office/officeart/2008/layout/NameandTitleOrganizationalChart"/>
    <dgm:cxn modelId="{34F5BFCC-C41E-43E2-BC6B-4EA97798247E}" type="presParOf" srcId="{3AC92A54-9217-442C-A2E3-5C73EBEAA207}" destId="{F5F0CF5C-66B2-48FD-A84F-93F6F9FB7BF6}" srcOrd="2" destOrd="0" presId="urn:microsoft.com/office/officeart/2008/layout/NameandTitleOrganizationalChart"/>
    <dgm:cxn modelId="{FB59094D-0618-4489-AA92-70AD98CDC8F7}" type="presParOf" srcId="{E1BB68FF-9142-4C82-BA8D-6B9CB51BD3CD}" destId="{12B0C106-ED99-4158-908B-913FF831A13E}" srcOrd="1" destOrd="0" presId="urn:microsoft.com/office/officeart/2008/layout/NameandTitleOrganizationalChart"/>
    <dgm:cxn modelId="{54637833-B5F8-4CCF-9519-19C2B080D7B7}" type="presParOf" srcId="{E1BB68FF-9142-4C82-BA8D-6B9CB51BD3CD}" destId="{3F831340-AD8C-4285-A8B8-8849A78D01B2}" srcOrd="2" destOrd="0" presId="urn:microsoft.com/office/officeart/2008/layout/NameandTitleOrganizationalChart"/>
    <dgm:cxn modelId="{9F6BE964-5D12-4254-8E1C-54035F890F7C}" type="presParOf" srcId="{E603B3F1-0868-4EB4-BA33-C21B36F44287}" destId="{9AB59813-48C4-4E3F-81FD-8110E18B422A}" srcOrd="2" destOrd="0" presId="urn:microsoft.com/office/officeart/2008/layout/NameandTitleOrganizationalChart"/>
    <dgm:cxn modelId="{EE29CD11-D882-4938-9D5B-98A5572CEDA4}" type="presParOf" srcId="{B1632DB3-2295-408C-BB8B-856B85A6013D}" destId="{EB658986-65B6-454F-BA7C-8FCA2B8989F0}" srcOrd="2" destOrd="0" presId="urn:microsoft.com/office/officeart/2008/layout/NameandTitleOrganizationalChart"/>
    <dgm:cxn modelId="{4C8640EF-0465-467C-8AC0-E1C494C48220}" type="presParOf" srcId="{B1632DB3-2295-408C-BB8B-856B85A6013D}" destId="{686C1A02-903E-456F-B200-A6362BF46076}" srcOrd="3" destOrd="0" presId="urn:microsoft.com/office/officeart/2008/layout/NameandTitleOrganizationalChart"/>
    <dgm:cxn modelId="{BE174977-E8E1-4259-B883-16959E04D9F1}" type="presParOf" srcId="{686C1A02-903E-456F-B200-A6362BF46076}" destId="{91CF3235-4A98-43FC-8895-12607EDA044F}" srcOrd="0" destOrd="0" presId="urn:microsoft.com/office/officeart/2008/layout/NameandTitleOrganizationalChart"/>
    <dgm:cxn modelId="{C4C356A8-E933-42F7-BAF9-A72E0520FFD6}" type="presParOf" srcId="{91CF3235-4A98-43FC-8895-12607EDA044F}" destId="{DB0AD90B-DAFD-4483-846D-A14B3D2F07EF}" srcOrd="0" destOrd="0" presId="urn:microsoft.com/office/officeart/2008/layout/NameandTitleOrganizationalChart"/>
    <dgm:cxn modelId="{BC472E5A-A403-4041-9262-ED889C93202F}" type="presParOf" srcId="{91CF3235-4A98-43FC-8895-12607EDA044F}" destId="{A04DA98B-1555-4E31-ACED-D95C3F87DD21}" srcOrd="1" destOrd="0" presId="urn:microsoft.com/office/officeart/2008/layout/NameandTitleOrganizationalChart"/>
    <dgm:cxn modelId="{D4C3A155-3A3B-4675-9DF2-1FEEAE0EB45B}" type="presParOf" srcId="{91CF3235-4A98-43FC-8895-12607EDA044F}" destId="{542DE319-A523-48FA-BF13-78223200B60D}" srcOrd="2" destOrd="0" presId="urn:microsoft.com/office/officeart/2008/layout/NameandTitleOrganizationalChart"/>
    <dgm:cxn modelId="{0FF3786B-FEE6-4B4C-9FB5-84F5193FF774}" type="presParOf" srcId="{686C1A02-903E-456F-B200-A6362BF46076}" destId="{F71762A7-9FD4-4C52-ACD9-DBDD36DC665D}" srcOrd="1" destOrd="0" presId="urn:microsoft.com/office/officeart/2008/layout/NameandTitleOrganizationalChart"/>
    <dgm:cxn modelId="{9E73E23F-7474-44D9-8A3D-3007E891C2C5}" type="presParOf" srcId="{686C1A02-903E-456F-B200-A6362BF46076}" destId="{D07511E6-3EAD-4E48-A145-15E9D2EE6EA2}" srcOrd="2" destOrd="0" presId="urn:microsoft.com/office/officeart/2008/layout/NameandTitleOrganizationalChart"/>
    <dgm:cxn modelId="{E2611CAF-5A07-4E1C-B6C7-57DE0B3DE612}" type="presParOf" srcId="{BBEB4D36-F137-426D-A0A7-1BEC66C027A8}" destId="{97710D35-D304-40F3-8898-405CEADC73E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AD962-BBBF-4390-BA51-699C789F69A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8A9B622-9D88-43A3-AF39-2D8D0D59A98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BB00"/>
          </a:solidFill>
        </a:ln>
      </dgm:spPr>
      <dgm:t>
        <a:bodyPr/>
        <a:lstStyle/>
        <a:p>
          <a:r>
            <a:rPr lang="ru-RU" dirty="0" smtClean="0"/>
            <a:t>Регулярная плата за </a:t>
          </a:r>
          <a:r>
            <a:rPr lang="ru-RU" b="1" dirty="0" smtClean="0">
              <a:solidFill>
                <a:srgbClr val="FFBB00"/>
              </a:solidFill>
            </a:rPr>
            <a:t>обслуживание</a:t>
          </a:r>
          <a:endParaRPr lang="ru-RU" b="1" dirty="0">
            <a:solidFill>
              <a:srgbClr val="FFBB00"/>
            </a:solidFill>
          </a:endParaRPr>
        </a:p>
      </dgm:t>
    </dgm:pt>
    <dgm:pt modelId="{624A9703-F0CC-4B7A-9F10-DBCDE609ACFA}" type="parTrans" cxnId="{E9FBC950-BC9D-47C0-B711-6ECDEC11C2A6}">
      <dgm:prSet/>
      <dgm:spPr/>
      <dgm:t>
        <a:bodyPr/>
        <a:lstStyle/>
        <a:p>
          <a:endParaRPr lang="ru-RU"/>
        </a:p>
      </dgm:t>
    </dgm:pt>
    <dgm:pt modelId="{295C30D3-676A-4E91-8F1A-5CA94A917598}" type="sibTrans" cxnId="{E9FBC950-BC9D-47C0-B711-6ECDEC11C2A6}">
      <dgm:prSet/>
      <dgm:spPr/>
      <dgm:t>
        <a:bodyPr/>
        <a:lstStyle/>
        <a:p>
          <a:endParaRPr lang="ru-RU"/>
        </a:p>
      </dgm:t>
    </dgm:pt>
    <dgm:pt modelId="{089BD4FA-788F-4B02-9BFB-4AFA311291D9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BB00"/>
          </a:solidFill>
        </a:ln>
      </dgm:spPr>
      <dgm:t>
        <a:bodyPr/>
        <a:lstStyle/>
        <a:p>
          <a:r>
            <a:rPr lang="ru-RU" dirty="0" smtClean="0"/>
            <a:t>Платежи за </a:t>
          </a:r>
          <a:r>
            <a:rPr lang="ru-RU" b="1" dirty="0" smtClean="0">
              <a:solidFill>
                <a:srgbClr val="FFBB00"/>
              </a:solidFill>
            </a:rPr>
            <a:t>недостаточный оборот </a:t>
          </a:r>
          <a:r>
            <a:rPr lang="ru-RU" dirty="0" smtClean="0"/>
            <a:t>по карте</a:t>
          </a:r>
          <a:endParaRPr lang="ru-RU" dirty="0"/>
        </a:p>
      </dgm:t>
    </dgm:pt>
    <dgm:pt modelId="{17D6DF5E-BB7F-4E9A-AE3B-E68F751D8098}" type="parTrans" cxnId="{B582E0D1-8D16-4FE1-BB5B-CF66120F2027}">
      <dgm:prSet/>
      <dgm:spPr/>
      <dgm:t>
        <a:bodyPr/>
        <a:lstStyle/>
        <a:p>
          <a:endParaRPr lang="ru-RU"/>
        </a:p>
      </dgm:t>
    </dgm:pt>
    <dgm:pt modelId="{9E5A8896-C8B8-40F5-81B6-7B1B12D0BF7C}" type="sibTrans" cxnId="{B582E0D1-8D16-4FE1-BB5B-CF66120F2027}">
      <dgm:prSet/>
      <dgm:spPr/>
      <dgm:t>
        <a:bodyPr/>
        <a:lstStyle/>
        <a:p>
          <a:endParaRPr lang="ru-RU"/>
        </a:p>
      </dgm:t>
    </dgm:pt>
    <dgm:pt modelId="{1EA0877D-E347-4922-8060-6B91C1382A4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BB00"/>
          </a:solidFill>
        </a:ln>
      </dgm:spPr>
      <dgm:t>
        <a:bodyPr/>
        <a:lstStyle/>
        <a:p>
          <a:r>
            <a:rPr lang="ru-RU" dirty="0" smtClean="0"/>
            <a:t>Платежи за </a:t>
          </a:r>
          <a:r>
            <a:rPr lang="ru-RU" b="1" u="none" dirty="0" smtClean="0">
              <a:solidFill>
                <a:srgbClr val="FFBB00"/>
              </a:solidFill>
            </a:rPr>
            <a:t>снятие наличных в банкомате</a:t>
          </a:r>
          <a:endParaRPr lang="ru-RU" b="1" u="none" dirty="0">
            <a:solidFill>
              <a:srgbClr val="FFBB00"/>
            </a:solidFill>
          </a:endParaRPr>
        </a:p>
      </dgm:t>
    </dgm:pt>
    <dgm:pt modelId="{DEABACC6-CDF6-40D9-A937-F123AE96E618}" type="parTrans" cxnId="{E895106F-0820-4EF8-BB27-434E66BB7936}">
      <dgm:prSet/>
      <dgm:spPr/>
      <dgm:t>
        <a:bodyPr/>
        <a:lstStyle/>
        <a:p>
          <a:endParaRPr lang="ru-RU"/>
        </a:p>
      </dgm:t>
    </dgm:pt>
    <dgm:pt modelId="{C78BE6AF-56C6-4C27-990B-74ABD50ECFEE}" type="sibTrans" cxnId="{E895106F-0820-4EF8-BB27-434E66BB7936}">
      <dgm:prSet/>
      <dgm:spPr/>
      <dgm:t>
        <a:bodyPr/>
        <a:lstStyle/>
        <a:p>
          <a:endParaRPr lang="ru-RU"/>
        </a:p>
      </dgm:t>
    </dgm:pt>
    <dgm:pt modelId="{1ED0777B-9BFF-431B-A100-8EC23629B901}" type="pres">
      <dgm:prSet presAssocID="{9DDAD962-BBBF-4390-BA51-699C789F69A1}" presName="compositeShape" presStyleCnt="0">
        <dgm:presLayoutVars>
          <dgm:dir/>
          <dgm:resizeHandles/>
        </dgm:presLayoutVars>
      </dgm:prSet>
      <dgm:spPr/>
    </dgm:pt>
    <dgm:pt modelId="{0913D0FE-F5FE-45D6-B388-7A8E8DD18579}" type="pres">
      <dgm:prSet presAssocID="{9DDAD962-BBBF-4390-BA51-699C789F69A1}" presName="pyramid" presStyleLbl="node1" presStyleIdx="0" presStyleCnt="1"/>
      <dgm:spPr>
        <a:solidFill>
          <a:srgbClr val="27B190"/>
        </a:solidFill>
      </dgm:spPr>
    </dgm:pt>
    <dgm:pt modelId="{9E387AF9-0C77-4DE1-B7E4-F0B8AD3DECD3}" type="pres">
      <dgm:prSet presAssocID="{9DDAD962-BBBF-4390-BA51-699C789F69A1}" presName="theList" presStyleCnt="0"/>
      <dgm:spPr/>
    </dgm:pt>
    <dgm:pt modelId="{EB2A01BE-EFFF-4BE5-A4A1-78FB131D2AC9}" type="pres">
      <dgm:prSet presAssocID="{E8A9B622-9D88-43A3-AF39-2D8D0D59A98F}" presName="aNode" presStyleLbl="fgAcc1" presStyleIdx="0" presStyleCnt="3" custScaleX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365DD-3983-4195-9092-34E989337B55}" type="pres">
      <dgm:prSet presAssocID="{E8A9B622-9D88-43A3-AF39-2D8D0D59A98F}" presName="aSpace" presStyleCnt="0"/>
      <dgm:spPr/>
    </dgm:pt>
    <dgm:pt modelId="{C5FBCCCD-FE62-4227-A06C-E73FC639CAA7}" type="pres">
      <dgm:prSet presAssocID="{089BD4FA-788F-4B02-9BFB-4AFA311291D9}" presName="aNode" presStyleLbl="fgAcc1" presStyleIdx="1" presStyleCnt="3" custScaleX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DB4BF-AED1-4CC3-8DE7-B8C5C74E1924}" type="pres">
      <dgm:prSet presAssocID="{089BD4FA-788F-4B02-9BFB-4AFA311291D9}" presName="aSpace" presStyleCnt="0"/>
      <dgm:spPr/>
    </dgm:pt>
    <dgm:pt modelId="{0B9D4B2D-B572-46E8-9578-E65831316E4D}" type="pres">
      <dgm:prSet presAssocID="{1EA0877D-E347-4922-8060-6B91C1382A46}" presName="aNode" presStyleLbl="fgAcc1" presStyleIdx="2" presStyleCnt="3" custScaleX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CD509-1710-449B-BC2C-A2C9D6C655C2}" type="pres">
      <dgm:prSet presAssocID="{1EA0877D-E347-4922-8060-6B91C1382A46}" presName="aSpace" presStyleCnt="0"/>
      <dgm:spPr/>
    </dgm:pt>
  </dgm:ptLst>
  <dgm:cxnLst>
    <dgm:cxn modelId="{A301CA2E-7C5B-4FEB-9960-EC0F1CC36716}" type="presOf" srcId="{9DDAD962-BBBF-4390-BA51-699C789F69A1}" destId="{1ED0777B-9BFF-431B-A100-8EC23629B901}" srcOrd="0" destOrd="0" presId="urn:microsoft.com/office/officeart/2005/8/layout/pyramid2"/>
    <dgm:cxn modelId="{E9FBC950-BC9D-47C0-B711-6ECDEC11C2A6}" srcId="{9DDAD962-BBBF-4390-BA51-699C789F69A1}" destId="{E8A9B622-9D88-43A3-AF39-2D8D0D59A98F}" srcOrd="0" destOrd="0" parTransId="{624A9703-F0CC-4B7A-9F10-DBCDE609ACFA}" sibTransId="{295C30D3-676A-4E91-8F1A-5CA94A917598}"/>
    <dgm:cxn modelId="{A3B4E455-20C3-437C-AF0C-BAF075F6655B}" type="presOf" srcId="{089BD4FA-788F-4B02-9BFB-4AFA311291D9}" destId="{C5FBCCCD-FE62-4227-A06C-E73FC639CAA7}" srcOrd="0" destOrd="0" presId="urn:microsoft.com/office/officeart/2005/8/layout/pyramid2"/>
    <dgm:cxn modelId="{B582E0D1-8D16-4FE1-BB5B-CF66120F2027}" srcId="{9DDAD962-BBBF-4390-BA51-699C789F69A1}" destId="{089BD4FA-788F-4B02-9BFB-4AFA311291D9}" srcOrd="1" destOrd="0" parTransId="{17D6DF5E-BB7F-4E9A-AE3B-E68F751D8098}" sibTransId="{9E5A8896-C8B8-40F5-81B6-7B1B12D0BF7C}"/>
    <dgm:cxn modelId="{53A8FE06-AC3B-4F12-B272-651DF8049A20}" type="presOf" srcId="{1EA0877D-E347-4922-8060-6B91C1382A46}" destId="{0B9D4B2D-B572-46E8-9578-E65831316E4D}" srcOrd="0" destOrd="0" presId="urn:microsoft.com/office/officeart/2005/8/layout/pyramid2"/>
    <dgm:cxn modelId="{E895106F-0820-4EF8-BB27-434E66BB7936}" srcId="{9DDAD962-BBBF-4390-BA51-699C789F69A1}" destId="{1EA0877D-E347-4922-8060-6B91C1382A46}" srcOrd="2" destOrd="0" parTransId="{DEABACC6-CDF6-40D9-A937-F123AE96E618}" sibTransId="{C78BE6AF-56C6-4C27-990B-74ABD50ECFEE}"/>
    <dgm:cxn modelId="{8F3E6AAC-6E53-4AAB-89A9-14365F088D4E}" type="presOf" srcId="{E8A9B622-9D88-43A3-AF39-2D8D0D59A98F}" destId="{EB2A01BE-EFFF-4BE5-A4A1-78FB131D2AC9}" srcOrd="0" destOrd="0" presId="urn:microsoft.com/office/officeart/2005/8/layout/pyramid2"/>
    <dgm:cxn modelId="{F8FEE5CA-721B-4E37-AD34-15B442833A27}" type="presParOf" srcId="{1ED0777B-9BFF-431B-A100-8EC23629B901}" destId="{0913D0FE-F5FE-45D6-B388-7A8E8DD18579}" srcOrd="0" destOrd="0" presId="urn:microsoft.com/office/officeart/2005/8/layout/pyramid2"/>
    <dgm:cxn modelId="{597CBCBC-9A03-47DB-8226-E162BAA8D419}" type="presParOf" srcId="{1ED0777B-9BFF-431B-A100-8EC23629B901}" destId="{9E387AF9-0C77-4DE1-B7E4-F0B8AD3DECD3}" srcOrd="1" destOrd="0" presId="urn:microsoft.com/office/officeart/2005/8/layout/pyramid2"/>
    <dgm:cxn modelId="{C43CF865-413A-4451-A64F-520AF7D42033}" type="presParOf" srcId="{9E387AF9-0C77-4DE1-B7E4-F0B8AD3DECD3}" destId="{EB2A01BE-EFFF-4BE5-A4A1-78FB131D2AC9}" srcOrd="0" destOrd="0" presId="urn:microsoft.com/office/officeart/2005/8/layout/pyramid2"/>
    <dgm:cxn modelId="{09992601-9BC5-4E9F-B8B1-EA768F15C571}" type="presParOf" srcId="{9E387AF9-0C77-4DE1-B7E4-F0B8AD3DECD3}" destId="{A73365DD-3983-4195-9092-34E989337B55}" srcOrd="1" destOrd="0" presId="urn:microsoft.com/office/officeart/2005/8/layout/pyramid2"/>
    <dgm:cxn modelId="{569F621C-CC2A-44B1-AE9A-860A5465AEBC}" type="presParOf" srcId="{9E387AF9-0C77-4DE1-B7E4-F0B8AD3DECD3}" destId="{C5FBCCCD-FE62-4227-A06C-E73FC639CAA7}" srcOrd="2" destOrd="0" presId="urn:microsoft.com/office/officeart/2005/8/layout/pyramid2"/>
    <dgm:cxn modelId="{86D9CE1D-FE49-4E57-8804-3F7E13EDED15}" type="presParOf" srcId="{9E387AF9-0C77-4DE1-B7E4-F0B8AD3DECD3}" destId="{F9ADB4BF-AED1-4CC3-8DE7-B8C5C74E1924}" srcOrd="3" destOrd="0" presId="urn:microsoft.com/office/officeart/2005/8/layout/pyramid2"/>
    <dgm:cxn modelId="{E14C802E-1017-42E5-83DB-37D3A61C6D0E}" type="presParOf" srcId="{9E387AF9-0C77-4DE1-B7E4-F0B8AD3DECD3}" destId="{0B9D4B2D-B572-46E8-9578-E65831316E4D}" srcOrd="4" destOrd="0" presId="urn:microsoft.com/office/officeart/2005/8/layout/pyramid2"/>
    <dgm:cxn modelId="{8F73AB32-1280-4872-A039-CB41FE3B81C6}" type="presParOf" srcId="{9E387AF9-0C77-4DE1-B7E4-F0B8AD3DECD3}" destId="{630CD509-1710-449B-BC2C-A2C9D6C655C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A5BF4-C0B8-46B3-956E-695CC876E45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DF3205-07CB-4EC4-877E-601D56754EB9}">
      <dgm:prSet phldrT="[Текст]" custT="1"/>
      <dgm:spPr/>
      <dgm:t>
        <a:bodyPr/>
        <a:lstStyle/>
        <a:p>
          <a:r>
            <a:rPr lang="ru-RU" sz="1800" dirty="0" smtClean="0"/>
            <a:t>Должна быть предоставлена возможность отказаться от договора страхования </a:t>
          </a:r>
          <a:endParaRPr lang="ru-RU" sz="1800" dirty="0"/>
        </a:p>
      </dgm:t>
    </dgm:pt>
    <dgm:pt modelId="{ED6B14E8-C7EE-4194-82FB-30F5A6813B00}" type="parTrans" cxnId="{5802460F-C6D8-4B80-8D2E-764E18E09595}">
      <dgm:prSet/>
      <dgm:spPr/>
      <dgm:t>
        <a:bodyPr/>
        <a:lstStyle/>
        <a:p>
          <a:endParaRPr lang="ru-RU"/>
        </a:p>
      </dgm:t>
    </dgm:pt>
    <dgm:pt modelId="{2BE4FA88-8CAA-4060-B293-18CD68984ACA}" type="sibTrans" cxnId="{5802460F-C6D8-4B80-8D2E-764E18E09595}">
      <dgm:prSet/>
      <dgm:spPr/>
      <dgm:t>
        <a:bodyPr/>
        <a:lstStyle/>
        <a:p>
          <a:endParaRPr lang="ru-RU"/>
        </a:p>
      </dgm:t>
    </dgm:pt>
    <dgm:pt modelId="{CE0BEB79-200E-4157-B60B-613DB0633E29}">
      <dgm:prSet phldrT="[Текст]" custT="1"/>
      <dgm:spPr/>
      <dgm:t>
        <a:bodyPr/>
        <a:lstStyle/>
        <a:p>
          <a:r>
            <a:rPr lang="ru-RU" sz="1800" dirty="0" smtClean="0"/>
            <a:t>Должна быть предоставлена возможность отказаться от иных дополнительных услуг</a:t>
          </a:r>
          <a:endParaRPr lang="ru-RU" sz="1800" dirty="0"/>
        </a:p>
      </dgm:t>
    </dgm:pt>
    <dgm:pt modelId="{22D293B9-A3F0-4F9F-BFD4-43D8B1BE35F5}" type="parTrans" cxnId="{1F71E53B-C089-4EFA-B6FD-548F008B1A61}">
      <dgm:prSet/>
      <dgm:spPr/>
      <dgm:t>
        <a:bodyPr/>
        <a:lstStyle/>
        <a:p>
          <a:endParaRPr lang="ru-RU"/>
        </a:p>
      </dgm:t>
    </dgm:pt>
    <dgm:pt modelId="{C28409F5-8C56-4A9F-BA76-92AB87FA42B0}" type="sibTrans" cxnId="{1F71E53B-C089-4EFA-B6FD-548F008B1A61}">
      <dgm:prSet/>
      <dgm:spPr/>
      <dgm:t>
        <a:bodyPr/>
        <a:lstStyle/>
        <a:p>
          <a:endParaRPr lang="ru-RU"/>
        </a:p>
      </dgm:t>
    </dgm:pt>
    <dgm:pt modelId="{B41E9A21-3021-48CA-95CB-C535F3FB2C6F}">
      <dgm:prSet phldrT="[Текст]" custT="1"/>
      <dgm:spPr/>
      <dgm:t>
        <a:bodyPr/>
        <a:lstStyle/>
        <a:p>
          <a:r>
            <a:rPr lang="ru-RU" sz="1800" dirty="0" smtClean="0"/>
            <a:t>Должны быть предоставлена возможность отказаться от условия о переуступке права требования</a:t>
          </a:r>
          <a:endParaRPr lang="ru-RU" sz="1800" dirty="0"/>
        </a:p>
      </dgm:t>
    </dgm:pt>
    <dgm:pt modelId="{CDE09E9B-5E73-4E0D-B266-C73D69D0C693}" type="parTrans" cxnId="{2A6DB4C5-BB73-4EB5-82C9-A17BC56EC769}">
      <dgm:prSet/>
      <dgm:spPr/>
      <dgm:t>
        <a:bodyPr/>
        <a:lstStyle/>
        <a:p>
          <a:endParaRPr lang="ru-RU"/>
        </a:p>
      </dgm:t>
    </dgm:pt>
    <dgm:pt modelId="{4737A10A-9D45-40AD-8806-C350992B5A36}" type="sibTrans" cxnId="{2A6DB4C5-BB73-4EB5-82C9-A17BC56EC769}">
      <dgm:prSet/>
      <dgm:spPr/>
      <dgm:t>
        <a:bodyPr/>
        <a:lstStyle/>
        <a:p>
          <a:endParaRPr lang="ru-RU"/>
        </a:p>
      </dgm:t>
    </dgm:pt>
    <dgm:pt modelId="{9230F6F3-88B2-448B-BA10-7686C8406B9C}" type="pres">
      <dgm:prSet presAssocID="{F6AA5BF4-C0B8-46B3-956E-695CC876E450}" presName="linear" presStyleCnt="0">
        <dgm:presLayoutVars>
          <dgm:dir/>
          <dgm:animLvl val="lvl"/>
          <dgm:resizeHandles val="exact"/>
        </dgm:presLayoutVars>
      </dgm:prSet>
      <dgm:spPr/>
    </dgm:pt>
    <dgm:pt modelId="{91617717-71F5-4BCC-9335-20F9E8A79D04}" type="pres">
      <dgm:prSet presAssocID="{A5DF3205-07CB-4EC4-877E-601D56754EB9}" presName="parentLin" presStyleCnt="0"/>
      <dgm:spPr/>
    </dgm:pt>
    <dgm:pt modelId="{FFB7DA3C-2937-4087-A6B9-21B280C2B091}" type="pres">
      <dgm:prSet presAssocID="{A5DF3205-07CB-4EC4-877E-601D56754EB9}" presName="parentLeftMargin" presStyleLbl="node1" presStyleIdx="0" presStyleCnt="3"/>
      <dgm:spPr/>
    </dgm:pt>
    <dgm:pt modelId="{46239E3F-5D46-47AC-9261-B173DD8205BA}" type="pres">
      <dgm:prSet presAssocID="{A5DF3205-07CB-4EC4-877E-601D56754E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68435-9F70-4C55-86DB-564045414633}" type="pres">
      <dgm:prSet presAssocID="{A5DF3205-07CB-4EC4-877E-601D56754EB9}" presName="negativeSpace" presStyleCnt="0"/>
      <dgm:spPr/>
    </dgm:pt>
    <dgm:pt modelId="{6CCD8F95-8DDD-4E88-904F-901FD4A0D9DA}" type="pres">
      <dgm:prSet presAssocID="{A5DF3205-07CB-4EC4-877E-601D56754EB9}" presName="childText" presStyleLbl="conFgAcc1" presStyleIdx="0" presStyleCnt="3">
        <dgm:presLayoutVars>
          <dgm:bulletEnabled val="1"/>
        </dgm:presLayoutVars>
      </dgm:prSet>
      <dgm:spPr/>
    </dgm:pt>
    <dgm:pt modelId="{480CE2D9-4096-48A5-9FE1-2D99E19D8418}" type="pres">
      <dgm:prSet presAssocID="{2BE4FA88-8CAA-4060-B293-18CD68984ACA}" presName="spaceBetweenRectangles" presStyleCnt="0"/>
      <dgm:spPr/>
    </dgm:pt>
    <dgm:pt modelId="{5C50B684-7EF8-4CD3-857F-100D9246E61F}" type="pres">
      <dgm:prSet presAssocID="{CE0BEB79-200E-4157-B60B-613DB0633E29}" presName="parentLin" presStyleCnt="0"/>
      <dgm:spPr/>
    </dgm:pt>
    <dgm:pt modelId="{6363D594-0422-4A45-AF15-B8E42617B921}" type="pres">
      <dgm:prSet presAssocID="{CE0BEB79-200E-4157-B60B-613DB0633E29}" presName="parentLeftMargin" presStyleLbl="node1" presStyleIdx="0" presStyleCnt="3"/>
      <dgm:spPr/>
    </dgm:pt>
    <dgm:pt modelId="{AF33E375-5891-4F7F-B2BA-29673D28759F}" type="pres">
      <dgm:prSet presAssocID="{CE0BEB79-200E-4157-B60B-613DB0633E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9FCA5-39DF-45F7-BD85-BECD52E8E613}" type="pres">
      <dgm:prSet presAssocID="{CE0BEB79-200E-4157-B60B-613DB0633E29}" presName="negativeSpace" presStyleCnt="0"/>
      <dgm:spPr/>
    </dgm:pt>
    <dgm:pt modelId="{CFD5D8BA-2792-4BCF-B1F1-1FC8C10078DD}" type="pres">
      <dgm:prSet presAssocID="{CE0BEB79-200E-4157-B60B-613DB0633E29}" presName="childText" presStyleLbl="conFgAcc1" presStyleIdx="1" presStyleCnt="3">
        <dgm:presLayoutVars>
          <dgm:bulletEnabled val="1"/>
        </dgm:presLayoutVars>
      </dgm:prSet>
      <dgm:spPr/>
    </dgm:pt>
    <dgm:pt modelId="{CC4905B1-2BB7-4897-842D-C3DB14394BDE}" type="pres">
      <dgm:prSet presAssocID="{C28409F5-8C56-4A9F-BA76-92AB87FA42B0}" presName="spaceBetweenRectangles" presStyleCnt="0"/>
      <dgm:spPr/>
    </dgm:pt>
    <dgm:pt modelId="{965D6E46-DC1D-4C7D-9597-95323C5565A2}" type="pres">
      <dgm:prSet presAssocID="{B41E9A21-3021-48CA-95CB-C535F3FB2C6F}" presName="parentLin" presStyleCnt="0"/>
      <dgm:spPr/>
    </dgm:pt>
    <dgm:pt modelId="{06F4C778-881B-4EEB-89A2-C091C1FD4931}" type="pres">
      <dgm:prSet presAssocID="{B41E9A21-3021-48CA-95CB-C535F3FB2C6F}" presName="parentLeftMargin" presStyleLbl="node1" presStyleIdx="1" presStyleCnt="3"/>
      <dgm:spPr/>
    </dgm:pt>
    <dgm:pt modelId="{58E70693-D578-40AE-8CBA-6D7D936A86D6}" type="pres">
      <dgm:prSet presAssocID="{B41E9A21-3021-48CA-95CB-C535F3FB2C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0DF68-8B27-4568-82B8-53242298ED24}" type="pres">
      <dgm:prSet presAssocID="{B41E9A21-3021-48CA-95CB-C535F3FB2C6F}" presName="negativeSpace" presStyleCnt="0"/>
      <dgm:spPr/>
    </dgm:pt>
    <dgm:pt modelId="{48120927-23F1-4E54-86BF-F414ECA0F76B}" type="pres">
      <dgm:prSet presAssocID="{B41E9A21-3021-48CA-95CB-C535F3FB2C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762D29-F777-4380-9401-5C1AB6DFF36C}" type="presOf" srcId="{CE0BEB79-200E-4157-B60B-613DB0633E29}" destId="{6363D594-0422-4A45-AF15-B8E42617B921}" srcOrd="0" destOrd="0" presId="urn:microsoft.com/office/officeart/2005/8/layout/list1"/>
    <dgm:cxn modelId="{40078F88-E96D-43C6-86D6-8BF60E68C932}" type="presOf" srcId="{F6AA5BF4-C0B8-46B3-956E-695CC876E450}" destId="{9230F6F3-88B2-448B-BA10-7686C8406B9C}" srcOrd="0" destOrd="0" presId="urn:microsoft.com/office/officeart/2005/8/layout/list1"/>
    <dgm:cxn modelId="{1F71E53B-C089-4EFA-B6FD-548F008B1A61}" srcId="{F6AA5BF4-C0B8-46B3-956E-695CC876E450}" destId="{CE0BEB79-200E-4157-B60B-613DB0633E29}" srcOrd="1" destOrd="0" parTransId="{22D293B9-A3F0-4F9F-BFD4-43D8B1BE35F5}" sibTransId="{C28409F5-8C56-4A9F-BA76-92AB87FA42B0}"/>
    <dgm:cxn modelId="{57B54C92-DC33-4FE3-A7EE-1C65D3DFB62C}" type="presOf" srcId="{A5DF3205-07CB-4EC4-877E-601D56754EB9}" destId="{FFB7DA3C-2937-4087-A6B9-21B280C2B091}" srcOrd="0" destOrd="0" presId="urn:microsoft.com/office/officeart/2005/8/layout/list1"/>
    <dgm:cxn modelId="{2A6DB4C5-BB73-4EB5-82C9-A17BC56EC769}" srcId="{F6AA5BF4-C0B8-46B3-956E-695CC876E450}" destId="{B41E9A21-3021-48CA-95CB-C535F3FB2C6F}" srcOrd="2" destOrd="0" parTransId="{CDE09E9B-5E73-4E0D-B266-C73D69D0C693}" sibTransId="{4737A10A-9D45-40AD-8806-C350992B5A36}"/>
    <dgm:cxn modelId="{DA134649-1D55-4471-B83E-2A219FE59EB6}" type="presOf" srcId="{B41E9A21-3021-48CA-95CB-C535F3FB2C6F}" destId="{06F4C778-881B-4EEB-89A2-C091C1FD4931}" srcOrd="0" destOrd="0" presId="urn:microsoft.com/office/officeart/2005/8/layout/list1"/>
    <dgm:cxn modelId="{088F1172-2F19-40BF-90FC-D9B7F1AB511B}" type="presOf" srcId="{CE0BEB79-200E-4157-B60B-613DB0633E29}" destId="{AF33E375-5891-4F7F-B2BA-29673D28759F}" srcOrd="1" destOrd="0" presId="urn:microsoft.com/office/officeart/2005/8/layout/list1"/>
    <dgm:cxn modelId="{14659DE7-57F4-4199-B752-121EDAB700B0}" type="presOf" srcId="{A5DF3205-07CB-4EC4-877E-601D56754EB9}" destId="{46239E3F-5D46-47AC-9261-B173DD8205BA}" srcOrd="1" destOrd="0" presId="urn:microsoft.com/office/officeart/2005/8/layout/list1"/>
    <dgm:cxn modelId="{0D0EB410-C117-478B-BC80-FAB1CDBFB2F5}" type="presOf" srcId="{B41E9A21-3021-48CA-95CB-C535F3FB2C6F}" destId="{58E70693-D578-40AE-8CBA-6D7D936A86D6}" srcOrd="1" destOrd="0" presId="urn:microsoft.com/office/officeart/2005/8/layout/list1"/>
    <dgm:cxn modelId="{5802460F-C6D8-4B80-8D2E-764E18E09595}" srcId="{F6AA5BF4-C0B8-46B3-956E-695CC876E450}" destId="{A5DF3205-07CB-4EC4-877E-601D56754EB9}" srcOrd="0" destOrd="0" parTransId="{ED6B14E8-C7EE-4194-82FB-30F5A6813B00}" sibTransId="{2BE4FA88-8CAA-4060-B293-18CD68984ACA}"/>
    <dgm:cxn modelId="{8C3DDC32-2769-45C6-8461-C08D53582FCF}" type="presParOf" srcId="{9230F6F3-88B2-448B-BA10-7686C8406B9C}" destId="{91617717-71F5-4BCC-9335-20F9E8A79D04}" srcOrd="0" destOrd="0" presId="urn:microsoft.com/office/officeart/2005/8/layout/list1"/>
    <dgm:cxn modelId="{EB47DBA2-5659-4961-BE5D-41AB7487DC46}" type="presParOf" srcId="{91617717-71F5-4BCC-9335-20F9E8A79D04}" destId="{FFB7DA3C-2937-4087-A6B9-21B280C2B091}" srcOrd="0" destOrd="0" presId="urn:microsoft.com/office/officeart/2005/8/layout/list1"/>
    <dgm:cxn modelId="{0DE8EA87-002D-41C2-81AC-3828290F0A45}" type="presParOf" srcId="{91617717-71F5-4BCC-9335-20F9E8A79D04}" destId="{46239E3F-5D46-47AC-9261-B173DD8205BA}" srcOrd="1" destOrd="0" presId="urn:microsoft.com/office/officeart/2005/8/layout/list1"/>
    <dgm:cxn modelId="{14744E82-9AEB-4483-8D05-EB4A9EB0658D}" type="presParOf" srcId="{9230F6F3-88B2-448B-BA10-7686C8406B9C}" destId="{2FD68435-9F70-4C55-86DB-564045414633}" srcOrd="1" destOrd="0" presId="urn:microsoft.com/office/officeart/2005/8/layout/list1"/>
    <dgm:cxn modelId="{D40E55FA-AC9B-4222-91E0-94E0D46754CD}" type="presParOf" srcId="{9230F6F3-88B2-448B-BA10-7686C8406B9C}" destId="{6CCD8F95-8DDD-4E88-904F-901FD4A0D9DA}" srcOrd="2" destOrd="0" presId="urn:microsoft.com/office/officeart/2005/8/layout/list1"/>
    <dgm:cxn modelId="{1EC74108-16CF-4B92-8CD8-4E1A211F34BC}" type="presParOf" srcId="{9230F6F3-88B2-448B-BA10-7686C8406B9C}" destId="{480CE2D9-4096-48A5-9FE1-2D99E19D8418}" srcOrd="3" destOrd="0" presId="urn:microsoft.com/office/officeart/2005/8/layout/list1"/>
    <dgm:cxn modelId="{0BCC7F88-4337-40CB-B370-E5F437D5486A}" type="presParOf" srcId="{9230F6F3-88B2-448B-BA10-7686C8406B9C}" destId="{5C50B684-7EF8-4CD3-857F-100D9246E61F}" srcOrd="4" destOrd="0" presId="urn:microsoft.com/office/officeart/2005/8/layout/list1"/>
    <dgm:cxn modelId="{3B83A436-B943-4C14-8130-D2A836F33F6C}" type="presParOf" srcId="{5C50B684-7EF8-4CD3-857F-100D9246E61F}" destId="{6363D594-0422-4A45-AF15-B8E42617B921}" srcOrd="0" destOrd="0" presId="urn:microsoft.com/office/officeart/2005/8/layout/list1"/>
    <dgm:cxn modelId="{759ABD1A-007D-4915-965B-078639EBED92}" type="presParOf" srcId="{5C50B684-7EF8-4CD3-857F-100D9246E61F}" destId="{AF33E375-5891-4F7F-B2BA-29673D28759F}" srcOrd="1" destOrd="0" presId="urn:microsoft.com/office/officeart/2005/8/layout/list1"/>
    <dgm:cxn modelId="{CEB45D3F-72BF-44AE-8A00-17D1280D8E37}" type="presParOf" srcId="{9230F6F3-88B2-448B-BA10-7686C8406B9C}" destId="{B319FCA5-39DF-45F7-BD85-BECD52E8E613}" srcOrd="5" destOrd="0" presId="urn:microsoft.com/office/officeart/2005/8/layout/list1"/>
    <dgm:cxn modelId="{8F310775-C008-4FC4-AE91-A52D57DA51C1}" type="presParOf" srcId="{9230F6F3-88B2-448B-BA10-7686C8406B9C}" destId="{CFD5D8BA-2792-4BCF-B1F1-1FC8C10078DD}" srcOrd="6" destOrd="0" presId="urn:microsoft.com/office/officeart/2005/8/layout/list1"/>
    <dgm:cxn modelId="{6CF6BCA3-3A26-4100-BF94-EAC11BD15724}" type="presParOf" srcId="{9230F6F3-88B2-448B-BA10-7686C8406B9C}" destId="{CC4905B1-2BB7-4897-842D-C3DB14394BDE}" srcOrd="7" destOrd="0" presId="urn:microsoft.com/office/officeart/2005/8/layout/list1"/>
    <dgm:cxn modelId="{EE73C1AD-DE14-49EC-8482-A097A4F087F5}" type="presParOf" srcId="{9230F6F3-88B2-448B-BA10-7686C8406B9C}" destId="{965D6E46-DC1D-4C7D-9597-95323C5565A2}" srcOrd="8" destOrd="0" presId="urn:microsoft.com/office/officeart/2005/8/layout/list1"/>
    <dgm:cxn modelId="{DD499500-5E77-4B57-926A-EA81C7833244}" type="presParOf" srcId="{965D6E46-DC1D-4C7D-9597-95323C5565A2}" destId="{06F4C778-881B-4EEB-89A2-C091C1FD4931}" srcOrd="0" destOrd="0" presId="urn:microsoft.com/office/officeart/2005/8/layout/list1"/>
    <dgm:cxn modelId="{5EEF26E8-5192-4408-8AF7-4FC138DBBA1A}" type="presParOf" srcId="{965D6E46-DC1D-4C7D-9597-95323C5565A2}" destId="{58E70693-D578-40AE-8CBA-6D7D936A86D6}" srcOrd="1" destOrd="0" presId="urn:microsoft.com/office/officeart/2005/8/layout/list1"/>
    <dgm:cxn modelId="{936006A2-BC57-4016-B078-142E9ADEFCA6}" type="presParOf" srcId="{9230F6F3-88B2-448B-BA10-7686C8406B9C}" destId="{3FF0DF68-8B27-4568-82B8-53242298ED24}" srcOrd="9" destOrd="0" presId="urn:microsoft.com/office/officeart/2005/8/layout/list1"/>
    <dgm:cxn modelId="{AA743824-87A0-4CFB-9746-EE5BFC8339C5}" type="presParOf" srcId="{9230F6F3-88B2-448B-BA10-7686C8406B9C}" destId="{48120927-23F1-4E54-86BF-F414ECA0F7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58986-65B6-454F-BA7C-8FCA2B8989F0}">
      <dsp:nvSpPr>
        <dsp:cNvPr id="0" name=""/>
        <dsp:cNvSpPr/>
      </dsp:nvSpPr>
      <dsp:spPr>
        <a:xfrm>
          <a:off x="3778252" y="823381"/>
          <a:ext cx="989209" cy="483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853"/>
              </a:lnTo>
              <a:lnTo>
                <a:pt x="989209" y="291853"/>
              </a:lnTo>
              <a:lnTo>
                <a:pt x="989209" y="483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17D90-C037-4DD4-943C-6A9B3A767E95}">
      <dsp:nvSpPr>
        <dsp:cNvPr id="0" name=""/>
        <dsp:cNvSpPr/>
      </dsp:nvSpPr>
      <dsp:spPr>
        <a:xfrm>
          <a:off x="2420201" y="2121842"/>
          <a:ext cx="907297" cy="47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66"/>
              </a:lnTo>
              <a:lnTo>
                <a:pt x="907297" y="283466"/>
              </a:lnTo>
              <a:lnTo>
                <a:pt x="907297" y="475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7A6C7-A050-40D1-89FF-B9BB7D911EBE}">
      <dsp:nvSpPr>
        <dsp:cNvPr id="0" name=""/>
        <dsp:cNvSpPr/>
      </dsp:nvSpPr>
      <dsp:spPr>
        <a:xfrm>
          <a:off x="1143065" y="2121842"/>
          <a:ext cx="1277135" cy="475493"/>
        </a:xfrm>
        <a:custGeom>
          <a:avLst/>
          <a:gdLst/>
          <a:ahLst/>
          <a:cxnLst/>
          <a:rect l="0" t="0" r="0" b="0"/>
          <a:pathLst>
            <a:path>
              <a:moveTo>
                <a:pt x="1277135" y="0"/>
              </a:moveTo>
              <a:lnTo>
                <a:pt x="1277135" y="283466"/>
              </a:lnTo>
              <a:lnTo>
                <a:pt x="0" y="283466"/>
              </a:lnTo>
              <a:lnTo>
                <a:pt x="0" y="475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72568-F1B3-4C95-9B1D-B6BABBBFD2F4}">
      <dsp:nvSpPr>
        <dsp:cNvPr id="0" name=""/>
        <dsp:cNvSpPr/>
      </dsp:nvSpPr>
      <dsp:spPr>
        <a:xfrm>
          <a:off x="2420201" y="823381"/>
          <a:ext cx="1358050" cy="475493"/>
        </a:xfrm>
        <a:custGeom>
          <a:avLst/>
          <a:gdLst/>
          <a:ahLst/>
          <a:cxnLst/>
          <a:rect l="0" t="0" r="0" b="0"/>
          <a:pathLst>
            <a:path>
              <a:moveTo>
                <a:pt x="1358050" y="0"/>
              </a:moveTo>
              <a:lnTo>
                <a:pt x="1358050" y="283466"/>
              </a:lnTo>
              <a:lnTo>
                <a:pt x="0" y="283466"/>
              </a:lnTo>
              <a:lnTo>
                <a:pt x="0" y="475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CC14F-7DD1-4FD3-8212-4B6F15CB2DE2}">
      <dsp:nvSpPr>
        <dsp:cNvPr id="0" name=""/>
        <dsp:cNvSpPr/>
      </dsp:nvSpPr>
      <dsp:spPr>
        <a:xfrm>
          <a:off x="2983506" y="412"/>
          <a:ext cx="1589492" cy="822968"/>
        </a:xfrm>
        <a:prstGeom prst="rect">
          <a:avLst/>
        </a:prstGeom>
        <a:solidFill>
          <a:srgbClr val="27B1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Банковская карта</a:t>
          </a:r>
          <a:endParaRPr lang="ru-RU" sz="1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983506" y="412"/>
        <a:ext cx="1589492" cy="822968"/>
      </dsp:txXfrm>
    </dsp:sp>
    <dsp:sp modelId="{997CAEC3-8A59-4C06-811A-0A2BCD44FE11}">
      <dsp:nvSpPr>
        <dsp:cNvPr id="0" name=""/>
        <dsp:cNvSpPr/>
      </dsp:nvSpPr>
      <dsp:spPr>
        <a:xfrm>
          <a:off x="3162749" y="615332"/>
          <a:ext cx="1724619" cy="274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Банковский счет</a:t>
          </a:r>
          <a:endParaRPr lang="ru-RU" sz="14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162749" y="615332"/>
        <a:ext cx="1724619" cy="274322"/>
      </dsp:txXfrm>
    </dsp:sp>
    <dsp:sp modelId="{5A9CC6DE-FD67-4174-A801-B6F62122B3C9}">
      <dsp:nvSpPr>
        <dsp:cNvPr id="0" name=""/>
        <dsp:cNvSpPr/>
      </dsp:nvSpPr>
      <dsp:spPr>
        <a:xfrm>
          <a:off x="1625455" y="1298874"/>
          <a:ext cx="1589492" cy="822968"/>
        </a:xfrm>
        <a:prstGeom prst="rect">
          <a:avLst/>
        </a:prstGeom>
        <a:solidFill>
          <a:srgbClr val="27B190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Дебетовая</a:t>
          </a:r>
          <a:endParaRPr lang="ru-RU" sz="19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625455" y="1298874"/>
        <a:ext cx="1589492" cy="822968"/>
      </dsp:txXfrm>
    </dsp:sp>
    <dsp:sp modelId="{2C5A70A9-FF5D-4086-82FE-840D48277357}">
      <dsp:nvSpPr>
        <dsp:cNvPr id="0" name=""/>
        <dsp:cNvSpPr/>
      </dsp:nvSpPr>
      <dsp:spPr>
        <a:xfrm>
          <a:off x="1943354" y="1938960"/>
          <a:ext cx="1430543" cy="274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деньги</a:t>
          </a:r>
          <a:endParaRPr lang="ru-RU" sz="11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943354" y="1938960"/>
        <a:ext cx="1430543" cy="274322"/>
      </dsp:txXfrm>
    </dsp:sp>
    <dsp:sp modelId="{D1723549-31FF-451C-8606-12AA8EBE2657}">
      <dsp:nvSpPr>
        <dsp:cNvPr id="0" name=""/>
        <dsp:cNvSpPr/>
      </dsp:nvSpPr>
      <dsp:spPr>
        <a:xfrm>
          <a:off x="348319" y="2597335"/>
          <a:ext cx="1589492" cy="822968"/>
        </a:xfrm>
        <a:prstGeom prst="rect">
          <a:avLst/>
        </a:prstGeom>
        <a:solidFill>
          <a:srgbClr val="27B19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Без овердрафта</a:t>
          </a:r>
          <a:endParaRPr lang="ru-RU" sz="1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48319" y="2597335"/>
        <a:ext cx="1589492" cy="822968"/>
      </dsp:txXfrm>
    </dsp:sp>
    <dsp:sp modelId="{56D5786F-15BF-4626-8077-45538FD1B225}">
      <dsp:nvSpPr>
        <dsp:cNvPr id="0" name=""/>
        <dsp:cNvSpPr/>
      </dsp:nvSpPr>
      <dsp:spPr>
        <a:xfrm>
          <a:off x="666218" y="3237422"/>
          <a:ext cx="1430543" cy="274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Только собственные</a:t>
          </a:r>
          <a:endParaRPr lang="ru-RU" sz="11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66218" y="3237422"/>
        <a:ext cx="1430543" cy="274322"/>
      </dsp:txXfrm>
    </dsp:sp>
    <dsp:sp modelId="{4DCA53B7-A430-4196-9D55-9F98D0AC0D00}">
      <dsp:nvSpPr>
        <dsp:cNvPr id="0" name=""/>
        <dsp:cNvSpPr/>
      </dsp:nvSpPr>
      <dsp:spPr>
        <a:xfrm>
          <a:off x="2532753" y="2597335"/>
          <a:ext cx="1589492" cy="822968"/>
        </a:xfrm>
        <a:prstGeom prst="rect">
          <a:avLst/>
        </a:prstGeom>
        <a:solidFill>
          <a:srgbClr val="27B19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С овердрафтом</a:t>
          </a:r>
          <a:endParaRPr lang="ru-RU" sz="1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32753" y="2597335"/>
        <a:ext cx="1589492" cy="822968"/>
      </dsp:txXfrm>
    </dsp:sp>
    <dsp:sp modelId="{F28CA54D-B705-4677-80E1-E2B6B9EDDDE1}">
      <dsp:nvSpPr>
        <dsp:cNvPr id="0" name=""/>
        <dsp:cNvSpPr/>
      </dsp:nvSpPr>
      <dsp:spPr>
        <a:xfrm>
          <a:off x="2756550" y="3236444"/>
          <a:ext cx="2170219" cy="276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+ Заемные</a:t>
          </a:r>
          <a:endParaRPr lang="ru-RU" sz="14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756550" y="3236444"/>
        <a:ext cx="2170219" cy="276278"/>
      </dsp:txXfrm>
    </dsp:sp>
    <dsp:sp modelId="{DB0AD90B-DAFD-4483-846D-A14B3D2F07EF}">
      <dsp:nvSpPr>
        <dsp:cNvPr id="0" name=""/>
        <dsp:cNvSpPr/>
      </dsp:nvSpPr>
      <dsp:spPr>
        <a:xfrm>
          <a:off x="3972715" y="1307260"/>
          <a:ext cx="1589492" cy="822968"/>
        </a:xfrm>
        <a:prstGeom prst="rect">
          <a:avLst/>
        </a:prstGeom>
        <a:solidFill>
          <a:srgbClr val="27B19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Кредитная</a:t>
          </a:r>
          <a:endParaRPr lang="ru-RU" sz="19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972715" y="1307260"/>
        <a:ext cx="1589492" cy="822968"/>
      </dsp:txXfrm>
    </dsp:sp>
    <dsp:sp modelId="{A04DA98B-1555-4E31-ACED-D95C3F87DD21}">
      <dsp:nvSpPr>
        <dsp:cNvPr id="0" name=""/>
        <dsp:cNvSpPr/>
      </dsp:nvSpPr>
      <dsp:spPr>
        <a:xfrm>
          <a:off x="3757949" y="1859796"/>
          <a:ext cx="2479088" cy="466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Преимущественно заемные деньги</a:t>
          </a:r>
          <a:endParaRPr lang="ru-RU" sz="14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757949" y="1859796"/>
        <a:ext cx="2479088" cy="46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D0FE-F5FE-45D6-B388-7A8E8DD18579}">
      <dsp:nvSpPr>
        <dsp:cNvPr id="0" name=""/>
        <dsp:cNvSpPr/>
      </dsp:nvSpPr>
      <dsp:spPr>
        <a:xfrm>
          <a:off x="19914" y="0"/>
          <a:ext cx="4064000" cy="4064000"/>
        </a:xfrm>
        <a:prstGeom prst="triangle">
          <a:avLst/>
        </a:prstGeom>
        <a:solidFill>
          <a:srgbClr val="27B1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A01BE-EFFF-4BE5-A4A1-78FB131D2AC9}">
      <dsp:nvSpPr>
        <dsp:cNvPr id="0" name=""/>
        <dsp:cNvSpPr/>
      </dsp:nvSpPr>
      <dsp:spPr>
        <a:xfrm>
          <a:off x="1870185" y="408582"/>
          <a:ext cx="3005057" cy="962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Регулярная плата за </a:t>
          </a:r>
          <a:r>
            <a:rPr lang="ru-RU" sz="1800" b="1" kern="1200" dirty="0" smtClean="0">
              <a:solidFill>
                <a:srgbClr val="FFBB00"/>
              </a:solidFill>
            </a:rPr>
            <a:t>обслуживание</a:t>
          </a:r>
          <a:endParaRPr lang="ru-RU" sz="1800" b="1" kern="1200" dirty="0">
            <a:solidFill>
              <a:srgbClr val="FFBB00"/>
            </a:solidFill>
          </a:endParaRPr>
        </a:p>
      </dsp:txBody>
      <dsp:txXfrm>
        <a:off x="1917147" y="455544"/>
        <a:ext cx="2911133" cy="868101"/>
      </dsp:txXfrm>
    </dsp:sp>
    <dsp:sp modelId="{C5FBCCCD-FE62-4227-A06C-E73FC639CAA7}">
      <dsp:nvSpPr>
        <dsp:cNvPr id="0" name=""/>
        <dsp:cNvSpPr/>
      </dsp:nvSpPr>
      <dsp:spPr>
        <a:xfrm>
          <a:off x="1870185" y="1490860"/>
          <a:ext cx="3005057" cy="962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Платежи за </a:t>
          </a:r>
          <a:r>
            <a:rPr lang="ru-RU" sz="1800" b="1" kern="1200" dirty="0" smtClean="0">
              <a:solidFill>
                <a:srgbClr val="FFBB00"/>
              </a:solidFill>
            </a:rPr>
            <a:t>недостаточный оборот </a:t>
          </a:r>
          <a:r>
            <a:rPr lang="ru-RU" sz="1800" kern="1200" dirty="0" smtClean="0"/>
            <a:t>по карте</a:t>
          </a:r>
          <a:endParaRPr lang="ru-RU" sz="1800" kern="1200" dirty="0"/>
        </a:p>
      </dsp:txBody>
      <dsp:txXfrm>
        <a:off x="1917147" y="1537822"/>
        <a:ext cx="2911133" cy="868101"/>
      </dsp:txXfrm>
    </dsp:sp>
    <dsp:sp modelId="{0B9D4B2D-B572-46E8-9578-E65831316E4D}">
      <dsp:nvSpPr>
        <dsp:cNvPr id="0" name=""/>
        <dsp:cNvSpPr/>
      </dsp:nvSpPr>
      <dsp:spPr>
        <a:xfrm>
          <a:off x="1870185" y="2573139"/>
          <a:ext cx="3005057" cy="962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Платежи за </a:t>
          </a:r>
          <a:r>
            <a:rPr lang="ru-RU" sz="1800" b="1" u="none" kern="1200" dirty="0" smtClean="0">
              <a:solidFill>
                <a:srgbClr val="FFBB00"/>
              </a:solidFill>
            </a:rPr>
            <a:t>снятие наличных в банкомате</a:t>
          </a:r>
          <a:endParaRPr lang="ru-RU" sz="1800" b="1" u="none" kern="1200" dirty="0">
            <a:solidFill>
              <a:srgbClr val="FFBB00"/>
            </a:solidFill>
          </a:endParaRPr>
        </a:p>
      </dsp:txBody>
      <dsp:txXfrm>
        <a:off x="1917147" y="2620101"/>
        <a:ext cx="2911133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D8F95-8DDD-4E88-904F-901FD4A0D9DA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39E3F-5D46-47AC-9261-B173DD8205B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Должна быть предоставлена возможность отказаться от договора страхования </a:t>
          </a:r>
          <a:endParaRPr lang="ru-RU" sz="1800" kern="1200" dirty="0"/>
        </a:p>
      </dsp:txBody>
      <dsp:txXfrm>
        <a:off x="349472" y="51131"/>
        <a:ext cx="4177856" cy="825776"/>
      </dsp:txXfrm>
    </dsp:sp>
    <dsp:sp modelId="{CFD5D8BA-2792-4BCF-B1F1-1FC8C10078D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3E375-5891-4F7F-B2BA-29673D28759F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Должна быть предоставлена возможность отказаться от иных дополнительных услуг</a:t>
          </a:r>
          <a:endParaRPr lang="ru-RU" sz="1800" kern="1200" dirty="0"/>
        </a:p>
      </dsp:txBody>
      <dsp:txXfrm>
        <a:off x="349472" y="1457291"/>
        <a:ext cx="4177856" cy="825776"/>
      </dsp:txXfrm>
    </dsp:sp>
    <dsp:sp modelId="{48120927-23F1-4E54-86BF-F414ECA0F76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70693-D578-40AE-8CBA-6D7D936A86D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Должны быть предоставлена возможность отказаться от условия о переуступке права требования</a:t>
          </a:r>
          <a:endParaRPr lang="ru-RU" sz="18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E898-B4AA-45AC-A5A0-7BE949D233DB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DF49-AA7C-4D08-A768-B52A842DF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4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CDD5-1F9B-40FD-8598-4CBBCDF6FA0C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F0606-5AAF-45FC-A742-79CAC7D7A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3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BB5-B61E-4F52-9F74-5928077611F8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4500-2C0A-4E70-80D2-805BC183C854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1AEF-D987-40C5-90FE-E813191B24D2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1921050"/>
            <a:ext cx="8178800" cy="35119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0367" y="2798224"/>
            <a:ext cx="38310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9245" y="859554"/>
            <a:ext cx="6254169" cy="365125"/>
          </a:xfrm>
        </p:spPr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19950" y="828546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3831033" cy="3688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3831034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8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иро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1" y="1708530"/>
            <a:ext cx="8178800" cy="55698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73800" y="2579739"/>
            <a:ext cx="23832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601" y="1146082"/>
            <a:ext cx="6254169" cy="365125"/>
          </a:xfrm>
        </p:spPr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24317" y="1158087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1" y="2490728"/>
            <a:ext cx="53086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1" y="6065730"/>
            <a:ext cx="5308600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7503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30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з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1" y="2272243"/>
            <a:ext cx="28829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2882901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7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92E-6829-4388-8B5B-0F190431DA41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B8A-4C4A-4E3E-A275-76A89732FDC6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5E11-770D-4A87-96C4-487C6B5A1C56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385-7F0D-4EDF-850B-C34E1311AAEC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1E81-FAE7-4C7A-88D7-354208976E23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0B5-ADD7-472C-969D-3202B728EF2A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FFA-BD2F-4CD0-B021-78D34E55B927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6C40-15BE-4574-A3AB-83DD20EA3B22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4ECF3-CEBC-4175-8183-BDD28C8B52B4}" type="datetime1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20888"/>
            <a:ext cx="8316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грамотность.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потребителя в сфере финансовых услуг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8687" y="541009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Начальник отдела защиты прав потребителей</a:t>
            </a:r>
          </a:p>
          <a:p>
            <a:r>
              <a:rPr lang="ru-RU" dirty="0" err="1" smtClean="0"/>
              <a:t>Никоза</a:t>
            </a:r>
            <a:r>
              <a:rPr lang="ru-RU" dirty="0" smtClean="0"/>
              <a:t> Артем Александрович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165304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Тюмень, </a:t>
            </a:r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55875" y="214313"/>
            <a:ext cx="5472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dirty="0"/>
              <a:t>Управление Федеральной службы по надзору в сфере защиты прав потребителей и благополучия человека по Тюменской области</a:t>
            </a:r>
          </a:p>
        </p:txBody>
      </p:sp>
      <p:pic>
        <p:nvPicPr>
          <p:cNvPr id="8" name="Рисунок 5" descr="Рисунок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0"/>
            <a:ext cx="111601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28410" r="5289" b="9607"/>
          <a:stretch/>
        </p:blipFill>
        <p:spPr bwMode="auto">
          <a:xfrm>
            <a:off x="251520" y="1124744"/>
            <a:ext cx="883341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76672"/>
            <a:ext cx="611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Жизненная ситуация: планируем месячный личный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4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7597" r="7927" b="11241"/>
          <a:stretch/>
        </p:blipFill>
        <p:spPr bwMode="auto">
          <a:xfrm>
            <a:off x="251520" y="980728"/>
            <a:ext cx="8361339" cy="48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76672"/>
            <a:ext cx="611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Жизненная ситуация: планируем месячный личный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4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1476345"/>
            <a:ext cx="8178800" cy="101655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27B190"/>
                </a:solidFill>
                <a:latin typeface="FreeSetC"/>
              </a:rPr>
              <a:t>Для </a:t>
            </a:r>
            <a:r>
              <a:rPr lang="ru-RU" sz="3200" dirty="0">
                <a:solidFill>
                  <a:srgbClr val="27B190"/>
                </a:solidFill>
                <a:latin typeface="FreeSetC"/>
              </a:rPr>
              <a:t>чего нужна банковская </a:t>
            </a:r>
            <a:r>
              <a:rPr lang="ru-RU" sz="3200" dirty="0" smtClean="0">
                <a:solidFill>
                  <a:srgbClr val="27B190"/>
                </a:solidFill>
                <a:latin typeface="FreeSetC"/>
              </a:rPr>
              <a:t>карта </a:t>
            </a:r>
            <a:r>
              <a:rPr lang="ru-RU" sz="3200" dirty="0">
                <a:solidFill>
                  <a:srgbClr val="27B190"/>
                </a:solidFill>
                <a:latin typeface="FreeSetC"/>
              </a:rPr>
              <a:t>и чем </a:t>
            </a:r>
            <a:r>
              <a:rPr lang="ru-RU" sz="3200" dirty="0" smtClean="0">
                <a:solidFill>
                  <a:srgbClr val="27B190"/>
                </a:solidFill>
                <a:latin typeface="FreeSetC"/>
              </a:rPr>
              <a:t>она отличается </a:t>
            </a:r>
            <a:r>
              <a:rPr lang="ru-RU" sz="3200" dirty="0">
                <a:solidFill>
                  <a:srgbClr val="27B190"/>
                </a:solidFill>
                <a:latin typeface="FreeSetC"/>
              </a:rPr>
              <a:t>от </a:t>
            </a:r>
            <a:r>
              <a:rPr lang="ru-RU" sz="3200" dirty="0" smtClean="0">
                <a:solidFill>
                  <a:srgbClr val="27B190"/>
                </a:solidFill>
                <a:latin typeface="FreeSetC"/>
              </a:rPr>
              <a:t>наличных денег</a:t>
            </a:r>
            <a:endParaRPr lang="ru-RU" sz="3200" dirty="0">
              <a:solidFill>
                <a:srgbClr val="27B190"/>
              </a:solidFill>
              <a:latin typeface="FreeSetC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1981583"/>
              </p:ext>
            </p:extLst>
          </p:nvPr>
        </p:nvGraphicFramePr>
        <p:xfrm>
          <a:off x="4689694" y="2271713"/>
          <a:ext cx="4056970" cy="402044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28485"/>
                <a:gridCol w="2028485"/>
              </a:tblGrid>
              <a:tr h="1005111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+mj-lt"/>
                        </a:rPr>
                        <a:t>(</a:t>
                      </a:r>
                      <a:r>
                        <a:rPr lang="en-US" sz="5400" dirty="0" smtClean="0">
                          <a:latin typeface="+mj-lt"/>
                        </a:rPr>
                        <a:t>+</a:t>
                      </a:r>
                      <a:r>
                        <a:rPr lang="ru-RU" sz="5400" dirty="0" smtClean="0">
                          <a:latin typeface="+mj-lt"/>
                        </a:rPr>
                        <a:t>)</a:t>
                      </a:r>
                      <a:endParaRPr lang="ru-RU" sz="54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+mj-lt"/>
                        </a:rPr>
                        <a:t>(</a:t>
                      </a:r>
                      <a:r>
                        <a:rPr lang="en-US" sz="5400" dirty="0" smtClean="0">
                          <a:latin typeface="+mj-lt"/>
                        </a:rPr>
                        <a:t>-</a:t>
                      </a:r>
                      <a:r>
                        <a:rPr lang="ru-RU" sz="5400" dirty="0" smtClean="0">
                          <a:latin typeface="+mj-lt"/>
                        </a:rPr>
                        <a:t>)</a:t>
                      </a:r>
                      <a:endParaRPr lang="ru-RU" sz="54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51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Платить</a:t>
                      </a:r>
                      <a:r>
                        <a:rPr lang="ru-RU" baseline="0" dirty="0" smtClean="0">
                          <a:latin typeface="+mj-lt"/>
                        </a:rPr>
                        <a:t> быстро и удобно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Карты принимаются не везде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</a:tr>
              <a:tr h="10051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При утрате карты деньги</a:t>
                      </a:r>
                      <a:r>
                        <a:rPr lang="ru-RU" baseline="0" dirty="0" smtClean="0">
                          <a:latin typeface="+mj-lt"/>
                        </a:rPr>
                        <a:t> сохраняются</a:t>
                      </a:r>
                      <a:r>
                        <a:rPr lang="en-US" baseline="0" dirty="0" smtClean="0">
                          <a:latin typeface="+mj-lt"/>
                        </a:rPr>
                        <a:t>*</a:t>
                      </a:r>
                      <a:endParaRPr lang="ru-RU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Возможен риск мошенничества и грабежа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51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Доходы и расходы легко</a:t>
                      </a:r>
                      <a:r>
                        <a:rPr lang="ru-RU" baseline="0" dirty="0" smtClean="0">
                          <a:latin typeface="+mj-lt"/>
                        </a:rPr>
                        <a:t> контролировать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Без привычки действия с картой сложны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4829" y="6333101"/>
            <a:ext cx="42717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cs typeface="Helvetica" panose="020B0604020202020204" pitchFamily="34" charset="0"/>
              </a:rPr>
              <a:t>* </a:t>
            </a:r>
            <a:r>
              <a:rPr lang="ru-RU" sz="1400" dirty="0" smtClean="0">
                <a:cs typeface="Helvetica" panose="020B0604020202020204" pitchFamily="34" charset="0"/>
              </a:rPr>
              <a:t>При своевременном оповещении об этом банка</a:t>
            </a:r>
            <a:endParaRPr lang="ru-RU" sz="1400" dirty="0">
              <a:cs typeface="Helvetica" panose="020B0604020202020204" pitchFamily="34" charset="0"/>
            </a:endParaRPr>
          </a:p>
        </p:txBody>
      </p:sp>
      <p:pic>
        <p:nvPicPr>
          <p:cNvPr id="10244" name="Picture 4" descr="http://www.mzb.ru/wp-content/uploads/2014/09/mzb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1" y="2576755"/>
            <a:ext cx="3771348" cy="29860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9013" y="836712"/>
            <a:ext cx="36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Банковские. Пластиковые.</a:t>
            </a:r>
            <a:r>
              <a:rPr lang="en-US" dirty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dirty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Твои.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070638" cy="606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Виды банковских карт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FreeSetC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90927697"/>
              </p:ext>
            </p:extLst>
          </p:nvPr>
        </p:nvGraphicFramePr>
        <p:xfrm>
          <a:off x="704676" y="2132655"/>
          <a:ext cx="6585357" cy="351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7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0" y="1199219"/>
            <a:ext cx="8178800" cy="1149661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Дебетовая карта с овердрафтом:</a:t>
            </a:r>
            <a:b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</a:b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крадущийся долг, затаившийся процент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14539" y="2473578"/>
            <a:ext cx="4411769" cy="3155436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Овердрафт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– банковский кредит, позволяющий тратить и снимать больше денег, чем есть на счете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Погашается автоматически при поступлении денег на счет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 овердрафт всегда берутся проценты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3"/>
          </p:nvPr>
        </p:nvSpPr>
        <p:spPr>
          <a:xfrm>
            <a:off x="408458" y="5629014"/>
            <a:ext cx="3831034" cy="440267"/>
          </a:xfrm>
        </p:spPr>
        <p:txBody>
          <a:bodyPr>
            <a:normAutofit/>
          </a:bodyPr>
          <a:lstStyle/>
          <a:p>
            <a:r>
              <a:rPr lang="ru-RU" sz="1050" i="1" dirty="0" smtClean="0">
                <a:solidFill>
                  <a:srgbClr val="AED292"/>
                </a:solidFill>
                <a:latin typeface="+mn-lt"/>
              </a:rPr>
              <a:t>Кадр из фильма «Крадущийся </a:t>
            </a:r>
            <a:r>
              <a:rPr lang="ru-RU" sz="1050" i="1" dirty="0">
                <a:solidFill>
                  <a:srgbClr val="AED292"/>
                </a:solidFill>
                <a:latin typeface="+mn-lt"/>
              </a:rPr>
              <a:t>тигр, затаившийся дракон». Тайвань, </a:t>
            </a:r>
            <a:r>
              <a:rPr lang="ru-RU" sz="1050" i="1" dirty="0" smtClean="0">
                <a:solidFill>
                  <a:srgbClr val="AED292"/>
                </a:solidFill>
                <a:latin typeface="+mn-lt"/>
              </a:rPr>
              <a:t>2000 г.</a:t>
            </a:r>
            <a:endParaRPr lang="ru-RU" sz="1050" i="1" dirty="0">
              <a:solidFill>
                <a:srgbClr val="AED29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9561" y="5824902"/>
            <a:ext cx="44219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7B190"/>
                </a:solidFill>
                <a:cs typeface="FreeSetC"/>
              </a:rPr>
              <a:t>Неосторожное использование овердрафта – потеря денег!</a:t>
            </a:r>
            <a:endParaRPr lang="en-US" sz="2200" b="1" dirty="0" smtClean="0">
              <a:solidFill>
                <a:srgbClr val="27B190"/>
              </a:solidFill>
              <a:cs typeface="FreeSet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20" y="2420888"/>
            <a:ext cx="3907067" cy="315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513" y="1268760"/>
            <a:ext cx="8178800" cy="1152128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Льготный период кредитной карты:</a:t>
            </a:r>
            <a:b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</a:b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кредит без процентов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79778" y="2525415"/>
            <a:ext cx="8509390" cy="7379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ru-RU" sz="1900" b="1" dirty="0" smtClean="0">
                <a:solidFill>
                  <a:srgbClr val="27B190"/>
                </a:solidFill>
                <a:latin typeface="+mn-lt"/>
              </a:rPr>
              <a:t>Льготный период </a:t>
            </a:r>
            <a:r>
              <a:rPr lang="ru-RU" sz="1900" dirty="0" smtClean="0">
                <a:latin typeface="+mn-lt"/>
              </a:rPr>
              <a:t>– срок</a:t>
            </a:r>
            <a:r>
              <a:rPr lang="en-US" sz="1900" dirty="0" smtClean="0">
                <a:latin typeface="+mn-lt"/>
              </a:rPr>
              <a:t> (</a:t>
            </a:r>
            <a:r>
              <a:rPr lang="ru-RU" sz="1900" dirty="0" smtClean="0">
                <a:latin typeface="+mn-lt"/>
              </a:rPr>
              <a:t>обычно 50-60 дней), в течение которого можно погасить долг без выплаты процентов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endParaRPr lang="ru-RU" dirty="0" smtClean="0">
              <a:solidFill>
                <a:srgbClr val="3EA245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endParaRPr lang="ru-RU" dirty="0" smtClean="0">
              <a:solidFill>
                <a:srgbClr val="3EA245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endParaRPr lang="ru-RU" b="1" dirty="0">
              <a:solidFill>
                <a:srgbClr val="3EA245"/>
              </a:solidFill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10632" y="3451059"/>
            <a:ext cx="8661400" cy="79692"/>
          </a:xfrm>
          <a:prstGeom prst="rect">
            <a:avLst/>
          </a:prstGeom>
          <a:solidFill>
            <a:srgbClr val="1BB7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B19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2046" y="3557745"/>
            <a:ext cx="7598365" cy="3085898"/>
            <a:chOff x="884420" y="4718821"/>
            <a:chExt cx="6958658" cy="1959219"/>
          </a:xfrm>
        </p:grpSpPr>
        <p:pic>
          <p:nvPicPr>
            <p:cNvPr id="21" name="Рисунок 20" descr="http://bankcreditcard.ru/sites/default/files/pictures/grace_period_0.png"/>
            <p:cNvPicPr/>
            <p:nvPr/>
          </p:nvPicPr>
          <p:blipFill rotWithShape="1">
            <a:blip r:embed="rId2" cstate="print"/>
            <a:srcRect t="9666" b="10894"/>
            <a:stretch/>
          </p:blipFill>
          <p:spPr bwMode="auto">
            <a:xfrm>
              <a:off x="1224341" y="5057224"/>
              <a:ext cx="5023837" cy="62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149517" y="5822785"/>
              <a:ext cx="6654489" cy="24751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49517" y="5676169"/>
              <a:ext cx="0" cy="314433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7646267" y="5660267"/>
              <a:ext cx="0" cy="325034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03004" y="6502175"/>
              <a:ext cx="3042049" cy="175865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п</a:t>
              </a:r>
              <a:r>
                <a:rPr lang="ru-RU" b="1" dirty="0" smtClean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ервый отчетный период</a:t>
              </a:r>
              <a:endParaRPr lang="ru-RU" b="1" dirty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93152" y="6502174"/>
              <a:ext cx="3042049" cy="175865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в</a:t>
              </a:r>
              <a:r>
                <a:rPr lang="ru-RU" b="1" dirty="0" smtClean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торой отчетный период</a:t>
              </a:r>
              <a:endParaRPr lang="ru-RU" b="1" dirty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Правая круглая скобка 25"/>
            <p:cNvSpPr/>
            <p:nvPr/>
          </p:nvSpPr>
          <p:spPr>
            <a:xfrm rot="16200000">
              <a:off x="3568244" y="2572110"/>
              <a:ext cx="416130" cy="5197247"/>
            </a:xfrm>
            <a:prstGeom prst="rightBracket">
              <a:avLst/>
            </a:prstGeom>
            <a:ln w="19050">
              <a:solidFill>
                <a:srgbClr val="FFBB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884420" y="6090951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1.сен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4526" y="6096048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1.окт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56551" y="6099135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1.ноя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4427790" y="5690319"/>
              <a:ext cx="0" cy="314433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Правая круглая скобка 24"/>
            <p:cNvSpPr/>
            <p:nvPr/>
          </p:nvSpPr>
          <p:spPr>
            <a:xfrm rot="16200000" flipH="1">
              <a:off x="2726879" y="4803517"/>
              <a:ext cx="101559" cy="3134794"/>
            </a:xfrm>
            <a:prstGeom prst="rightBracket">
              <a:avLst/>
            </a:prstGeom>
            <a:ln w="19050">
              <a:solidFill>
                <a:srgbClr val="FFBB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BB7A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Правая круглая скобка 27"/>
            <p:cNvSpPr/>
            <p:nvPr/>
          </p:nvSpPr>
          <p:spPr>
            <a:xfrm rot="16200000" flipH="1">
              <a:off x="6010736" y="4786162"/>
              <a:ext cx="101559" cy="3169504"/>
            </a:xfrm>
            <a:prstGeom prst="rightBracket">
              <a:avLst/>
            </a:prstGeom>
            <a:ln w="19050">
              <a:solidFill>
                <a:srgbClr val="FFBB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BB7A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381099" y="5686036"/>
              <a:ext cx="0" cy="325034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30084" y="6090950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15.окт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15234" y="4718821"/>
              <a:ext cx="3042049" cy="175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п</a:t>
              </a:r>
              <a:r>
                <a:rPr lang="ru-RU" b="1" dirty="0" smtClean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ервый льготный период</a:t>
              </a:r>
              <a:endParaRPr lang="ru-RU" b="1" dirty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8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1" y="1214249"/>
            <a:ext cx="8178800" cy="773851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Кредитная карта: плата за обслуживание и комиссии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812324" y="2382605"/>
            <a:ext cx="3189786" cy="234705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+mn-lt"/>
              </a:rPr>
              <a:t>Даже если мы не платим процентов, </a:t>
            </a:r>
            <a:r>
              <a:rPr lang="ru-RU" sz="2200" dirty="0" smtClean="0">
                <a:solidFill>
                  <a:srgbClr val="27B190"/>
                </a:solidFill>
                <a:latin typeface="+mn-lt"/>
              </a:rPr>
              <a:t>деньги можно потерять на плате за обслуживание и комиссионных сборах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2600" y="692675"/>
            <a:ext cx="6254169" cy="365125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кредитная карта</a:t>
            </a:r>
            <a:endParaRPr lang="ru-RU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88809397"/>
              </p:ext>
            </p:extLst>
          </p:nvPr>
        </p:nvGraphicFramePr>
        <p:xfrm>
          <a:off x="482600" y="2316675"/>
          <a:ext cx="48951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2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37289" y="1268760"/>
            <a:ext cx="8178800" cy="556986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Правила безопасности для банковских карт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7679" y="764704"/>
            <a:ext cx="6254169" cy="365125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правила безопасности</a:t>
            </a:r>
            <a:endParaRPr lang="ru-RU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7679" y="1901228"/>
            <a:ext cx="8058791" cy="4581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+mj-lt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EA245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0520" y="2265516"/>
            <a:ext cx="8085950" cy="421676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+mj-lt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27B190"/>
                </a:solidFill>
                <a:latin typeface="+mn-lt"/>
              </a:rPr>
              <a:t>PIN-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код: помнить</a:t>
            </a:r>
            <a:r>
              <a:rPr lang="ru-RU" sz="2600" dirty="0" smtClean="0">
                <a:solidFill>
                  <a:srgbClr val="1BB7A1"/>
                </a:solidFill>
                <a:latin typeface="+mn-lt"/>
              </a:rPr>
              <a:t>, </a:t>
            </a:r>
            <a:r>
              <a:rPr lang="ru-RU" sz="2600" dirty="0" smtClean="0">
                <a:latin typeface="+mn-lt"/>
              </a:rPr>
              <a:t>не записывать в явном виде, никому не говорить, не вводить в интернете, прикрывать рукой при вводе через терминал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Подключить</a:t>
            </a:r>
            <a:r>
              <a:rPr lang="ru-RU" sz="2600" dirty="0" smtClean="0">
                <a:solidFill>
                  <a:srgbClr val="3EA245"/>
                </a:solidFill>
                <a:latin typeface="+mn-lt"/>
              </a:rPr>
              <a:t> </a:t>
            </a:r>
            <a:r>
              <a:rPr lang="en-US" sz="2600" b="1" dirty="0" smtClean="0">
                <a:solidFill>
                  <a:srgbClr val="27B190"/>
                </a:solidFill>
                <a:latin typeface="+mn-lt"/>
              </a:rPr>
              <a:t>SMS-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уведомления</a:t>
            </a:r>
          </a:p>
          <a:p>
            <a:pPr marL="457200" indent="-457200">
              <a:buFont typeface="+mj-lt"/>
              <a:buAutoNum type="arabicPeriod"/>
            </a:pPr>
            <a:endParaRPr lang="ru-RU" sz="1200" b="1" dirty="0" smtClean="0">
              <a:solidFill>
                <a:srgbClr val="3EA245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Покупки</a:t>
            </a:r>
            <a:r>
              <a:rPr lang="ru-RU" sz="2600" dirty="0" smtClean="0">
                <a:solidFill>
                  <a:srgbClr val="3EA245"/>
                </a:solidFill>
                <a:latin typeface="+mn-lt"/>
              </a:rPr>
              <a:t>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в интернете – отдельной картой</a:t>
            </a:r>
            <a:r>
              <a:rPr lang="ru-RU" sz="2600" dirty="0" smtClean="0">
                <a:solidFill>
                  <a:srgbClr val="27B190"/>
                </a:solidFill>
                <a:latin typeface="+mn-lt"/>
              </a:rPr>
              <a:t> и на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проверенных сайтах </a:t>
            </a:r>
            <a:r>
              <a:rPr lang="ru-RU" sz="2600" dirty="0" smtClean="0">
                <a:latin typeface="+mn-lt"/>
              </a:rPr>
              <a:t>(</a:t>
            </a:r>
            <a:r>
              <a:rPr lang="en-US" sz="2600" dirty="0" smtClean="0">
                <a:latin typeface="+mn-lt"/>
              </a:rPr>
              <a:t>https – </a:t>
            </a:r>
            <a:r>
              <a:rPr lang="ru-RU" sz="2600" dirty="0" smtClean="0">
                <a:latin typeface="+mn-lt"/>
              </a:rPr>
              <a:t>защищенная передача данных)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FFBB00"/>
                </a:solidFill>
                <a:latin typeface="+mn-lt"/>
              </a:rPr>
              <a:t>Не давать карту </a:t>
            </a:r>
            <a:r>
              <a:rPr lang="ru-RU" sz="2600" dirty="0" smtClean="0">
                <a:latin typeface="+mn-lt"/>
              </a:rPr>
              <a:t>в руки посторонним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 smtClean="0">
              <a:solidFill>
                <a:srgbClr val="3EA245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Проверять</a:t>
            </a:r>
            <a:r>
              <a:rPr lang="ru-RU" sz="2600" dirty="0">
                <a:latin typeface="+mn-lt"/>
              </a:rPr>
              <a:t>, что </a:t>
            </a:r>
            <a:r>
              <a:rPr lang="ru-RU" sz="2600" b="1" dirty="0">
                <a:solidFill>
                  <a:srgbClr val="27B190"/>
                </a:solidFill>
                <a:latin typeface="+mn-lt"/>
              </a:rPr>
              <a:t>на банкомате нет подозрительных устройств </a:t>
            </a:r>
            <a:r>
              <a:rPr lang="ru-RU" sz="2600" dirty="0">
                <a:latin typeface="+mn-lt"/>
              </a:rPr>
              <a:t>и накладок, а рядом с ним – посторонних</a:t>
            </a:r>
          </a:p>
          <a:p>
            <a:pPr marL="457200" indent="-457200">
              <a:buFont typeface="+mj-lt"/>
              <a:buAutoNum type="arabicPeriod"/>
            </a:pPr>
            <a:endParaRPr lang="ru-RU" sz="13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Сообщать банку верные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данные для связи</a:t>
            </a:r>
            <a:endParaRPr lang="en-US" sz="2600" b="1" dirty="0" smtClean="0">
              <a:solidFill>
                <a:srgbClr val="27B190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ru-RU" sz="13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FFBB00"/>
                </a:solidFill>
                <a:latin typeface="+mn-lt"/>
              </a:rPr>
              <a:t>При потере карты</a:t>
            </a:r>
            <a:r>
              <a:rPr lang="ru-RU" sz="2600" dirty="0" smtClean="0">
                <a:latin typeface="+mn-lt"/>
              </a:rPr>
              <a:t>, неправильном списании денег или нарушении секретности –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немедленно сообщать в банк</a:t>
            </a:r>
          </a:p>
        </p:txBody>
      </p:sp>
    </p:spTree>
    <p:extLst>
      <p:ext uri="{BB962C8B-B14F-4D97-AF65-F5344CB8AC3E}">
        <p14:creationId xmlns:p14="http://schemas.microsoft.com/office/powerpoint/2010/main" val="38688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988840"/>
            <a:ext cx="4356484" cy="4752528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данном случае договор на покупку товара заключается с торговой точкой, а кредитный договор подписывается с банком. При этом продавец получает деньги от банка, покупатель приобретает товар и обязанность рассчитаться с долгом в течение установленного срока, внося ежемесячно определенную сумму. По сути, рассрочка и кредит - одно и тоже. Разница в том что, при покупке в рассрочку вы не переплачиваете за товар. И тут возникает вопрос: "При оформлении рассрочки заключается кредитный договор, в котором указана процентная ставка. В сумму ежемесячного платежа включены проценты за использования кредитом. Как же получается, что покупатель не переплачивает за товар?" Для того чтобы клиенту предоставить "0% годовых" торговая организация делает скидку на товар, а банк своими процентами эту скидку и накручивает. То есть все расходы берет на себя торговая организация. Отсюда и получается, что желанную вещь клиент приобретает без каких-либо переплат.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/>
              <a:t>Разъяснение положений </a:t>
            </a:r>
            <a:r>
              <a:rPr lang="ru-RU" sz="3200" b="1" dirty="0" smtClean="0"/>
              <a:t>законодательства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92696"/>
            <a:ext cx="136815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Заем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5268" y="1391797"/>
            <a:ext cx="150259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Рассрочка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04810" y="1391796"/>
            <a:ext cx="14921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Кредит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988840"/>
            <a:ext cx="4302224" cy="48320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Рассрочка - когда рассрочку предоставляет сам магазин. Это и есть «истинная» рассрочка, где соглашение заключается непосредственно с самим продавцом, без каких-либо посредников. Проценты, дополнительные взносы и комиссии при этом виде расчета не предусматривается.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Единственное за может быть придется доплатить – это за рассмотрение анкеты и оформление всех необходимых документов. Стоимость данной услуги магазины устанавливают сами и обычно включают в общую сумму рассрочки.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Второе отличие рассрочки от кредита при покупке товара - это правоотношение. Договор купли-продажи должен составляться с продавцом. И в случае каких-либо претензий обращаться необходимо будет к нему.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Сумма, составляющая стоимость товара, выплачивается ежемесячно равными долями. Чаще всего в этом случае предусматривается большая часть первоначального взноса (обычно не менее 30%).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2771800" y="776023"/>
            <a:ext cx="850392" cy="452749"/>
          </a:xfrm>
          <a:prstGeom prst="bentUpArrow">
            <a:avLst>
              <a:gd name="adj1" fmla="val 25000"/>
              <a:gd name="adj2" fmla="val 235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flipV="1">
            <a:off x="5148064" y="776023"/>
            <a:ext cx="994408" cy="4527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7" name="Picture 2" descr="http://xn----8sbak3ae0adredcni.xn--p1ai/wp-content/uploads/2017/03/r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76023"/>
            <a:ext cx="1893970" cy="11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9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78800" cy="556986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Кредит – это вклад наоборот!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78166" y="2308945"/>
            <a:ext cx="2569271" cy="4298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7B190"/>
                </a:solidFill>
              </a:rPr>
              <a:t>Кредит</a:t>
            </a:r>
            <a:r>
              <a:rPr lang="ru-RU" sz="2000" b="1" dirty="0" smtClean="0">
                <a:solidFill>
                  <a:srgbClr val="349737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/>
              <a:t>деньги, которые </a:t>
            </a:r>
            <a:r>
              <a:rPr lang="ru-RU" sz="2000" dirty="0" smtClean="0"/>
              <a:t>банк временно дает гражданину или компании (заемщику) на условиях: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7B190"/>
                </a:solidFill>
              </a:rPr>
              <a:t>платности</a:t>
            </a:r>
            <a:endParaRPr lang="ru-RU" sz="2000" dirty="0">
              <a:solidFill>
                <a:srgbClr val="27B19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7B190"/>
                </a:solidFill>
              </a:rPr>
              <a:t>возвратности</a:t>
            </a:r>
            <a:endParaRPr lang="en-US" sz="2000" b="1" dirty="0">
              <a:solidFill>
                <a:srgbClr val="27B190"/>
              </a:solidFill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>
          <a:xfrm>
            <a:off x="482600" y="2086888"/>
            <a:ext cx="5308600" cy="3688290"/>
          </a:xfrm>
        </p:spPr>
      </p:pic>
      <p:pic>
        <p:nvPicPr>
          <p:cNvPr id="18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070" y="6095592"/>
            <a:ext cx="557069" cy="527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0202" y="6089266"/>
            <a:ext cx="49613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При получении кредита всегда надо помнить, что его </a:t>
            </a:r>
            <a:r>
              <a:rPr lang="ru-RU" sz="1600" b="1" dirty="0"/>
              <a:t>придется </a:t>
            </a:r>
            <a:r>
              <a:rPr lang="ru-RU" sz="1600" b="1" dirty="0" smtClean="0"/>
              <a:t>вернуть </a:t>
            </a:r>
            <a:r>
              <a:rPr lang="ru-RU" sz="1600" dirty="0" smtClean="0"/>
              <a:t>за </a:t>
            </a:r>
            <a:r>
              <a:rPr lang="ru-RU" sz="1600" dirty="0"/>
              <a:t>счет обычных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19348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Права потребителя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dirty="0" smtClean="0"/>
              <a:t>На получение информации об услуге до заключения договора, в наглядной и доступной форме;</a:t>
            </a:r>
          </a:p>
          <a:p>
            <a:r>
              <a:rPr lang="ru-RU" dirty="0" smtClean="0"/>
              <a:t>Право на качество услуги;</a:t>
            </a:r>
          </a:p>
          <a:p>
            <a:r>
              <a:rPr lang="ru-RU" dirty="0" smtClean="0"/>
              <a:t>Право просвещение;</a:t>
            </a:r>
          </a:p>
          <a:p>
            <a:r>
              <a:rPr lang="ru-RU" dirty="0" smtClean="0"/>
              <a:t>Право на безопасность услуги;</a:t>
            </a:r>
          </a:p>
          <a:p>
            <a:r>
              <a:rPr lang="ru-RU" dirty="0" smtClean="0"/>
              <a:t>Право на судебную защиту;</a:t>
            </a:r>
          </a:p>
          <a:p>
            <a:r>
              <a:rPr lang="ru-RU" dirty="0" smtClean="0"/>
              <a:t>Право на возмещение морального вреда.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13740" r="35916" b="21082"/>
          <a:stretch/>
        </p:blipFill>
        <p:spPr bwMode="auto">
          <a:xfrm>
            <a:off x="6372200" y="2492896"/>
            <a:ext cx="2645093" cy="22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30858" r="35336" b="29403"/>
          <a:stretch/>
        </p:blipFill>
        <p:spPr bwMode="auto">
          <a:xfrm>
            <a:off x="31552" y="404664"/>
            <a:ext cx="1619412" cy="9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Кредитный договор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11560"/>
            <a:ext cx="21602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 условия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6619" y="811757"/>
            <a:ext cx="1922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Общие условия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256489" y="185967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27584" y="1844225"/>
            <a:ext cx="1584176" cy="36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66" y="2348880"/>
            <a:ext cx="6119115" cy="215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Согласовываются индивидуально  с каждым заемщиком, включают в себя: сумма кредита, срок кредита, валюта, процентная ставка, </a:t>
            </a:r>
            <a:r>
              <a:rPr lang="ru-RU" sz="1600" dirty="0"/>
              <a:t>количество, размер и периодичность (сроки) платежей </a:t>
            </a:r>
            <a:r>
              <a:rPr lang="ru-RU" sz="1600" dirty="0" smtClean="0"/>
              <a:t>заемщика, </a:t>
            </a:r>
            <a:r>
              <a:rPr lang="ru-RU" sz="1600" dirty="0"/>
              <a:t>количество, способы исполнения денежных обязательств по договору потребительского кредита (займа) в населенном пункте по месту нахождения </a:t>
            </a:r>
            <a:r>
              <a:rPr lang="ru-RU" sz="1600" dirty="0" smtClean="0"/>
              <a:t>заемщика; </a:t>
            </a:r>
            <a:r>
              <a:rPr lang="ru-RU" sz="1600" dirty="0"/>
              <a:t>указание о необходимости заключения заемщиком иных договоров, требуемых для заключения или исполнения договора потребительского кредита (займа</a:t>
            </a:r>
            <a:r>
              <a:rPr lang="ru-RU" sz="1600" dirty="0" smtClean="0"/>
              <a:t>); другие условия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4657" y="2514348"/>
            <a:ext cx="2160240" cy="140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Применяются многократно по всем аналогичным правоотношениям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 descr="https://avtovkredit.ru/sites/avtovkredit.ru/files/time_pictures/8_kredit_contract_3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96" y="4978717"/>
            <a:ext cx="1669367" cy="1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nlinekredit-zayavka.ru/wp-content/uploads/2014/09/izmenenie-kreditnogo-dogov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39" y="908720"/>
            <a:ext cx="1804870" cy="9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0162" r="36549" b="12433"/>
          <a:stretch/>
        </p:blipFill>
        <p:spPr bwMode="auto">
          <a:xfrm>
            <a:off x="-69382" y="4941168"/>
            <a:ext cx="1217867" cy="1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лево 10"/>
          <p:cNvSpPr/>
          <p:nvPr/>
        </p:nvSpPr>
        <p:spPr>
          <a:xfrm>
            <a:off x="2555775" y="4797152"/>
            <a:ext cx="493900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запретить уступку права требования</a:t>
            </a:r>
            <a:endParaRPr lang="ru-RU" sz="1600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2555775" y="5328768"/>
            <a:ext cx="4943030" cy="908544"/>
          </a:xfrm>
          <a:prstGeom prst="leftArrow">
            <a:avLst>
              <a:gd name="adj1" fmla="val 50000"/>
              <a:gd name="adj2" fmla="val 30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запретить взыскание задолженности по исполнительной надписи нотариуса</a:t>
            </a:r>
            <a:endParaRPr lang="ru-RU" sz="16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1018455" y="4725144"/>
            <a:ext cx="1537319" cy="1012315"/>
          </a:xfrm>
          <a:prstGeom prst="wedgeEllipseCallout">
            <a:avLst>
              <a:gd name="adj1" fmla="val -53095"/>
              <a:gd name="adj2" fmla="val 244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 этапе заключения договора потребитель вправе 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6237234"/>
            <a:ext cx="7240495" cy="59303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Проставление кредитором отметок о согласии заемщика на оказание ему дополнительных услуг не </a:t>
            </a:r>
            <a:r>
              <a:rPr lang="ru-RU" dirty="0" smtClean="0"/>
              <a:t>допускается! Только собственноручно!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52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78800" cy="773851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Достоинства и недостатки кредитов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929489"/>
              </p:ext>
            </p:extLst>
          </p:nvPr>
        </p:nvGraphicFramePr>
        <p:xfrm>
          <a:off x="418990" y="2362122"/>
          <a:ext cx="8218016" cy="3671539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3953834"/>
                <a:gridCol w="4264182"/>
              </a:tblGrid>
              <a:tr h="47113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11382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Возможность что-то приобрести прямо сейчас,</a:t>
                      </a:r>
                      <a:br>
                        <a:rPr lang="ru-RU" sz="24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ru-RU" sz="2400" baseline="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не накапливая деньги</a:t>
                      </a:r>
                      <a:endParaRPr lang="ru-RU" sz="2400" b="0" i="0" dirty="0">
                        <a:solidFill>
                          <a:srgbClr val="27B19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итоге приобретенное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обойдется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дороже с учетом суммы процентов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6823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27B1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Возможность погашать долг постепенно</a:t>
                      </a:r>
                    </a:p>
                    <a:p>
                      <a:endParaRPr lang="ru-RU" sz="2400" dirty="0">
                        <a:solidFill>
                          <a:srgbClr val="27B19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Дополнительные расходы (штрафы)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 случае просрочки выплат</a:t>
                      </a:r>
                      <a:endParaRPr lang="ru-RU" sz="2400" b="0" i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690301">
                <a:tc>
                  <a:txBody>
                    <a:bodyPr/>
                    <a:lstStyle/>
                    <a:p>
                      <a:endParaRPr lang="ru-RU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Банк будет требовать долг до полного возврата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суть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9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0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Виды кредитов по целям и наличию залога</a:t>
            </a:r>
          </a:p>
        </p:txBody>
      </p:sp>
      <p:grpSp>
        <p:nvGrpSpPr>
          <p:cNvPr id="3" name="Группа 13"/>
          <p:cNvGrpSpPr/>
          <p:nvPr/>
        </p:nvGrpSpPr>
        <p:grpSpPr>
          <a:xfrm>
            <a:off x="229013" y="2429596"/>
            <a:ext cx="8683295" cy="3671401"/>
            <a:chOff x="229014" y="3216117"/>
            <a:chExt cx="8683295" cy="3671401"/>
          </a:xfrm>
        </p:grpSpPr>
        <p:sp>
          <p:nvSpPr>
            <p:cNvPr id="4" name="Текст 4"/>
            <p:cNvSpPr txBox="1">
              <a:spLocks/>
            </p:cNvSpPr>
            <p:nvPr/>
          </p:nvSpPr>
          <p:spPr>
            <a:xfrm>
              <a:off x="239358" y="3224356"/>
              <a:ext cx="2858845" cy="425765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Целевые</a:t>
              </a:r>
            </a:p>
          </p:txBody>
        </p:sp>
        <p:sp>
          <p:nvSpPr>
            <p:cNvPr id="5" name="Объект 5"/>
            <p:cNvSpPr txBox="1">
              <a:spLocks/>
            </p:cNvSpPr>
            <p:nvPr/>
          </p:nvSpPr>
          <p:spPr>
            <a:xfrm>
              <a:off x="239358" y="3650123"/>
              <a:ext cx="2858845" cy="1529857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автокредит</a:t>
              </a:r>
            </a:p>
            <a:p>
              <a:r>
                <a:rPr lang="ru-RU" sz="1800" dirty="0" smtClean="0">
                  <a:latin typeface="FreeSetC"/>
                </a:rPr>
                <a:t>кредит на обучение</a:t>
              </a:r>
            </a:p>
            <a:p>
              <a:r>
                <a:rPr lang="ru-RU" sz="1800" dirty="0" smtClean="0">
                  <a:latin typeface="FreeSetC"/>
                </a:rPr>
                <a:t>кредит на ремонт</a:t>
              </a:r>
            </a:p>
            <a:p>
              <a:r>
                <a:rPr lang="ru-RU" sz="1800" dirty="0" smtClean="0">
                  <a:latin typeface="FreeSetC"/>
                </a:rPr>
                <a:t>кредит в точке продаж (магазине)</a:t>
              </a:r>
              <a:endParaRPr lang="ru-RU" sz="1800" dirty="0">
                <a:latin typeface="FreeSetC"/>
              </a:endParaRPr>
            </a:p>
          </p:txBody>
        </p:sp>
        <p:sp>
          <p:nvSpPr>
            <p:cNvPr id="6" name="Текст 6"/>
            <p:cNvSpPr txBox="1">
              <a:spLocks/>
            </p:cNvSpPr>
            <p:nvPr/>
          </p:nvSpPr>
          <p:spPr>
            <a:xfrm>
              <a:off x="6052341" y="3216117"/>
              <a:ext cx="2859968" cy="425766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Нецелевые</a:t>
              </a:r>
            </a:p>
          </p:txBody>
        </p:sp>
        <p:sp>
          <p:nvSpPr>
            <p:cNvPr id="7" name="Объект 7"/>
            <p:cNvSpPr txBox="1">
              <a:spLocks/>
            </p:cNvSpPr>
            <p:nvPr/>
          </p:nvSpPr>
          <p:spPr>
            <a:xfrm>
              <a:off x="6052341" y="3641883"/>
              <a:ext cx="2859968" cy="944414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кредит на неотложные нужды</a:t>
              </a:r>
            </a:p>
            <a:p>
              <a:r>
                <a:rPr lang="ru-RU" sz="1800" dirty="0" smtClean="0">
                  <a:latin typeface="FreeSetC"/>
                </a:rPr>
                <a:t>кредит наличными</a:t>
              </a:r>
              <a:endParaRPr lang="ru-RU" sz="1800" dirty="0">
                <a:latin typeface="FreeSetC"/>
              </a:endParaRPr>
            </a:p>
          </p:txBody>
        </p:sp>
        <p:sp>
          <p:nvSpPr>
            <p:cNvPr id="8" name="Текст 2"/>
            <p:cNvSpPr txBox="1">
              <a:spLocks/>
            </p:cNvSpPr>
            <p:nvPr/>
          </p:nvSpPr>
          <p:spPr>
            <a:xfrm>
              <a:off x="229014" y="5569944"/>
              <a:ext cx="2858845" cy="423166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solidFill>
                    <a:schemeClr val="bg1"/>
                  </a:solidFill>
                  <a:latin typeface="FreeSetC"/>
                </a:rPr>
                <a:t>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9" name="Объект 3"/>
            <p:cNvSpPr txBox="1">
              <a:spLocks/>
            </p:cNvSpPr>
            <p:nvPr/>
          </p:nvSpPr>
          <p:spPr>
            <a:xfrm>
              <a:off x="229014" y="6001350"/>
              <a:ext cx="2858845" cy="886168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latin typeface="FreeSetC"/>
                </a:rPr>
                <a:t>ипотечный кредит</a:t>
              </a:r>
            </a:p>
            <a:p>
              <a:r>
                <a:rPr lang="ru-RU" sz="1800" dirty="0" smtClean="0">
                  <a:latin typeface="FreeSetC"/>
                </a:rPr>
                <a:t>автокредит</a:t>
              </a:r>
            </a:p>
          </p:txBody>
        </p:sp>
        <p:sp>
          <p:nvSpPr>
            <p:cNvPr id="10" name="Текст 4"/>
            <p:cNvSpPr txBox="1">
              <a:spLocks/>
            </p:cNvSpPr>
            <p:nvPr/>
          </p:nvSpPr>
          <p:spPr>
            <a:xfrm>
              <a:off x="6052340" y="5561705"/>
              <a:ext cx="2849623" cy="423166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err="1" smtClean="0">
                  <a:solidFill>
                    <a:schemeClr val="bg1"/>
                  </a:solidFill>
                  <a:latin typeface="FreeSetC"/>
                </a:rPr>
                <a:t>Беззалоговые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11" name="Объект 5"/>
            <p:cNvSpPr txBox="1">
              <a:spLocks/>
            </p:cNvSpPr>
            <p:nvPr/>
          </p:nvSpPr>
          <p:spPr>
            <a:xfrm>
              <a:off x="6041996" y="5984872"/>
              <a:ext cx="2859968" cy="902646"/>
            </a:xfrm>
            <a:prstGeom prst="rect">
              <a:avLst/>
            </a:prstGeom>
            <a:ln>
              <a:solidFill>
                <a:srgbClr val="27B1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700" dirty="0" smtClean="0">
                  <a:latin typeface="FreeSetC"/>
                </a:rPr>
                <a:t>кредит на обучение,</a:t>
              </a:r>
            </a:p>
            <a:p>
              <a:r>
                <a:rPr lang="ru-RU" sz="1700" dirty="0" smtClean="0">
                  <a:latin typeface="FreeSetC"/>
                </a:rPr>
                <a:t>кредит в точке продаж (магазине)</a:t>
              </a:r>
              <a:endParaRPr lang="ru-RU" sz="1700" dirty="0">
                <a:latin typeface="FreeSetC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272" y="4719831"/>
              <a:ext cx="1216062" cy="369332"/>
            </a:xfrm>
            <a:prstGeom prst="rect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FreeSetC"/>
                </a:rPr>
                <a:t>Кредиты</a:t>
              </a:r>
              <a:endParaRPr lang="ru-RU" b="1" dirty="0">
                <a:latin typeface="FreeSetC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19384761">
              <a:off x="5087145" y="4265146"/>
              <a:ext cx="918720" cy="31921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2145031">
              <a:off x="5065898" y="5302503"/>
              <a:ext cx="887507" cy="27736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8321397">
              <a:off x="3174198" y="5302503"/>
              <a:ext cx="887507" cy="27736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 rot="13173887">
              <a:off x="3167842" y="4276368"/>
              <a:ext cx="887507" cy="277364"/>
            </a:xfrm>
            <a:prstGeom prst="rightArrow">
              <a:avLst/>
            </a:prstGeom>
            <a:solidFill>
              <a:srgbClr val="27B190"/>
            </a:solidFill>
            <a:ln>
              <a:solidFill>
                <a:srgbClr val="27B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8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5939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Как заплатить меньше?</a:t>
            </a:r>
          </a:p>
        </p:txBody>
      </p:sp>
      <p:graphicFrame>
        <p:nvGraphicFramePr>
          <p:cNvPr id="20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643859"/>
              </p:ext>
            </p:extLst>
          </p:nvPr>
        </p:nvGraphicFramePr>
        <p:xfrm>
          <a:off x="672699" y="2120730"/>
          <a:ext cx="8218016" cy="3396151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4370724"/>
                <a:gridCol w="3847292"/>
              </a:tblGrid>
              <a:tr h="47113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>
                          <a:latin typeface="FreeSetC"/>
                        </a:rPr>
                        <a:t>Кредиты</a:t>
                      </a:r>
                      <a:r>
                        <a:rPr lang="uk-UA" sz="2400" baseline="0" dirty="0" smtClean="0">
                          <a:latin typeface="FreeSetC"/>
                        </a:rPr>
                        <a:t> </a:t>
                      </a:r>
                      <a:r>
                        <a:rPr lang="uk-UA" sz="2400" baseline="0" dirty="0" err="1" smtClean="0">
                          <a:latin typeface="FreeSetC"/>
                        </a:rPr>
                        <a:t>могут</a:t>
                      </a:r>
                      <a:r>
                        <a:rPr lang="uk-UA" sz="2400" baseline="0" dirty="0" smtClean="0">
                          <a:latin typeface="FreeSetC"/>
                        </a:rPr>
                        <a:t> </a:t>
                      </a:r>
                      <a:r>
                        <a:rPr lang="uk-UA" sz="2400" baseline="0" dirty="0" err="1" smtClean="0">
                          <a:latin typeface="FreeSetC"/>
                        </a:rPr>
                        <a:t>быть</a:t>
                      </a:r>
                      <a:r>
                        <a:rPr lang="uk-UA" sz="2400" baseline="0" dirty="0" smtClean="0">
                          <a:latin typeface="FreeSetC"/>
                        </a:rPr>
                        <a:t> </a:t>
                      </a:r>
                      <a:r>
                        <a:rPr lang="uk-UA" sz="2400" baseline="0" dirty="0" err="1" smtClean="0">
                          <a:solidFill>
                            <a:srgbClr val="27B190"/>
                          </a:solidFill>
                          <a:latin typeface="FreeSetC"/>
                        </a:rPr>
                        <a:t>дешевле</a:t>
                      </a:r>
                      <a:r>
                        <a:rPr lang="uk-UA" sz="2400" baseline="0" dirty="0" smtClean="0">
                          <a:latin typeface="FreeSetC"/>
                        </a:rPr>
                        <a:t>:</a:t>
                      </a:r>
                      <a:endParaRPr lang="ru-RU" sz="2400" b="1" i="0" dirty="0">
                        <a:solidFill>
                          <a:srgbClr val="3EA245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FreeSetC"/>
                        </a:rPr>
                        <a:t>Кредиты обычно </a:t>
                      </a:r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дороже</a:t>
                      </a:r>
                      <a:r>
                        <a:rPr lang="ru-RU" sz="2400" dirty="0" smtClean="0">
                          <a:latin typeface="FreeSetC"/>
                        </a:rPr>
                        <a:t>:</a:t>
                      </a:r>
                      <a:endParaRPr lang="ru-RU" sz="2400" b="1" i="0" dirty="0">
                        <a:solidFill>
                          <a:srgbClr val="F2010F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</a:tr>
              <a:tr h="101871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FreeSetC"/>
                        </a:rPr>
                        <a:t>Если</a:t>
                      </a:r>
                      <a:r>
                        <a:rPr lang="ru-RU" sz="2400" baseline="0" dirty="0" smtClean="0">
                          <a:latin typeface="FreeSetC"/>
                        </a:rPr>
                        <a:t> они </a:t>
                      </a:r>
                      <a:r>
                        <a:rPr lang="ru-RU" sz="2400" baseline="0" dirty="0" smtClean="0">
                          <a:solidFill>
                            <a:srgbClr val="27B190"/>
                          </a:solidFill>
                          <a:latin typeface="FreeSetC"/>
                        </a:rPr>
                        <a:t>целевые, залоговые, с поручителем</a:t>
                      </a:r>
                      <a:endParaRPr lang="ru-RU" sz="2400" b="0" i="0" dirty="0">
                        <a:solidFill>
                          <a:srgbClr val="27B190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В точке продаж</a:t>
                      </a:r>
                      <a:b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</a:br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(в магазине)</a:t>
                      </a:r>
                      <a:endParaRPr lang="ru-RU" sz="2400" b="0" i="0" dirty="0">
                        <a:solidFill>
                          <a:srgbClr val="FFBB00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</a:tr>
              <a:tr h="6823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27B190"/>
                          </a:solidFill>
                          <a:latin typeface="FreeSetC"/>
                        </a:rPr>
                        <a:t>В банке,</a:t>
                      </a:r>
                      <a:r>
                        <a:rPr lang="ru-RU" sz="2400" baseline="0" dirty="0" smtClean="0">
                          <a:solidFill>
                            <a:srgbClr val="27B190"/>
                          </a:solidFill>
                          <a:latin typeface="FreeSetC"/>
                        </a:rPr>
                        <a:t> где у вас имеется вклад </a:t>
                      </a:r>
                      <a:r>
                        <a:rPr lang="ru-RU" sz="2400" baseline="0" dirty="0" smtClean="0">
                          <a:latin typeface="FreeSetC"/>
                        </a:rPr>
                        <a:t>и которому вы ответственно выплатили прошлый кредит</a:t>
                      </a:r>
                      <a:endParaRPr lang="ru-RU" sz="2400" b="0" i="0" dirty="0" smtClean="0">
                        <a:solidFill>
                          <a:schemeClr val="tx1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В микрофинансовых</a:t>
                      </a:r>
                      <a:r>
                        <a:rPr lang="ru-RU" sz="2400" baseline="0" dirty="0" smtClean="0">
                          <a:solidFill>
                            <a:srgbClr val="FFBB00"/>
                          </a:solidFill>
                          <a:latin typeface="FreeSetC"/>
                        </a:rPr>
                        <a:t> организациях (МФО)</a:t>
                      </a:r>
                      <a:endParaRPr lang="ru-RU" sz="2400" b="0" i="0" dirty="0" smtClean="0">
                        <a:solidFill>
                          <a:srgbClr val="FFBB00"/>
                        </a:solidFill>
                        <a:latin typeface="FreeSetC"/>
                        <a:cs typeface="FreeSetC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s.66.ru/localStorage/news/7b/40/e8/9a/7b40e89a_resizedScaled_817to5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29547" r="40926" b="25543"/>
          <a:stretch/>
        </p:blipFill>
        <p:spPr bwMode="auto">
          <a:xfrm>
            <a:off x="5469442" y="4798922"/>
            <a:ext cx="2534654" cy="1435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3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0604" y="1052736"/>
            <a:ext cx="8290207" cy="773851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Потребительские кредиты банков и займы </a:t>
            </a:r>
            <a:r>
              <a:rPr lang="ru-RU" sz="2800" b="1" cap="all" dirty="0" err="1">
                <a:solidFill>
                  <a:schemeClr val="accent6">
                    <a:lumMod val="50000"/>
                  </a:schemeClr>
                </a:solidFill>
                <a:latin typeface="FreeSetC"/>
              </a:rPr>
              <a:t>микрофинансовых</a:t>
            </a: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 организаций (МФО)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</a:t>
            </a:r>
            <a:r>
              <a:rPr lang="ru-RU" dirty="0"/>
              <a:t>как пользоваться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367" y="2489703"/>
            <a:ext cx="381875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27B190"/>
                </a:solidFill>
                <a:latin typeface="FreeSetC"/>
              </a:rPr>
              <a:t>Кредит в банке:</a:t>
            </a:r>
            <a:endParaRPr lang="ru-RU" sz="2000" b="1" dirty="0">
              <a:solidFill>
                <a:srgbClr val="27B190"/>
              </a:solidFill>
              <a:latin typeface="FreeSetC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несколько дней на выдачу кредита;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FreeSetC"/>
              </a:rPr>
              <a:t>в</a:t>
            </a:r>
            <a:r>
              <a:rPr lang="ru-RU" sz="2000" dirty="0" smtClean="0">
                <a:latin typeface="FreeSetC"/>
              </a:rPr>
              <a:t>ысокая вероятность отказа в кредите;</a:t>
            </a:r>
            <a:endParaRPr lang="ru-RU" sz="2000" dirty="0">
              <a:latin typeface="FreeSetC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FreeSetC"/>
              </a:rPr>
              <a:t>о</a:t>
            </a:r>
            <a:r>
              <a:rPr lang="ru-RU" sz="2000" dirty="0" smtClean="0">
                <a:latin typeface="FreeSetC"/>
              </a:rPr>
              <a:t>коло 30% годовых (2015 г)</a:t>
            </a:r>
            <a:endParaRPr lang="ru-RU" sz="2000" dirty="0">
              <a:latin typeface="FreeSet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6205" y="2433222"/>
            <a:ext cx="396460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err="1" smtClean="0">
                <a:solidFill>
                  <a:srgbClr val="27B190"/>
                </a:solidFill>
                <a:latin typeface="FreeSetC"/>
              </a:rPr>
              <a:t>Займ</a:t>
            </a:r>
            <a:r>
              <a:rPr lang="ru-RU" sz="2000" b="1" dirty="0" smtClean="0">
                <a:solidFill>
                  <a:srgbClr val="27B190"/>
                </a:solidFill>
                <a:latin typeface="FreeSetC"/>
              </a:rPr>
              <a:t> в МФО:</a:t>
            </a:r>
            <a:endParaRPr lang="ru-RU" sz="2000" b="1" dirty="0">
              <a:solidFill>
                <a:srgbClr val="27B190"/>
              </a:solidFill>
              <a:latin typeface="FreeSetC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выдается за несколько минут;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выдается почти всем желающим;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FreeSetC"/>
              </a:rPr>
              <a:t>ставки в годовом выражении могут превышать 400% годовых (и доходить до 700%)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27B190"/>
              </a:solidFill>
              <a:latin typeface="FreeSet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2" y="4481513"/>
            <a:ext cx="2751412" cy="21985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27" y="4998615"/>
            <a:ext cx="2575762" cy="15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59436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Кредиты типа «Стрекоза»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060249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Кредиты типа «Стрекоза» – позволяют </a:t>
            </a:r>
            <a:r>
              <a:rPr lang="ru-RU" sz="2200" b="1" dirty="0" smtClean="0">
                <a:solidFill>
                  <a:srgbClr val="27B190"/>
                </a:solidFill>
              </a:rPr>
              <a:t>получить удовольствие прямо сейчас</a:t>
            </a:r>
            <a:r>
              <a:rPr lang="ru-RU" sz="2200" dirty="0" smtClean="0">
                <a:solidFill>
                  <a:srgbClr val="27B190"/>
                </a:solidFill>
              </a:rPr>
              <a:t>:</a:t>
            </a:r>
            <a:endParaRPr lang="ru-RU" sz="2200" dirty="0">
              <a:solidFill>
                <a:srgbClr val="27B19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/>
              <a:t>на еду, одежду, развлечения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на отдых и путешествия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покупку вещей, которые нельзя перепродать с выгодой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решить внезапно возникшую проблему или помочь кому-то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300" dirty="0">
                <a:latin typeface="+mn-lt"/>
              </a:rPr>
              <a:t>Мультфильм «Стрекоза и муравей». СССР, </a:t>
            </a:r>
            <a:r>
              <a:rPr lang="ru-RU" sz="1300" dirty="0" smtClean="0">
                <a:latin typeface="+mn-lt"/>
              </a:rPr>
              <a:t>1961 </a:t>
            </a:r>
            <a:r>
              <a:rPr lang="ru-RU" sz="1300" dirty="0">
                <a:latin typeface="+mn-lt"/>
              </a:rPr>
              <a:t>г.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b="8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226" y="5851150"/>
            <a:ext cx="557069" cy="52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3481" y="5824902"/>
            <a:ext cx="42370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cs typeface="FreeSetC"/>
              </a:rPr>
              <a:t>Взять такой кредит – </a:t>
            </a:r>
          </a:p>
          <a:p>
            <a:r>
              <a:rPr lang="ru-RU" sz="2000" dirty="0" smtClean="0">
                <a:cs typeface="FreeSetC"/>
              </a:rPr>
              <a:t>значит стать беднее</a:t>
            </a:r>
            <a:endParaRPr lang="en-US" sz="2000" dirty="0" smtClean="0">
              <a:cs typeface="FreeSetC"/>
            </a:endParaRPr>
          </a:p>
        </p:txBody>
      </p:sp>
    </p:spTree>
    <p:extLst>
      <p:ext uri="{BB962C8B-B14F-4D97-AF65-F5344CB8AC3E}">
        <p14:creationId xmlns:p14="http://schemas.microsoft.com/office/powerpoint/2010/main" val="8883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11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Кредиты типа «Муравей»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359013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Кредиты типа «Муравей» :</a:t>
            </a:r>
            <a:endParaRPr lang="ru-RU" sz="2200" dirty="0"/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предпринимательскую деятельность,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на образование,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приобретение или улучшение недвижимости (жилья, земли),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н</a:t>
            </a:r>
            <a:r>
              <a:rPr lang="ru-RU" sz="2200" dirty="0" smtClean="0"/>
              <a:t>а покупку вещей, которые можно с выгодой перепродать (автомобиля, техники), - </a:t>
            </a:r>
          </a:p>
          <a:p>
            <a:r>
              <a:rPr lang="ru-RU" sz="2200" dirty="0"/>
              <a:t>позволяют </a:t>
            </a:r>
            <a:r>
              <a:rPr lang="ru-RU" sz="2200" b="1" dirty="0" smtClean="0">
                <a:solidFill>
                  <a:srgbClr val="27B190"/>
                </a:solidFill>
              </a:rPr>
              <a:t>в </a:t>
            </a:r>
            <a:r>
              <a:rPr lang="ru-RU" sz="2200" b="1" dirty="0">
                <a:solidFill>
                  <a:srgbClr val="27B190"/>
                </a:solidFill>
              </a:rPr>
              <a:t>будущем стать богаче</a:t>
            </a:r>
            <a:endParaRPr lang="ru-RU" sz="2200" dirty="0" smtClean="0">
              <a:solidFill>
                <a:srgbClr val="27B19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 b="37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300" dirty="0">
                <a:latin typeface="+mn-lt"/>
              </a:rPr>
              <a:t>Мультфильм «Стрекоза и муравей». СССР, </a:t>
            </a:r>
            <a:r>
              <a:rPr lang="ru-RU" sz="1300" dirty="0" smtClean="0">
                <a:latin typeface="+mn-lt"/>
              </a:rPr>
              <a:t>1961 </a:t>
            </a:r>
            <a:r>
              <a:rPr lang="ru-RU" sz="1300" dirty="0">
                <a:latin typeface="+mn-lt"/>
              </a:rPr>
              <a:t>г.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226" y="5851150"/>
            <a:ext cx="557069" cy="52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9910" y="5824902"/>
            <a:ext cx="44752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cs typeface="FreeSetC"/>
              </a:rPr>
              <a:t>НО: чем больше долгов, тем больше в жизни опасностей и риска</a:t>
            </a:r>
            <a:endParaRPr lang="en-US" sz="2000" dirty="0" smtClean="0">
              <a:cs typeface="FreeSetC"/>
            </a:endParaRPr>
          </a:p>
        </p:txBody>
      </p:sp>
    </p:spTree>
    <p:extLst>
      <p:ext uri="{BB962C8B-B14F-4D97-AF65-F5344CB8AC3E}">
        <p14:creationId xmlns:p14="http://schemas.microsoft.com/office/powerpoint/2010/main" val="123576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902824"/>
            <a:ext cx="8178800" cy="773851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«Техника безопасности»</a:t>
            </a:r>
            <a:b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</a:b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FreeSetC"/>
              </a:rPr>
              <a:t>при получении кредита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48100" y="2005374"/>
            <a:ext cx="4808934" cy="463911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ru-RU" sz="2200" b="1" dirty="0" smtClean="0"/>
              <a:t>Изучи кредитный договор </a:t>
            </a:r>
            <a:r>
              <a:rPr lang="ru-RU" sz="2200" dirty="0" smtClean="0"/>
              <a:t>до подписания (</a:t>
            </a:r>
            <a:r>
              <a:rPr lang="ru-RU" sz="2200" b="1" dirty="0" smtClean="0"/>
              <a:t>5 дней </a:t>
            </a:r>
            <a:r>
              <a:rPr lang="ru-RU" sz="2200" dirty="0" smtClean="0"/>
              <a:t>по закону)</a:t>
            </a:r>
          </a:p>
          <a:p>
            <a:pPr marL="342900" indent="-342900">
              <a:buFontTx/>
              <a:buChar char="-"/>
            </a:pPr>
            <a:endParaRPr lang="ru-RU" sz="1000" dirty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Если договор </a:t>
            </a:r>
            <a:r>
              <a:rPr lang="ru-RU" sz="2200" b="1" dirty="0" smtClean="0"/>
              <a:t>не устраивает – не подписывай! </a:t>
            </a:r>
            <a:r>
              <a:rPr lang="ru-RU" sz="2200" dirty="0" smtClean="0"/>
              <a:t>(«период охлаждения» - время для раздумий)</a:t>
            </a:r>
          </a:p>
          <a:p>
            <a:pPr marL="342900" indent="-342900">
              <a:buFontTx/>
              <a:buChar char="-"/>
            </a:pPr>
            <a:endParaRPr lang="ru-RU" sz="10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Оцени </a:t>
            </a:r>
            <a:r>
              <a:rPr lang="ru-RU" sz="2200" b="1" dirty="0" smtClean="0"/>
              <a:t>будущие платежи </a:t>
            </a:r>
            <a:r>
              <a:rPr lang="ru-RU" sz="2200" dirty="0" smtClean="0"/>
              <a:t>по кредиту и сопоставь их с доходами (</a:t>
            </a:r>
            <a:r>
              <a:rPr lang="ru-RU" sz="2200" b="1" dirty="0" smtClean="0"/>
              <a:t>не более 30% дохода!!</a:t>
            </a:r>
            <a:r>
              <a:rPr lang="ru-RU" sz="2200" dirty="0" smtClean="0"/>
              <a:t>)</a:t>
            </a:r>
          </a:p>
          <a:p>
            <a:pPr marL="342900" indent="-342900">
              <a:buFontTx/>
              <a:buChar char="-"/>
            </a:pPr>
            <a:endParaRPr lang="ru-RU" sz="10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Создай</a:t>
            </a:r>
            <a:r>
              <a:rPr lang="en-US" sz="2200" dirty="0" smtClean="0"/>
              <a:t> </a:t>
            </a:r>
            <a:r>
              <a:rPr lang="ru-RU" sz="2200" b="1" dirty="0" smtClean="0"/>
              <a:t>«подушку безопасности» </a:t>
            </a:r>
            <a:r>
              <a:rPr lang="ru-RU" sz="2200" dirty="0" smtClean="0"/>
              <a:t>(возможность платить по кредиту и вести привычный образ жизни</a:t>
            </a:r>
            <a:br>
              <a:rPr lang="ru-RU" sz="2200" dirty="0" smtClean="0"/>
            </a:br>
            <a:r>
              <a:rPr lang="ru-RU" sz="2200" dirty="0" smtClean="0"/>
              <a:t>3 месяца, даже потеряв доход)</a:t>
            </a:r>
          </a:p>
          <a:p>
            <a:pPr marL="342900" indent="-342900">
              <a:buFontTx/>
              <a:buChar char="-"/>
            </a:pPr>
            <a:endParaRPr lang="ru-RU" sz="10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Выбирай </a:t>
            </a:r>
            <a:r>
              <a:rPr lang="ru-RU" sz="2200" b="1" dirty="0" smtClean="0"/>
              <a:t>кредит с минимальной ставкой </a:t>
            </a:r>
            <a:r>
              <a:rPr lang="ru-RU" sz="2200" dirty="0" smtClean="0"/>
              <a:t>в </a:t>
            </a:r>
            <a:r>
              <a:rPr lang="ru-RU" sz="2200" b="1" dirty="0" smtClean="0"/>
              <a:t>валюте дохода</a:t>
            </a:r>
            <a:endParaRPr lang="ru-RU" sz="1800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31" y="2075936"/>
            <a:ext cx="3330145" cy="45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5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7265" y="260648"/>
            <a:ext cx="524611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Заявление о предоставлении кредита!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908720"/>
            <a:ext cx="2650115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Статья 7 Федерального закона «О потребительском кредите (займе) устанавливает:</a:t>
            </a:r>
          </a:p>
          <a:p>
            <a:r>
              <a:rPr lang="ru-RU" dirty="0" smtClean="0"/>
              <a:t>Кредитор </a:t>
            </a:r>
            <a:r>
              <a:rPr lang="ru-RU" dirty="0"/>
              <a:t>в заявлении о предоставлении потребительского кредита (займа) обязан указать стоимость предлагаемой за отдельную плату дополнительной услуги кредитора и должен обеспечить возможность заемщику согласиться или отказаться от оказания ему за отдельную плату такой дополнительной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6" t="19859" r="41954" b="22959"/>
          <a:stretch/>
        </p:blipFill>
        <p:spPr bwMode="auto">
          <a:xfrm>
            <a:off x="395536" y="7423"/>
            <a:ext cx="646144" cy="97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107504" y="1007871"/>
            <a:ext cx="5832648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Заявление о предоставлении кредита, анкета заявление, заявление и т.п. (</a:t>
            </a:r>
            <a:r>
              <a:rPr lang="ru-RU" dirty="0" err="1" smtClean="0"/>
              <a:t>п.2</a:t>
            </a:r>
            <a:r>
              <a:rPr lang="ru-RU" dirty="0" smtClean="0"/>
              <a:t> ст. 7 </a:t>
            </a:r>
            <a:r>
              <a:rPr lang="ru-RU" dirty="0" err="1" smtClean="0"/>
              <a:t>Фед</a:t>
            </a:r>
            <a:r>
              <a:rPr lang="ru-RU" dirty="0" smtClean="0"/>
              <a:t> закона №353-ФЗ)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15662066"/>
              </p:ext>
            </p:extLst>
          </p:nvPr>
        </p:nvGraphicFramePr>
        <p:xfrm>
          <a:off x="92263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6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004" y="4293096"/>
            <a:ext cx="86409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 вступлением в силу Указания Банка России от 20 ноября </a:t>
            </a:r>
            <a:r>
              <a:rPr lang="ru-RU" sz="1400" dirty="0" err="1"/>
              <a:t>2015г</a:t>
            </a:r>
            <a:r>
              <a:rPr lang="ru-RU" sz="1400" dirty="0"/>
              <a:t>. № 3854-У «О минимальных (стандартных) требованиях к условиям и порядку осуществления отдельных видов добровольного страхования» (с изменениями и дополнениями от </a:t>
            </a:r>
            <a:r>
              <a:rPr lang="ru-RU" sz="1400" dirty="0" err="1"/>
              <a:t>21.08.2017г</a:t>
            </a:r>
            <a:r>
              <a:rPr lang="ru-RU" sz="1400" dirty="0"/>
              <a:t>.), введен «период охлаждения» в страховании. Граждане получили возможность отказаться от навязанной страховки посредством написания соответствующего заявления и направления его в адрес страховой компании и/или банка в течение 14 календарных дней.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936" y="5661248"/>
            <a:ext cx="8603203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Верховный суд РФ отметил, что раз </a:t>
            </a:r>
            <a:r>
              <a:rPr lang="ru-RU" sz="1400" b="1" dirty="0"/>
              <a:t>страховался имущественный интерес заемщика, значит, он и является страхователем (а не банк)</a:t>
            </a:r>
            <a:r>
              <a:rPr lang="ru-RU" sz="1400" dirty="0"/>
              <a:t>. Поскольку заемщиком в таком случае является физическое лицо, то на него распространяется Указание Банка России, предусматривающее </a:t>
            </a:r>
            <a:r>
              <a:rPr lang="ru-RU" sz="1400" b="1" dirty="0"/>
              <a:t>право такого страхователя отказаться от заключенного договора добровольного </a:t>
            </a:r>
            <a:r>
              <a:rPr lang="ru-RU" sz="1400" b="1" dirty="0" smtClean="0"/>
              <a:t>страхования в течение 14 дней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9046" y="90011"/>
            <a:ext cx="47525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Внимание! Страховка!!!!</a:t>
            </a:r>
            <a:endParaRPr lang="ru-RU" sz="2800" b="1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07504" y="594068"/>
            <a:ext cx="1512168" cy="3555012"/>
          </a:xfrm>
          <a:prstGeom prst="rightArrowCallout">
            <a:avLst>
              <a:gd name="adj1" fmla="val 58413"/>
              <a:gd name="adj2" fmla="val 55231"/>
              <a:gd name="adj3" fmla="val 14658"/>
              <a:gd name="adj4" fmla="val 77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Обращаем внимание!!! 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3100" y="764704"/>
            <a:ext cx="7183395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 страховые случаи (случаи при наступлении которых страховая должна произвести выплаты) предусмотрены страховкой, </a:t>
            </a:r>
            <a:r>
              <a:rPr lang="ru-RU" dirty="0" err="1" smtClean="0"/>
              <a:t>м.б</a:t>
            </a:r>
            <a:r>
              <a:rPr lang="ru-RU" dirty="0" smtClean="0"/>
              <a:t>. потребитель уже имеет заболевание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5696" y="1843444"/>
            <a:ext cx="7200800" cy="1086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заключении договора страхования и применении банком сниженной процентной ставки, ежемесячная выплата по кредиту больше, чем без заключения договора страхования за счет стоимости страховки (от 100 тыс. рублей)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5695" y="3062662"/>
            <a:ext cx="7200800" cy="1086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смене страховки нужно точно устанавливать в банке (в офисе, на сайте) требования, которым должен соответствовать новый договор страхования с тем чтобы банк не увеличил размер процентной ставки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7289" r="30002" b="29050"/>
          <a:stretch/>
        </p:blipFill>
        <p:spPr bwMode="auto">
          <a:xfrm>
            <a:off x="220936" y="3163098"/>
            <a:ext cx="979297" cy="62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5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90108"/>
            <a:ext cx="2134246" cy="244217"/>
          </a:xfrm>
        </p:spPr>
      </p:pic>
      <p:sp>
        <p:nvSpPr>
          <p:cNvPr id="4" name="object 4"/>
          <p:cNvSpPr/>
          <p:nvPr/>
        </p:nvSpPr>
        <p:spPr>
          <a:xfrm>
            <a:off x="432000" y="806141"/>
            <a:ext cx="8280000" cy="4571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8279" y="952986"/>
            <a:ext cx="8372990" cy="55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ЧТО ТАКОЕ ФИНАНСОВАЯ ГРАМОТНОСТЬ</a:t>
            </a:r>
            <a:r>
              <a:rPr lang="en-US" sz="2000" b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?</a:t>
            </a:r>
            <a:endParaRPr lang="en-US" sz="2000" b="1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32000" y="1517632"/>
            <a:ext cx="8372990" cy="55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39B8BF"/>
                </a:solidFill>
                <a:latin typeface="Verdana" charset="0"/>
                <a:ea typeface="Verdana" charset="0"/>
                <a:cs typeface="Verdana" charset="0"/>
              </a:rPr>
              <a:t>ФИНАНСОВО ГРАМОТНОЕ НАСЕЛЕНИЕ:</a:t>
            </a:r>
            <a:endParaRPr lang="en-US" sz="28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" name="object 2"/>
          <p:cNvSpPr/>
          <p:nvPr/>
        </p:nvSpPr>
        <p:spPr>
          <a:xfrm>
            <a:off x="454014" y="2810504"/>
            <a:ext cx="658368" cy="65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4"/>
          <p:cNvSpPr/>
          <p:nvPr/>
        </p:nvSpPr>
        <p:spPr>
          <a:xfrm>
            <a:off x="447918" y="5144274"/>
            <a:ext cx="670560" cy="670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Rectangle 30"/>
          <p:cNvSpPr/>
          <p:nvPr/>
        </p:nvSpPr>
        <p:spPr>
          <a:xfrm>
            <a:off x="1146047" y="2909954"/>
            <a:ext cx="3068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Ведет учет личных и семейных </a:t>
            </a:r>
          </a:p>
          <a:p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расходов и доходов</a:t>
            </a:r>
            <a:endParaRPr lang="en-US" sz="1600" b="1" dirty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6047" y="4016253"/>
            <a:ext cx="3544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Живет в рамках своего бюджета, </a:t>
            </a:r>
            <a:r>
              <a:rPr lang="en-US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не злоупотребляя заемными средствами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0829" y="3975341"/>
            <a:ext cx="664738" cy="658800"/>
            <a:chOff x="3295403" y="4782674"/>
            <a:chExt cx="664738" cy="6588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301341" y="4782674"/>
              <a:ext cx="658800" cy="658800"/>
            </a:xfrm>
            <a:prstGeom prst="ellipse">
              <a:avLst/>
            </a:prstGeom>
            <a:solidFill>
              <a:srgbClr val="B0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bject 3"/>
            <p:cNvSpPr/>
            <p:nvPr/>
          </p:nvSpPr>
          <p:spPr>
            <a:xfrm>
              <a:off x="3295403" y="4847716"/>
              <a:ext cx="658368" cy="5852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35769" y="2817821"/>
            <a:ext cx="658800" cy="671533"/>
            <a:chOff x="3301341" y="4782674"/>
            <a:chExt cx="658800" cy="671533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301341" y="4782674"/>
              <a:ext cx="658800" cy="658800"/>
            </a:xfrm>
            <a:prstGeom prst="ellipse">
              <a:avLst/>
            </a:prstGeom>
            <a:solidFill>
              <a:srgbClr val="B0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bject 5"/>
            <p:cNvSpPr/>
            <p:nvPr/>
          </p:nvSpPr>
          <p:spPr>
            <a:xfrm>
              <a:off x="3319687" y="4844607"/>
              <a:ext cx="633983" cy="609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47464" y="3966874"/>
            <a:ext cx="658900" cy="658800"/>
            <a:chOff x="4701599" y="4795407"/>
            <a:chExt cx="658900" cy="65880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701599" y="4795407"/>
              <a:ext cx="658800" cy="658800"/>
            </a:xfrm>
            <a:prstGeom prst="ellipse">
              <a:avLst/>
            </a:prstGeom>
            <a:solidFill>
              <a:srgbClr val="B0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bject 6"/>
            <p:cNvSpPr/>
            <p:nvPr/>
          </p:nvSpPr>
          <p:spPr>
            <a:xfrm>
              <a:off x="4702132" y="4802542"/>
              <a:ext cx="658367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942194" y="2909954"/>
            <a:ext cx="3068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Рационально подходит к выбору финансовых продуктов и услуг</a:t>
            </a:r>
            <a:endParaRPr lang="en-US" sz="1600" b="1" dirty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42194" y="4075522"/>
            <a:ext cx="2487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Ориентируется</a:t>
            </a:r>
          </a:p>
          <a:p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в финансовой сфере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46046" y="5281329"/>
            <a:ext cx="75659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Планирует свое финансовое будущее, готово к непредвиденным жизненным обстоятельствам, создает финансовую подушку безопасности, оценивает перспективы выхода на пенсию</a:t>
            </a:r>
          </a:p>
          <a:p>
            <a:endParaRPr lang="ru-RU" sz="1600" b="1" dirty="0" smtClean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ru-RU" sz="1200" b="1" dirty="0" smtClean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2"/>
    </mc:Choice>
    <mc:Fallback xmlns="">
      <p:transition spd="slow" advTm="7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 animBg="1"/>
      <p:bldP spid="28" grpId="0" animBg="1"/>
      <p:bldP spid="31" grpId="0"/>
      <p:bldP spid="32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67544" y="1507780"/>
            <a:ext cx="6418241" cy="4552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2617">
              <a:defRPr sz="1332"/>
            </a:pPr>
            <a:r>
              <a:rPr dirty="0"/>
              <a:t> </a:t>
            </a:r>
            <a:r>
              <a:rPr sz="2700" dirty="0" err="1"/>
              <a:t>ЖИЗНЕННАЯ</a:t>
            </a:r>
            <a:r>
              <a:rPr sz="2700" dirty="0"/>
              <a:t> </a:t>
            </a:r>
            <a:r>
              <a:rPr sz="2700" dirty="0" err="1" smtClean="0"/>
              <a:t>СИТУАЦИЯ</a:t>
            </a:r>
            <a:r>
              <a:rPr sz="2700" dirty="0" smtClean="0"/>
              <a:t>: </a:t>
            </a:r>
            <a:r>
              <a:rPr sz="2700" dirty="0" err="1"/>
              <a:t>ЧРЕЗВЫЧАЙНЫЕ</a:t>
            </a:r>
            <a:r>
              <a:rPr sz="2700" dirty="0"/>
              <a:t> </a:t>
            </a:r>
            <a:r>
              <a:rPr sz="2700" dirty="0" err="1"/>
              <a:t>ПРОИСШЕСТВИЯ</a:t>
            </a:r>
            <a:r>
              <a:rPr sz="2700" dirty="0"/>
              <a:t/>
            </a:r>
            <a:br>
              <a:rPr sz="2700" dirty="0"/>
            </a:br>
            <a:endParaRPr sz="2700" dirty="0"/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67544" y="1744269"/>
            <a:ext cx="8014210" cy="49664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351"/>
              </a:spcBef>
              <a:buNone/>
              <a:defRPr sz="1800"/>
            </a:pPr>
            <a:endParaRPr dirty="0"/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 err="1"/>
              <a:t>Семьи</a:t>
            </a:r>
            <a:r>
              <a:rPr dirty="0"/>
              <a:t> </a:t>
            </a:r>
            <a:r>
              <a:rPr dirty="0" err="1"/>
              <a:t>Петровых</a:t>
            </a:r>
            <a:r>
              <a:rPr dirty="0"/>
              <a:t> и </a:t>
            </a:r>
            <a:r>
              <a:rPr dirty="0" err="1"/>
              <a:t>Ивановых</a:t>
            </a:r>
            <a:r>
              <a:rPr dirty="0"/>
              <a:t> </a:t>
            </a:r>
            <a:r>
              <a:rPr dirty="0" err="1"/>
              <a:t>дружат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много</a:t>
            </a:r>
            <a:r>
              <a:rPr dirty="0"/>
              <a:t> </a:t>
            </a:r>
            <a:r>
              <a:rPr dirty="0" err="1"/>
              <a:t>лет</a:t>
            </a:r>
            <a:r>
              <a:rPr dirty="0"/>
              <a:t>. </a:t>
            </a:r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 err="1"/>
              <a:t>Два</a:t>
            </a:r>
            <a:r>
              <a:rPr dirty="0"/>
              <a:t> </a:t>
            </a:r>
            <a:r>
              <a:rPr dirty="0" err="1"/>
              <a:t>года</a:t>
            </a:r>
            <a:r>
              <a:rPr dirty="0"/>
              <a:t> </a:t>
            </a:r>
            <a:r>
              <a:rPr dirty="0" err="1"/>
              <a:t>назад</a:t>
            </a:r>
            <a:r>
              <a:rPr dirty="0"/>
              <a:t> и </a:t>
            </a:r>
            <a:r>
              <a:rPr dirty="0" err="1"/>
              <a:t>Петровы</a:t>
            </a:r>
            <a:r>
              <a:rPr dirty="0"/>
              <a:t>, и </a:t>
            </a:r>
            <a:r>
              <a:rPr dirty="0" err="1"/>
              <a:t>Ивановы</a:t>
            </a:r>
            <a:r>
              <a:rPr dirty="0"/>
              <a:t> </a:t>
            </a:r>
            <a:r>
              <a:rPr dirty="0" err="1"/>
              <a:t>купили</a:t>
            </a:r>
            <a:r>
              <a:rPr dirty="0"/>
              <a:t> </a:t>
            </a:r>
            <a:r>
              <a:rPr dirty="0" err="1"/>
              <a:t>по</a:t>
            </a:r>
            <a:endParaRPr dirty="0"/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/>
              <a:t> </a:t>
            </a:r>
            <a:r>
              <a:rPr dirty="0" err="1"/>
              <a:t>небольшому</a:t>
            </a:r>
            <a:r>
              <a:rPr dirty="0"/>
              <a:t> </a:t>
            </a:r>
            <a:r>
              <a:rPr dirty="0" err="1"/>
              <a:t>дачному</a:t>
            </a:r>
            <a:r>
              <a:rPr dirty="0"/>
              <a:t> </a:t>
            </a:r>
            <a:r>
              <a:rPr dirty="0" err="1"/>
              <a:t>участку</a:t>
            </a:r>
            <a:r>
              <a:rPr dirty="0"/>
              <a:t> с </a:t>
            </a:r>
            <a:r>
              <a:rPr dirty="0" err="1"/>
              <a:t>маленьким</a:t>
            </a:r>
            <a:r>
              <a:rPr dirty="0"/>
              <a:t> </a:t>
            </a:r>
            <a:r>
              <a:rPr dirty="0" err="1"/>
              <a:t>домиком</a:t>
            </a:r>
            <a:r>
              <a:rPr dirty="0"/>
              <a:t> в </a:t>
            </a:r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 err="1"/>
              <a:t>садоводстве</a:t>
            </a:r>
            <a:r>
              <a:rPr dirty="0"/>
              <a:t> «</a:t>
            </a:r>
            <a:r>
              <a:rPr dirty="0" err="1"/>
              <a:t>Лесное</a:t>
            </a:r>
            <a:r>
              <a:rPr dirty="0"/>
              <a:t> </a:t>
            </a:r>
            <a:r>
              <a:rPr dirty="0" err="1"/>
              <a:t>счастье</a:t>
            </a:r>
            <a:r>
              <a:rPr dirty="0"/>
              <a:t>».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дачи</a:t>
            </a:r>
            <a:r>
              <a:rPr dirty="0"/>
              <a:t> </a:t>
            </a:r>
            <a:r>
              <a:rPr dirty="0" err="1"/>
              <a:t>находились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соседству</a:t>
            </a:r>
            <a:r>
              <a:rPr dirty="0"/>
              <a:t>. </a:t>
            </a:r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/>
              <a:t>К </a:t>
            </a:r>
            <a:r>
              <a:rPr dirty="0" err="1"/>
              <a:t>несчастью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прошлой</a:t>
            </a:r>
            <a:r>
              <a:rPr dirty="0"/>
              <a:t> </a:t>
            </a:r>
            <a:r>
              <a:rPr dirty="0" err="1"/>
              <a:t>неделе</a:t>
            </a:r>
            <a:r>
              <a:rPr dirty="0"/>
              <a:t> </a:t>
            </a:r>
            <a:r>
              <a:rPr dirty="0" err="1"/>
              <a:t>произошёл</a:t>
            </a:r>
            <a:r>
              <a:rPr dirty="0"/>
              <a:t> </a:t>
            </a:r>
            <a:r>
              <a:rPr dirty="0" err="1"/>
              <a:t>пожар</a:t>
            </a:r>
            <a:r>
              <a:rPr dirty="0"/>
              <a:t> в </a:t>
            </a:r>
            <a:r>
              <a:rPr dirty="0" err="1"/>
              <a:t>соседнем</a:t>
            </a:r>
            <a:endParaRPr dirty="0"/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/>
              <a:t> </a:t>
            </a:r>
            <a:r>
              <a:rPr dirty="0" err="1"/>
              <a:t>доме</a:t>
            </a:r>
            <a:r>
              <a:rPr dirty="0"/>
              <a:t>. </a:t>
            </a:r>
            <a:r>
              <a:rPr dirty="0" err="1"/>
              <a:t>Огонь</a:t>
            </a:r>
            <a:r>
              <a:rPr dirty="0"/>
              <a:t> </a:t>
            </a:r>
            <a:r>
              <a:rPr dirty="0" err="1"/>
              <a:t>перекинулся</a:t>
            </a:r>
            <a:r>
              <a:rPr dirty="0"/>
              <a:t> и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строения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 </a:t>
            </a:r>
            <a:r>
              <a:rPr dirty="0" err="1"/>
              <a:t>Петровых</a:t>
            </a:r>
            <a:r>
              <a:rPr dirty="0"/>
              <a:t> и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строения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 </a:t>
            </a:r>
            <a:r>
              <a:rPr dirty="0" err="1"/>
              <a:t>Ивановых</a:t>
            </a:r>
            <a:r>
              <a:rPr dirty="0"/>
              <a:t>.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сгорело</a:t>
            </a:r>
            <a:r>
              <a:rPr dirty="0"/>
              <a:t>. </a:t>
            </a:r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 err="1"/>
              <a:t>Петр</a:t>
            </a:r>
            <a:r>
              <a:rPr dirty="0"/>
              <a:t> </a:t>
            </a:r>
            <a:r>
              <a:rPr dirty="0" err="1"/>
              <a:t>Александрович</a:t>
            </a:r>
            <a:r>
              <a:rPr dirty="0"/>
              <a:t> и </a:t>
            </a:r>
            <a:r>
              <a:rPr dirty="0" err="1"/>
              <a:t>Мария</a:t>
            </a:r>
            <a:r>
              <a:rPr dirty="0"/>
              <a:t> </a:t>
            </a:r>
            <a:r>
              <a:rPr dirty="0" err="1"/>
              <a:t>Федоровна</a:t>
            </a:r>
            <a:r>
              <a:rPr dirty="0"/>
              <a:t> </a:t>
            </a:r>
            <a:r>
              <a:rPr dirty="0" err="1"/>
              <a:t>Петровы</a:t>
            </a:r>
            <a:r>
              <a:rPr dirty="0"/>
              <a:t> </a:t>
            </a:r>
            <a:r>
              <a:rPr dirty="0" err="1"/>
              <a:t>были</a:t>
            </a:r>
            <a:r>
              <a:rPr dirty="0"/>
              <a:t> в </a:t>
            </a:r>
            <a:r>
              <a:rPr dirty="0" err="1"/>
              <a:t>ужасе</a:t>
            </a:r>
            <a:r>
              <a:rPr dirty="0"/>
              <a:t>,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недавно</a:t>
            </a:r>
            <a:r>
              <a:rPr dirty="0"/>
              <a:t> </a:t>
            </a:r>
            <a:r>
              <a:rPr dirty="0" err="1"/>
              <a:t>подключили</a:t>
            </a:r>
            <a:r>
              <a:rPr dirty="0"/>
              <a:t> </a:t>
            </a:r>
            <a:r>
              <a:rPr dirty="0" err="1"/>
              <a:t>отопление</a:t>
            </a:r>
            <a:r>
              <a:rPr dirty="0"/>
              <a:t> и </a:t>
            </a:r>
            <a:r>
              <a:rPr dirty="0" err="1"/>
              <a:t>своими</a:t>
            </a:r>
            <a:r>
              <a:rPr dirty="0"/>
              <a:t> </a:t>
            </a:r>
            <a:r>
              <a:rPr dirty="0" err="1"/>
              <a:t>руками</a:t>
            </a:r>
            <a:r>
              <a:rPr dirty="0"/>
              <a:t> </a:t>
            </a:r>
            <a:r>
              <a:rPr dirty="0" err="1"/>
              <a:t>постороили</a:t>
            </a:r>
            <a:r>
              <a:rPr dirty="0"/>
              <a:t> </a:t>
            </a:r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этаж</a:t>
            </a:r>
            <a:r>
              <a:rPr dirty="0"/>
              <a:t>. </a:t>
            </a:r>
            <a:r>
              <a:rPr dirty="0" err="1"/>
              <a:t>Потратили</a:t>
            </a:r>
            <a:r>
              <a:rPr dirty="0"/>
              <a:t>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много</a:t>
            </a:r>
            <a:r>
              <a:rPr dirty="0"/>
              <a:t> </a:t>
            </a:r>
            <a:r>
              <a:rPr dirty="0" err="1"/>
              <a:t>денег</a:t>
            </a:r>
            <a:r>
              <a:rPr dirty="0"/>
              <a:t>!!!</a:t>
            </a:r>
          </a:p>
          <a:p>
            <a:pPr marL="0" indent="0">
              <a:spcBef>
                <a:spcPts val="351"/>
              </a:spcBef>
              <a:buNone/>
              <a:defRPr sz="1800"/>
            </a:pPr>
            <a:r>
              <a:rPr dirty="0" err="1"/>
              <a:t>Дмитрий</a:t>
            </a:r>
            <a:r>
              <a:rPr dirty="0"/>
              <a:t> </a:t>
            </a:r>
            <a:r>
              <a:rPr dirty="0" err="1"/>
              <a:t>Иванович</a:t>
            </a:r>
            <a:r>
              <a:rPr dirty="0"/>
              <a:t> и </a:t>
            </a:r>
            <a:r>
              <a:rPr dirty="0" err="1"/>
              <a:t>Елена</a:t>
            </a:r>
            <a:r>
              <a:rPr dirty="0"/>
              <a:t> </a:t>
            </a:r>
            <a:r>
              <a:rPr dirty="0" err="1"/>
              <a:t>Викторовна</a:t>
            </a:r>
            <a:r>
              <a:rPr dirty="0"/>
              <a:t> </a:t>
            </a:r>
            <a:r>
              <a:rPr dirty="0" err="1"/>
              <a:t>Ивановы</a:t>
            </a:r>
            <a:r>
              <a:rPr dirty="0"/>
              <a:t>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расстроились</a:t>
            </a:r>
            <a:r>
              <a:rPr dirty="0"/>
              <a:t>, </a:t>
            </a:r>
            <a:r>
              <a:rPr dirty="0" err="1"/>
              <a:t>было</a:t>
            </a:r>
            <a:r>
              <a:rPr dirty="0"/>
              <a:t>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жаль</a:t>
            </a:r>
            <a:r>
              <a:rPr dirty="0"/>
              <a:t> </a:t>
            </a:r>
            <a:r>
              <a:rPr dirty="0" err="1"/>
              <a:t>старинный</a:t>
            </a:r>
            <a:r>
              <a:rPr dirty="0"/>
              <a:t> </a:t>
            </a:r>
            <a:r>
              <a:rPr dirty="0" err="1"/>
              <a:t>диван</a:t>
            </a:r>
            <a:r>
              <a:rPr dirty="0"/>
              <a:t> </a:t>
            </a:r>
            <a:r>
              <a:rPr dirty="0" err="1"/>
              <a:t>бабушки</a:t>
            </a:r>
            <a:r>
              <a:rPr dirty="0"/>
              <a:t> и </a:t>
            </a:r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сшитые</a:t>
            </a:r>
            <a:r>
              <a:rPr dirty="0"/>
              <a:t> </a:t>
            </a:r>
            <a:r>
              <a:rPr dirty="0" err="1"/>
              <a:t>Еленой</a:t>
            </a:r>
            <a:r>
              <a:rPr dirty="0"/>
              <a:t> </a:t>
            </a:r>
            <a:r>
              <a:rPr dirty="0" err="1"/>
              <a:t>Викторовной</a:t>
            </a:r>
            <a:r>
              <a:rPr dirty="0"/>
              <a:t> </a:t>
            </a:r>
            <a:r>
              <a:rPr dirty="0" err="1"/>
              <a:t>занавески</a:t>
            </a:r>
            <a:r>
              <a:rPr dirty="0"/>
              <a:t>.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огорчение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было</a:t>
            </a:r>
            <a:r>
              <a:rPr dirty="0"/>
              <a:t> </a:t>
            </a:r>
            <a:r>
              <a:rPr dirty="0" err="1"/>
              <a:t>таким</a:t>
            </a:r>
            <a:r>
              <a:rPr dirty="0"/>
              <a:t> </a:t>
            </a:r>
            <a:r>
              <a:rPr dirty="0" err="1"/>
              <a:t>сильным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у </a:t>
            </a:r>
            <a:r>
              <a:rPr dirty="0" err="1"/>
              <a:t>Петровых</a:t>
            </a:r>
            <a:r>
              <a:rPr dirty="0"/>
              <a:t>.</a:t>
            </a:r>
          </a:p>
          <a:p>
            <a:pPr marL="0" indent="0">
              <a:spcBef>
                <a:spcPts val="351"/>
              </a:spcBef>
              <a:buNone/>
              <a:defRPr sz="2000">
                <a:solidFill>
                  <a:srgbClr val="00909B"/>
                </a:solidFill>
              </a:defRPr>
            </a:pPr>
            <a:endParaRPr dirty="0"/>
          </a:p>
          <a:p>
            <a:pPr marL="0" indent="0" algn="ctr">
              <a:spcBef>
                <a:spcPts val="351"/>
              </a:spcBef>
              <a:buNone/>
              <a:defRPr sz="2000" b="1">
                <a:solidFill>
                  <a:srgbClr val="31859C"/>
                </a:solidFill>
              </a:defRPr>
            </a:pPr>
            <a:r>
              <a:rPr dirty="0" err="1"/>
              <a:t>ПОЧЕМУ</a:t>
            </a:r>
            <a:r>
              <a:rPr dirty="0"/>
              <a:t>?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4294967295"/>
          </p:nvPr>
        </p:nvSpPr>
        <p:spPr>
          <a:xfrm>
            <a:off x="8572527" y="6402932"/>
            <a:ext cx="173260" cy="2747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0229" tIns="40115" rIns="80229" bIns="40115"/>
          <a:lstStyle/>
          <a:p>
            <a:endParaRPr dirty="0"/>
          </a:p>
        </p:txBody>
      </p:sp>
      <p:pic>
        <p:nvPicPr>
          <p:cNvPr id="96" name="image8.jpeg" descr="j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92280" y="908720"/>
            <a:ext cx="1849433" cy="1653401"/>
          </a:xfrm>
          <a:prstGeom prst="rect">
            <a:avLst/>
          </a:prstGeom>
          <a:ln>
            <a:solidFill>
              <a:srgbClr val="3795A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275856" y="412164"/>
            <a:ext cx="212064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Страхование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23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35717" cy="10081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 </a:t>
            </a:r>
            <a:r>
              <a:rPr sz="3600" dirty="0" err="1"/>
              <a:t>ДАВАЙТЕ</a:t>
            </a:r>
            <a:r>
              <a:rPr sz="3600" dirty="0"/>
              <a:t> </a:t>
            </a:r>
            <a:r>
              <a:rPr sz="3600" dirty="0" err="1"/>
              <a:t>СРАВНИМ</a:t>
            </a:r>
            <a:r>
              <a:rPr sz="3600" dirty="0"/>
              <a:t>: </a:t>
            </a:r>
            <a:r>
              <a:rPr sz="3600" dirty="0" err="1"/>
              <a:t>КТО</a:t>
            </a:r>
            <a:r>
              <a:rPr sz="3600" dirty="0"/>
              <a:t> </a:t>
            </a:r>
            <a:r>
              <a:rPr sz="3600" dirty="0" err="1"/>
              <a:t>ДЕЙСТВОВАЛ</a:t>
            </a:r>
            <a:r>
              <a:rPr sz="3600" dirty="0"/>
              <a:t> </a:t>
            </a:r>
            <a:r>
              <a:rPr sz="3600" dirty="0" err="1"/>
              <a:t>ФИНАНСОВО</a:t>
            </a:r>
            <a:r>
              <a:rPr sz="3600" dirty="0"/>
              <a:t> </a:t>
            </a:r>
            <a:r>
              <a:rPr sz="3600" dirty="0" err="1"/>
              <a:t>ГРАМОТНО</a:t>
            </a:r>
            <a:r>
              <a:rPr sz="3600" dirty="0"/>
              <a:t>?</a:t>
            </a:r>
          </a:p>
        </p:txBody>
      </p:sp>
      <p:graphicFrame>
        <p:nvGraphicFramePr>
          <p:cNvPr id="99" name="Table 99"/>
          <p:cNvGraphicFramePr/>
          <p:nvPr>
            <p:extLst>
              <p:ext uri="{D42A27DB-BD31-4B8C-83A1-F6EECF244321}">
                <p14:modId xmlns:p14="http://schemas.microsoft.com/office/powerpoint/2010/main" val="2184164209"/>
              </p:ext>
            </p:extLst>
          </p:nvPr>
        </p:nvGraphicFramePr>
        <p:xfrm>
          <a:off x="564896" y="1664500"/>
          <a:ext cx="8075855" cy="5013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7387"/>
                <a:gridCol w="2671713"/>
                <a:gridCol w="3096755"/>
              </a:tblGrid>
              <a:tr h="681795"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/>
                        <a:t>Характеристики</a:t>
                      </a:r>
                      <a:r>
                        <a:rPr sz="1800" dirty="0"/>
                        <a:t> </a:t>
                      </a:r>
                      <a:endParaRPr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/>
                        <a:t>ИВАНОВЫ</a:t>
                      </a:r>
                      <a:endParaRPr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/>
                        <a:t>ПЕТРОВЫ</a:t>
                      </a:r>
                      <a:endParaRPr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</a:tr>
              <a:tr h="1605518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2400" dirty="0" err="1"/>
                        <a:t>Финансовое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решение</a:t>
                      </a:r>
                      <a:endParaRPr sz="2400" dirty="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2400" dirty="0" err="1"/>
                        <a:t>Оформить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договор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страхования</a:t>
                      </a:r>
                      <a:r>
                        <a:rPr sz="2400" dirty="0"/>
                        <a:t> (</a:t>
                      </a:r>
                      <a:r>
                        <a:rPr sz="2400" dirty="0" err="1"/>
                        <a:t>дачного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дома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имущества</a:t>
                      </a:r>
                      <a:r>
                        <a:rPr sz="2400" dirty="0"/>
                        <a:t>)</a:t>
                      </a:r>
                      <a:endParaRPr sz="2400" dirty="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2400"/>
                        <a:t>НЕ оформлять договора страхования (надеяться на то, что ничего не случится) </a:t>
                      </a:r>
                      <a:endParaRPr sz="240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</a:tr>
              <a:tr h="1297611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2400"/>
                        <a:t>Потери / Затраты</a:t>
                      </a:r>
                      <a:endParaRPr sz="240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2400" dirty="0" err="1"/>
                        <a:t>Цена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страховки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дома</a:t>
                      </a:r>
                      <a:r>
                        <a:rPr sz="2400" dirty="0"/>
                        <a:t> + </a:t>
                      </a:r>
                      <a:r>
                        <a:rPr sz="2400" dirty="0" err="1"/>
                        <a:t>имущества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</a:t>
                      </a:r>
                      <a:r>
                        <a:rPr sz="2400" dirty="0"/>
                        <a:t> 2 </a:t>
                      </a:r>
                      <a:r>
                        <a:rPr sz="2400" dirty="0" err="1"/>
                        <a:t>года</a:t>
                      </a:r>
                      <a:r>
                        <a:rPr sz="2400" dirty="0"/>
                        <a:t>: 3525*2 = 7 050 </a:t>
                      </a:r>
                      <a:r>
                        <a:rPr sz="2400" dirty="0" err="1"/>
                        <a:t>рублей</a:t>
                      </a:r>
                      <a:endParaRPr sz="2400" dirty="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400" dirty="0" err="1"/>
                        <a:t>Цена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дома</a:t>
                      </a:r>
                      <a:r>
                        <a:rPr sz="2400" dirty="0"/>
                        <a:t> + </a:t>
                      </a:r>
                      <a:r>
                        <a:rPr sz="2400" dirty="0" err="1"/>
                        <a:t>имущества</a:t>
                      </a:r>
                      <a:r>
                        <a:rPr sz="2400" dirty="0"/>
                        <a:t>:</a:t>
                      </a:r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400" dirty="0"/>
                        <a:t>650 000 </a:t>
                      </a:r>
                      <a:r>
                        <a:rPr sz="2400" dirty="0" err="1"/>
                        <a:t>рублей</a:t>
                      </a:r>
                      <a:endParaRPr sz="2400" dirty="0"/>
                    </a:p>
                  </a:txBody>
                  <a:tcPr marL="39142" marR="39142" marT="41494" marB="41494" anchor="ctr" horzOverflow="overflow"/>
                </a:tc>
              </a:tr>
              <a:tr h="989702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2400"/>
                        <a:t>Оценка финансового решения</a:t>
                      </a:r>
                      <a:endParaRPr sz="240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endParaRPr sz="2400"/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400"/>
                        <a:t>ГРАМОТНОЕ </a:t>
                      </a:r>
                    </a:p>
                  </a:txBody>
                  <a:tcPr marL="39142" marR="39142" marT="41494" marB="41494" anchor="ctr" horzOverflow="overflow"/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endParaRPr sz="2400" dirty="0"/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400" dirty="0" err="1"/>
                        <a:t>НЕ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ГРАМОТНОЕ</a:t>
                      </a:r>
                      <a:endParaRPr sz="2400" dirty="0"/>
                    </a:p>
                  </a:txBody>
                  <a:tcPr marL="39142" marR="39142" marT="41494" marB="41494" anchor="ctr" horzOverflow="overflow"/>
                </a:tc>
              </a:tr>
            </a:tbl>
          </a:graphicData>
        </a:graphic>
      </p:graphicFrame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8572527" y="6402932"/>
            <a:ext cx="173260" cy="2747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0229" tIns="40115" rIns="80229" bIns="40115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9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503248" y="476672"/>
            <a:ext cx="8189533" cy="9914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ЖИЗНЕННАЯ</a:t>
            </a:r>
            <a:r>
              <a:rPr dirty="0"/>
              <a:t> </a:t>
            </a:r>
            <a:r>
              <a:rPr dirty="0" err="1" smtClean="0"/>
              <a:t>СИТУАЦИЯ</a:t>
            </a:r>
            <a:r>
              <a:rPr dirty="0" smtClean="0"/>
              <a:t>: </a:t>
            </a:r>
            <a:r>
              <a:rPr dirty="0" err="1"/>
              <a:t>ОБМЕН</a:t>
            </a:r>
            <a:r>
              <a:rPr dirty="0"/>
              <a:t> </a:t>
            </a:r>
            <a:r>
              <a:rPr dirty="0" err="1"/>
              <a:t>ВАЛЮТ</a:t>
            </a:r>
            <a:r>
              <a:rPr dirty="0"/>
              <a:t>	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503248" y="1468446"/>
            <a:ext cx="8189533" cy="49667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 defTabSz="422890">
              <a:lnSpc>
                <a:spcPct val="90000"/>
              </a:lnSpc>
              <a:spcBef>
                <a:spcPts val="263"/>
              </a:spcBef>
              <a:buNone/>
              <a:defRPr sz="1746"/>
            </a:pPr>
            <a:endParaRPr dirty="0"/>
          </a:p>
          <a:p>
            <a:pPr marL="0" indent="0" algn="just" defTabSz="422890">
              <a:spcBef>
                <a:spcPts val="263"/>
              </a:spcBef>
              <a:buNone/>
              <a:defRPr sz="1746"/>
            </a:pPr>
            <a:r>
              <a:rPr dirty="0" err="1"/>
              <a:t>Оля</a:t>
            </a:r>
            <a:r>
              <a:rPr dirty="0"/>
              <a:t> </a:t>
            </a:r>
            <a:r>
              <a:rPr dirty="0" err="1"/>
              <a:t>Петрова</a:t>
            </a:r>
            <a:r>
              <a:rPr dirty="0"/>
              <a:t> и </a:t>
            </a:r>
            <a:r>
              <a:rPr dirty="0" err="1"/>
              <a:t>Таня</a:t>
            </a:r>
            <a:r>
              <a:rPr dirty="0"/>
              <a:t> </a:t>
            </a:r>
            <a:r>
              <a:rPr dirty="0" err="1"/>
              <a:t>Иванова</a:t>
            </a:r>
            <a:r>
              <a:rPr dirty="0"/>
              <a:t> </a:t>
            </a:r>
            <a:r>
              <a:rPr dirty="0" err="1"/>
              <a:t>играют</a:t>
            </a:r>
            <a:r>
              <a:rPr dirty="0"/>
              <a:t> в </a:t>
            </a:r>
            <a:r>
              <a:rPr dirty="0" err="1"/>
              <a:t>одной</a:t>
            </a:r>
            <a:r>
              <a:rPr dirty="0"/>
              <a:t> </a:t>
            </a:r>
            <a:r>
              <a:rPr dirty="0" err="1"/>
              <a:t>команде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волейболу</a:t>
            </a:r>
            <a:r>
              <a:rPr dirty="0"/>
              <a:t>. </a:t>
            </a:r>
            <a:r>
              <a:rPr dirty="0" err="1"/>
              <a:t>Команда</a:t>
            </a:r>
            <a:r>
              <a:rPr dirty="0"/>
              <a:t> </a:t>
            </a:r>
            <a:r>
              <a:rPr dirty="0" err="1"/>
              <a:t>стала</a:t>
            </a:r>
            <a:r>
              <a:rPr dirty="0"/>
              <a:t> </a:t>
            </a:r>
            <a:r>
              <a:rPr dirty="0" err="1"/>
              <a:t>показывать</a:t>
            </a:r>
            <a:r>
              <a:rPr dirty="0"/>
              <a:t> </a:t>
            </a:r>
            <a:r>
              <a:rPr dirty="0" err="1"/>
              <a:t>хорошие</a:t>
            </a:r>
            <a:r>
              <a:rPr dirty="0"/>
              <a:t> </a:t>
            </a:r>
            <a:r>
              <a:rPr dirty="0" err="1"/>
              <a:t>результаты</a:t>
            </a:r>
            <a:r>
              <a:rPr dirty="0"/>
              <a:t>, </a:t>
            </a:r>
            <a:r>
              <a:rPr dirty="0" err="1"/>
              <a:t>выиграла</a:t>
            </a:r>
            <a:r>
              <a:rPr dirty="0"/>
              <a:t> </a:t>
            </a:r>
            <a:r>
              <a:rPr dirty="0" err="1"/>
              <a:t>всероссийский</a:t>
            </a:r>
            <a:r>
              <a:rPr dirty="0"/>
              <a:t> </a:t>
            </a:r>
            <a:r>
              <a:rPr dirty="0" err="1"/>
              <a:t>чемпионат</a:t>
            </a:r>
            <a:r>
              <a:rPr dirty="0"/>
              <a:t> </a:t>
            </a:r>
            <a:r>
              <a:rPr dirty="0" err="1"/>
              <a:t>среди</a:t>
            </a:r>
            <a:r>
              <a:rPr dirty="0"/>
              <a:t> </a:t>
            </a:r>
            <a:r>
              <a:rPr dirty="0" err="1"/>
              <a:t>девушек</a:t>
            </a:r>
            <a:r>
              <a:rPr dirty="0"/>
              <a:t> 15-16 </a:t>
            </a:r>
            <a:r>
              <a:rPr dirty="0" err="1"/>
              <a:t>лет</a:t>
            </a:r>
            <a:r>
              <a:rPr dirty="0"/>
              <a:t>. </a:t>
            </a:r>
            <a:r>
              <a:rPr dirty="0" err="1"/>
              <a:t>Команда</a:t>
            </a:r>
            <a:r>
              <a:rPr dirty="0"/>
              <a:t> </a:t>
            </a:r>
            <a:r>
              <a:rPr dirty="0" err="1"/>
              <a:t>была</a:t>
            </a:r>
            <a:r>
              <a:rPr dirty="0"/>
              <a:t> </a:t>
            </a:r>
            <a:r>
              <a:rPr dirty="0" err="1"/>
              <a:t>приглашена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Европейский</a:t>
            </a:r>
            <a:r>
              <a:rPr dirty="0"/>
              <a:t> </a:t>
            </a:r>
            <a:r>
              <a:rPr dirty="0" err="1"/>
              <a:t>кубок</a:t>
            </a:r>
            <a:r>
              <a:rPr dirty="0"/>
              <a:t> в </a:t>
            </a:r>
            <a:r>
              <a:rPr dirty="0" err="1"/>
              <a:t>Зальцбург</a:t>
            </a:r>
            <a:r>
              <a:rPr dirty="0"/>
              <a:t> (</a:t>
            </a:r>
            <a:r>
              <a:rPr dirty="0" err="1"/>
              <a:t>Австрия</a:t>
            </a:r>
            <a:r>
              <a:rPr dirty="0"/>
              <a:t>). </a:t>
            </a:r>
          </a:p>
          <a:p>
            <a:pPr marL="0" indent="0" algn="just" defTabSz="422890">
              <a:spcBef>
                <a:spcPts val="263"/>
              </a:spcBef>
              <a:buNone/>
              <a:defRPr sz="1746"/>
            </a:pP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отъезда</a:t>
            </a:r>
            <a:r>
              <a:rPr dirty="0"/>
              <a:t> </a:t>
            </a:r>
            <a:r>
              <a:rPr dirty="0" err="1"/>
              <a:t>оставалось</a:t>
            </a:r>
            <a:r>
              <a:rPr dirty="0"/>
              <a:t> 2 </a:t>
            </a:r>
            <a:r>
              <a:rPr dirty="0" err="1"/>
              <a:t>дня</a:t>
            </a:r>
            <a:r>
              <a:rPr dirty="0"/>
              <a:t>,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вещи</a:t>
            </a:r>
            <a:r>
              <a:rPr dirty="0"/>
              <a:t> </a:t>
            </a:r>
            <a:r>
              <a:rPr dirty="0" err="1"/>
              <a:t>собраны</a:t>
            </a:r>
            <a:r>
              <a:rPr dirty="0"/>
              <a:t> </a:t>
            </a:r>
            <a:r>
              <a:rPr dirty="0" err="1"/>
              <a:t>осталось</a:t>
            </a:r>
            <a:r>
              <a:rPr dirty="0"/>
              <a:t> </a:t>
            </a:r>
            <a:r>
              <a:rPr dirty="0" err="1"/>
              <a:t>решить</a:t>
            </a:r>
            <a:r>
              <a:rPr dirty="0"/>
              <a:t> </a:t>
            </a:r>
            <a:r>
              <a:rPr dirty="0" err="1"/>
              <a:t>вопрос</a:t>
            </a:r>
            <a:r>
              <a:rPr dirty="0"/>
              <a:t> </a:t>
            </a:r>
            <a:r>
              <a:rPr dirty="0" err="1"/>
              <a:t>обмена</a:t>
            </a:r>
            <a:r>
              <a:rPr dirty="0"/>
              <a:t> </a:t>
            </a:r>
            <a:r>
              <a:rPr dirty="0" err="1"/>
              <a:t>валют</a:t>
            </a:r>
            <a:r>
              <a:rPr dirty="0"/>
              <a:t>. </a:t>
            </a:r>
            <a:r>
              <a:rPr dirty="0" err="1"/>
              <a:t>Посоветовавшись</a:t>
            </a:r>
            <a:r>
              <a:rPr dirty="0"/>
              <a:t>, </a:t>
            </a:r>
            <a:r>
              <a:rPr dirty="0" err="1"/>
              <a:t>девочки</a:t>
            </a:r>
            <a:r>
              <a:rPr dirty="0"/>
              <a:t> </a:t>
            </a:r>
            <a:r>
              <a:rPr dirty="0" err="1"/>
              <a:t>решили</a:t>
            </a:r>
            <a:r>
              <a:rPr dirty="0"/>
              <a:t> с </a:t>
            </a:r>
            <a:r>
              <a:rPr dirty="0" err="1"/>
              <a:t>собой</a:t>
            </a:r>
            <a:r>
              <a:rPr dirty="0"/>
              <a:t> </a:t>
            </a:r>
            <a:r>
              <a:rPr dirty="0" err="1"/>
              <a:t>взять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500 </a:t>
            </a:r>
            <a:r>
              <a:rPr dirty="0" err="1"/>
              <a:t>евро</a:t>
            </a:r>
            <a:r>
              <a:rPr dirty="0"/>
              <a:t> (</a:t>
            </a:r>
            <a:r>
              <a:rPr dirty="0" err="1"/>
              <a:t>купить</a:t>
            </a:r>
            <a:r>
              <a:rPr dirty="0"/>
              <a:t> </a:t>
            </a:r>
            <a:r>
              <a:rPr dirty="0" err="1"/>
              <a:t>подарки</a:t>
            </a:r>
            <a:r>
              <a:rPr dirty="0"/>
              <a:t> и </a:t>
            </a:r>
            <a:r>
              <a:rPr dirty="0" err="1"/>
              <a:t>сувениры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кое</a:t>
            </a:r>
            <a:r>
              <a:rPr dirty="0"/>
              <a:t>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экипировки</a:t>
            </a:r>
            <a:r>
              <a:rPr dirty="0"/>
              <a:t>).</a:t>
            </a:r>
          </a:p>
          <a:p>
            <a:pPr marL="0" indent="0" algn="just" defTabSz="422890">
              <a:spcBef>
                <a:spcPts val="263"/>
              </a:spcBef>
              <a:buNone/>
              <a:defRPr sz="1746"/>
            </a:pPr>
            <a:r>
              <a:rPr dirty="0" err="1"/>
              <a:t>Оля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совету</a:t>
            </a:r>
            <a:r>
              <a:rPr dirty="0"/>
              <a:t> </a:t>
            </a:r>
            <a:r>
              <a:rPr dirty="0" err="1"/>
              <a:t>своей</a:t>
            </a:r>
            <a:r>
              <a:rPr dirty="0"/>
              <a:t> </a:t>
            </a:r>
            <a:r>
              <a:rPr dirty="0" err="1"/>
              <a:t>мамы</a:t>
            </a:r>
            <a:r>
              <a:rPr dirty="0"/>
              <a:t> </a:t>
            </a:r>
            <a:r>
              <a:rPr dirty="0" err="1"/>
              <a:t>отправилась</a:t>
            </a:r>
            <a:r>
              <a:rPr dirty="0"/>
              <a:t> в </a:t>
            </a:r>
            <a:r>
              <a:rPr dirty="0" err="1"/>
              <a:t>самый</a:t>
            </a:r>
            <a:r>
              <a:rPr dirty="0"/>
              <a:t> </a:t>
            </a:r>
            <a:r>
              <a:rPr dirty="0" err="1"/>
              <a:t>ближайший</a:t>
            </a:r>
            <a:r>
              <a:rPr dirty="0"/>
              <a:t> </a:t>
            </a:r>
            <a:r>
              <a:rPr dirty="0" err="1"/>
              <a:t>банк</a:t>
            </a:r>
            <a:r>
              <a:rPr dirty="0"/>
              <a:t>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смогла</a:t>
            </a:r>
            <a:r>
              <a:rPr dirty="0"/>
              <a:t> </a:t>
            </a:r>
            <a:r>
              <a:rPr dirty="0" err="1"/>
              <a:t>купить</a:t>
            </a:r>
            <a:r>
              <a:rPr dirty="0"/>
              <a:t> </a:t>
            </a:r>
            <a:r>
              <a:rPr dirty="0" err="1"/>
              <a:t>европейскую</a:t>
            </a:r>
            <a:r>
              <a:rPr dirty="0"/>
              <a:t> </a:t>
            </a:r>
            <a:r>
              <a:rPr dirty="0" err="1"/>
              <a:t>валюту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71,93 </a:t>
            </a:r>
            <a:r>
              <a:rPr dirty="0" err="1"/>
              <a:t>рубля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1 </a:t>
            </a:r>
            <a:r>
              <a:rPr dirty="0" err="1"/>
              <a:t>евро</a:t>
            </a:r>
            <a:r>
              <a:rPr dirty="0"/>
              <a:t>.</a:t>
            </a:r>
          </a:p>
          <a:p>
            <a:pPr marL="0" indent="0" algn="just" defTabSz="422890">
              <a:spcBef>
                <a:spcPts val="263"/>
              </a:spcBef>
              <a:buNone/>
              <a:defRPr sz="1746"/>
            </a:pPr>
            <a:r>
              <a:rPr dirty="0" err="1"/>
              <a:t>Таня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мамой</a:t>
            </a:r>
            <a:r>
              <a:rPr dirty="0"/>
              <a:t> </a:t>
            </a:r>
            <a:r>
              <a:rPr dirty="0" err="1"/>
              <a:t>сначала</a:t>
            </a:r>
            <a:r>
              <a:rPr dirty="0"/>
              <a:t> </a:t>
            </a:r>
            <a:r>
              <a:rPr dirty="0" err="1"/>
              <a:t>собрали</a:t>
            </a:r>
            <a:r>
              <a:rPr dirty="0"/>
              <a:t> </a:t>
            </a:r>
            <a:r>
              <a:rPr dirty="0" err="1"/>
              <a:t>информацию</a:t>
            </a:r>
            <a:r>
              <a:rPr dirty="0"/>
              <a:t> о </a:t>
            </a:r>
            <a:r>
              <a:rPr dirty="0" err="1"/>
              <a:t>том</a:t>
            </a:r>
            <a:r>
              <a:rPr dirty="0"/>
              <a:t>, в </a:t>
            </a:r>
            <a:r>
              <a:rPr dirty="0" err="1"/>
              <a:t>каких</a:t>
            </a:r>
            <a:r>
              <a:rPr dirty="0"/>
              <a:t> </a:t>
            </a:r>
            <a:r>
              <a:rPr dirty="0" err="1"/>
              <a:t>банках</a:t>
            </a:r>
            <a:r>
              <a:rPr dirty="0"/>
              <a:t> </a:t>
            </a:r>
            <a:r>
              <a:rPr dirty="0" err="1"/>
              <a:t>какой</a:t>
            </a:r>
            <a:r>
              <a:rPr dirty="0"/>
              <a:t> </a:t>
            </a:r>
            <a:r>
              <a:rPr dirty="0" err="1"/>
              <a:t>курс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 </a:t>
            </a:r>
            <a:r>
              <a:rPr dirty="0" err="1"/>
              <a:t>евро</a:t>
            </a:r>
            <a:r>
              <a:rPr dirty="0"/>
              <a:t>, </a:t>
            </a:r>
            <a:r>
              <a:rPr dirty="0" err="1"/>
              <a:t>изучили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, </a:t>
            </a:r>
            <a:r>
              <a:rPr dirty="0" err="1"/>
              <a:t>нашли</a:t>
            </a:r>
            <a:r>
              <a:rPr dirty="0"/>
              <a:t> </a:t>
            </a:r>
            <a:r>
              <a:rPr dirty="0" err="1"/>
              <a:t>самый</a:t>
            </a:r>
            <a:r>
              <a:rPr dirty="0"/>
              <a:t> </a:t>
            </a:r>
            <a:r>
              <a:rPr dirty="0" err="1"/>
              <a:t>дешевый</a:t>
            </a:r>
            <a:r>
              <a:rPr dirty="0"/>
              <a:t> </a:t>
            </a:r>
            <a:r>
              <a:rPr dirty="0" err="1"/>
              <a:t>курс</a:t>
            </a:r>
            <a:r>
              <a:rPr dirty="0"/>
              <a:t>, в </a:t>
            </a:r>
            <a:r>
              <a:rPr dirty="0" err="1"/>
              <a:t>банке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находился</a:t>
            </a:r>
            <a:r>
              <a:rPr dirty="0"/>
              <a:t> в </a:t>
            </a:r>
            <a:r>
              <a:rPr dirty="0" err="1"/>
              <a:t>соседнем</a:t>
            </a:r>
            <a:r>
              <a:rPr dirty="0"/>
              <a:t> </a:t>
            </a:r>
            <a:r>
              <a:rPr dirty="0" err="1"/>
              <a:t>квартале</a:t>
            </a:r>
            <a:r>
              <a:rPr dirty="0"/>
              <a:t>. </a:t>
            </a:r>
            <a:r>
              <a:rPr dirty="0" err="1"/>
              <a:t>Таня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уроков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мамой</a:t>
            </a:r>
            <a:r>
              <a:rPr dirty="0"/>
              <a:t> </a:t>
            </a:r>
            <a:r>
              <a:rPr dirty="0" err="1"/>
              <a:t>отправились</a:t>
            </a:r>
            <a:r>
              <a:rPr dirty="0"/>
              <a:t> в </a:t>
            </a:r>
            <a:r>
              <a:rPr dirty="0" err="1"/>
              <a:t>этот</a:t>
            </a:r>
            <a:r>
              <a:rPr dirty="0"/>
              <a:t> </a:t>
            </a:r>
            <a:r>
              <a:rPr dirty="0" err="1"/>
              <a:t>банк</a:t>
            </a:r>
            <a:r>
              <a:rPr dirty="0"/>
              <a:t>.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купили</a:t>
            </a:r>
            <a:r>
              <a:rPr dirty="0"/>
              <a:t> </a:t>
            </a:r>
            <a:r>
              <a:rPr dirty="0" err="1"/>
              <a:t>евро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69,24 </a:t>
            </a:r>
            <a:r>
              <a:rPr dirty="0" err="1"/>
              <a:t>рубля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1 </a:t>
            </a:r>
            <a:r>
              <a:rPr dirty="0" err="1"/>
              <a:t>евро</a:t>
            </a:r>
            <a:r>
              <a:rPr dirty="0"/>
              <a:t>.</a:t>
            </a:r>
          </a:p>
          <a:p>
            <a:pPr marL="0" indent="0" defTabSz="422890">
              <a:lnSpc>
                <a:spcPct val="90000"/>
              </a:lnSpc>
              <a:spcBef>
                <a:spcPts val="263"/>
              </a:spcBef>
              <a:buNone/>
              <a:defRPr sz="1940"/>
            </a:pPr>
            <a:endParaRPr dirty="0"/>
          </a:p>
          <a:p>
            <a:pPr marL="0" indent="0" algn="ctr" defTabSz="422890">
              <a:lnSpc>
                <a:spcPct val="90000"/>
              </a:lnSpc>
              <a:spcBef>
                <a:spcPts val="263"/>
              </a:spcBef>
              <a:buNone/>
              <a:defRPr sz="1940" b="1">
                <a:solidFill>
                  <a:srgbClr val="31859C"/>
                </a:solidFill>
              </a:defRPr>
            </a:pPr>
            <a:r>
              <a:rPr dirty="0" err="1" smtClean="0"/>
              <a:t>За</a:t>
            </a:r>
            <a:r>
              <a:rPr dirty="0" smtClean="0"/>
              <a:t> </a:t>
            </a:r>
            <a:r>
              <a:rPr dirty="0" err="1"/>
              <a:t>купленные</a:t>
            </a:r>
            <a:r>
              <a:rPr dirty="0"/>
              <a:t> </a:t>
            </a:r>
            <a:r>
              <a:rPr dirty="0" err="1"/>
              <a:t>евро</a:t>
            </a:r>
            <a:r>
              <a:rPr dirty="0"/>
              <a:t> </a:t>
            </a:r>
            <a:r>
              <a:rPr dirty="0" err="1"/>
              <a:t>девочки</a:t>
            </a:r>
            <a:r>
              <a:rPr dirty="0"/>
              <a:t> </a:t>
            </a:r>
            <a:r>
              <a:rPr dirty="0" err="1"/>
              <a:t>заплатили</a:t>
            </a:r>
            <a:r>
              <a:rPr dirty="0"/>
              <a:t> </a:t>
            </a:r>
            <a:r>
              <a:rPr dirty="0" err="1"/>
              <a:t>по-разному</a:t>
            </a:r>
            <a:r>
              <a:rPr dirty="0"/>
              <a:t>.</a:t>
            </a:r>
          </a:p>
          <a:p>
            <a:pPr marL="0" indent="0" algn="ctr" defTabSz="422890">
              <a:lnSpc>
                <a:spcPct val="90000"/>
              </a:lnSpc>
              <a:spcBef>
                <a:spcPts val="263"/>
              </a:spcBef>
              <a:buNone/>
              <a:defRPr sz="1940" b="1">
                <a:solidFill>
                  <a:srgbClr val="31859C"/>
                </a:solidFill>
              </a:defRPr>
            </a:pPr>
            <a:endParaRPr dirty="0"/>
          </a:p>
          <a:p>
            <a:pPr marL="0" indent="0" algn="ctr" defTabSz="422890">
              <a:lnSpc>
                <a:spcPct val="90000"/>
              </a:lnSpc>
              <a:spcBef>
                <a:spcPts val="263"/>
              </a:spcBef>
              <a:buNone/>
              <a:defRPr sz="1940" b="1">
                <a:solidFill>
                  <a:srgbClr val="31859C"/>
                </a:solidFill>
              </a:defRPr>
            </a:pPr>
            <a:r>
              <a:rPr dirty="0" err="1"/>
              <a:t>ПОЧЕМУ</a:t>
            </a:r>
            <a:r>
              <a:rPr dirty="0"/>
              <a:t>?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4294967295"/>
          </p:nvPr>
        </p:nvSpPr>
        <p:spPr>
          <a:xfrm>
            <a:off x="8495366" y="6402932"/>
            <a:ext cx="250420" cy="2747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0229" tIns="40115" rIns="80229" bIns="40115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0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85754" cy="15466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ДАВАЙТЕ</a:t>
            </a:r>
            <a:r>
              <a:rPr dirty="0"/>
              <a:t> </a:t>
            </a:r>
            <a:r>
              <a:rPr dirty="0" err="1"/>
              <a:t>СРАВНИМ</a:t>
            </a:r>
            <a:r>
              <a:rPr dirty="0"/>
              <a:t>: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ДЕЙСТВОВАЛ</a:t>
            </a:r>
            <a:r>
              <a:rPr dirty="0"/>
              <a:t> </a:t>
            </a:r>
            <a:r>
              <a:rPr dirty="0" err="1"/>
              <a:t>ФИНАНСОВО</a:t>
            </a:r>
            <a:r>
              <a:rPr dirty="0"/>
              <a:t> </a:t>
            </a:r>
            <a:r>
              <a:rPr dirty="0" err="1"/>
              <a:t>ГРАМОТНО</a:t>
            </a:r>
            <a:r>
              <a:rPr dirty="0"/>
              <a:t>?</a:t>
            </a:r>
          </a:p>
        </p:txBody>
      </p:sp>
      <p:graphicFrame>
        <p:nvGraphicFramePr>
          <p:cNvPr id="107" name="Table 107"/>
          <p:cNvGraphicFramePr/>
          <p:nvPr>
            <p:extLst>
              <p:ext uri="{D42A27DB-BD31-4B8C-83A1-F6EECF244321}">
                <p14:modId xmlns:p14="http://schemas.microsoft.com/office/powerpoint/2010/main" val="4279235008"/>
              </p:ext>
            </p:extLst>
          </p:nvPr>
        </p:nvGraphicFramePr>
        <p:xfrm>
          <a:off x="626545" y="1599149"/>
          <a:ext cx="8014207" cy="4639977"/>
        </p:xfrm>
        <a:graphic>
          <a:graphicData uri="http://schemas.openxmlformats.org/drawingml/2006/table">
            <a:tbl>
              <a:tblPr firstRow="1" bandRow="1"/>
              <a:tblGrid>
                <a:gridCol w="2118041"/>
                <a:gridCol w="2690482"/>
                <a:gridCol w="3205684"/>
              </a:tblGrid>
              <a:tr h="756615"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Характеристики</a:t>
                      </a:r>
                      <a:r>
                        <a:rPr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ОЛЯ</a:t>
                      </a:r>
                      <a:r>
                        <a:rPr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ПЕТРОВА</a:t>
                      </a:r>
                      <a:endParaRPr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ТАНЯ</a:t>
                      </a:r>
                      <a:r>
                        <a:rPr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ИВАНОВА</a:t>
                      </a:r>
                      <a:endParaRPr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1244754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6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Финансовое решение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endParaRPr sz="1600"/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/>
                        <a:t>Покупка валюты в ближайшем банке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Изучение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разных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вариантов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курсов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валют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,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предлагаемых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банками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,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поиск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самого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дешевого</a:t>
                      </a:r>
                      <a:endParaRPr sz="1600" dirty="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1686738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6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Затраты
/выгоды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/>
                        <a:t>1 евро = 71,93 рубля,</a:t>
                      </a:r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/>
                        <a:t>500 евро = 35 965 рублей</a:t>
                      </a:r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endParaRPr sz="1600"/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/>
                        <a:t>1345 рублей = необоснованные затраты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endParaRPr sz="1600"/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/>
                        <a:t>1 евро = 69,24 рубля,</a:t>
                      </a:r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/>
                        <a:t>500 евро = 34 620 рублей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95187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6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Оценка финансового решения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endParaRPr sz="1600" dirty="0"/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 dirty="0"/>
                        <a:t> </a:t>
                      </a:r>
                      <a:r>
                        <a:rPr sz="1600" dirty="0" err="1"/>
                        <a:t>НЕ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ГРАМОТНОЕ</a:t>
                      </a:r>
                      <a:r>
                        <a:rPr sz="1600" dirty="0"/>
                        <a:t> 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endParaRPr sz="1600"/>
                    </a:p>
                    <a:p>
                      <a:pPr algn="ctr" defTabSz="497754">
                        <a:defRPr sz="18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1600"/>
                        <a:t> ГРАМОТНОЕ</a:t>
                      </a:r>
                    </a:p>
                  </a:txBody>
                  <a:tcPr marL="39142" marR="39142" marT="41494" marB="41494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30278" r="8005" b="15369"/>
          <a:stretch/>
        </p:blipFill>
        <p:spPr bwMode="auto">
          <a:xfrm>
            <a:off x="251520" y="1124744"/>
            <a:ext cx="8568952" cy="51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Жизненная ситуация: инвестиции в образования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952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23899" r="9218" b="14206"/>
          <a:stretch/>
        </p:blipFill>
        <p:spPr bwMode="auto">
          <a:xfrm>
            <a:off x="395536" y="908720"/>
            <a:ext cx="8208912" cy="50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28384" y="45152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3072" r="7848" b="9568"/>
          <a:stretch/>
        </p:blipFill>
        <p:spPr bwMode="auto">
          <a:xfrm>
            <a:off x="410939" y="1220610"/>
            <a:ext cx="7883696" cy="48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96336" y="763410"/>
            <a:ext cx="122413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564895" y="188640"/>
            <a:ext cx="8128363" cy="13451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НАЗВАТЬ</a:t>
            </a:r>
            <a:r>
              <a:rPr dirty="0"/>
              <a:t> </a:t>
            </a:r>
            <a:r>
              <a:rPr dirty="0" err="1"/>
              <a:t>ФИНАНСОВО</a:t>
            </a:r>
            <a:r>
              <a:rPr dirty="0"/>
              <a:t> </a:t>
            </a:r>
            <a:r>
              <a:rPr dirty="0" err="1"/>
              <a:t>ГРАМОТНЫМИ</a:t>
            </a:r>
            <a:endParaRPr dirty="0"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626545" y="1468446"/>
            <a:ext cx="7865830" cy="45068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2400" b="1">
                <a:solidFill>
                  <a:srgbClr val="31859C"/>
                </a:solidFill>
              </a:defRPr>
            </a:pP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основаны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:</a:t>
            </a:r>
          </a:p>
          <a:p>
            <a:pPr marL="0" indent="0">
              <a:buNone/>
              <a:defRPr sz="2400">
                <a:solidFill>
                  <a:srgbClr val="31859C"/>
                </a:solidFill>
              </a:defRPr>
            </a:pPr>
            <a:endParaRPr dirty="0"/>
          </a:p>
          <a:p>
            <a:pPr marL="401147" indent="-401147">
              <a:lnSpc>
                <a:spcPct val="150000"/>
              </a:lnSpc>
              <a:buClr>
                <a:srgbClr val="188386"/>
              </a:buClr>
              <a:buSzPct val="150000"/>
              <a:defRPr sz="2000"/>
            </a:pPr>
            <a:r>
              <a:rPr dirty="0" err="1"/>
              <a:t>Всестороннем</a:t>
            </a:r>
            <a:r>
              <a:rPr dirty="0"/>
              <a:t> </a:t>
            </a:r>
            <a:r>
              <a:rPr dirty="0" err="1"/>
              <a:t>изучении</a:t>
            </a:r>
            <a:r>
              <a:rPr dirty="0"/>
              <a:t> </a:t>
            </a:r>
            <a:r>
              <a:rPr dirty="0" err="1"/>
              <a:t>жизненной</a:t>
            </a:r>
            <a:r>
              <a:rPr dirty="0"/>
              <a:t> </a:t>
            </a:r>
            <a:r>
              <a:rPr dirty="0" err="1"/>
              <a:t>ситуации</a:t>
            </a:r>
            <a:r>
              <a:rPr dirty="0"/>
              <a:t>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требуется</a:t>
            </a:r>
            <a:r>
              <a:rPr dirty="0"/>
              <a:t> </a:t>
            </a:r>
            <a:r>
              <a:rPr dirty="0" err="1"/>
              <a:t>принятие</a:t>
            </a:r>
            <a:r>
              <a:rPr dirty="0"/>
              <a:t> </a:t>
            </a:r>
            <a:r>
              <a:rPr dirty="0" err="1"/>
              <a:t>финансового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.</a:t>
            </a:r>
          </a:p>
          <a:p>
            <a:pPr marL="401147" indent="-401147">
              <a:lnSpc>
                <a:spcPct val="150000"/>
              </a:lnSpc>
              <a:buClr>
                <a:srgbClr val="188386"/>
              </a:buClr>
              <a:buSzPct val="150000"/>
              <a:defRPr sz="2000"/>
            </a:pPr>
            <a:r>
              <a:rPr dirty="0"/>
              <a:t> </a:t>
            </a:r>
            <a:r>
              <a:rPr dirty="0" err="1"/>
              <a:t>Выявлении</a:t>
            </a:r>
            <a:r>
              <a:rPr dirty="0"/>
              <a:t> </a:t>
            </a:r>
            <a:r>
              <a:rPr dirty="0" err="1"/>
              <a:t>различных</a:t>
            </a:r>
            <a:r>
              <a:rPr dirty="0"/>
              <a:t> </a:t>
            </a:r>
            <a:r>
              <a:rPr dirty="0" err="1"/>
              <a:t>вариантов</a:t>
            </a:r>
            <a:r>
              <a:rPr dirty="0"/>
              <a:t> </a:t>
            </a:r>
            <a:r>
              <a:rPr dirty="0" err="1"/>
              <a:t>принятия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.</a:t>
            </a:r>
          </a:p>
          <a:p>
            <a:pPr marL="401147" indent="-401147">
              <a:lnSpc>
                <a:spcPct val="150000"/>
              </a:lnSpc>
              <a:buClr>
                <a:srgbClr val="188386"/>
              </a:buClr>
              <a:buSzPct val="150000"/>
              <a:defRPr sz="2000"/>
            </a:pPr>
            <a:r>
              <a:rPr dirty="0" err="1"/>
              <a:t>Сравнении</a:t>
            </a:r>
            <a:r>
              <a:rPr dirty="0"/>
              <a:t> (в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с </a:t>
            </a:r>
            <a:r>
              <a:rPr dirty="0" err="1"/>
              <a:t>использованием</a:t>
            </a:r>
            <a:r>
              <a:rPr dirty="0"/>
              <a:t> </a:t>
            </a:r>
            <a:r>
              <a:rPr dirty="0" err="1"/>
              <a:t>математических</a:t>
            </a:r>
            <a:r>
              <a:rPr dirty="0"/>
              <a:t> </a:t>
            </a:r>
            <a:r>
              <a:rPr dirty="0" err="1"/>
              <a:t>расчетов</a:t>
            </a:r>
            <a:r>
              <a:rPr dirty="0"/>
              <a:t>) </a:t>
            </a:r>
            <a:r>
              <a:rPr dirty="0" err="1"/>
              <a:t>различных</a:t>
            </a:r>
            <a:r>
              <a:rPr dirty="0"/>
              <a:t> </a:t>
            </a:r>
            <a:r>
              <a:rPr dirty="0" err="1"/>
              <a:t>вариантов</a:t>
            </a:r>
            <a:r>
              <a:rPr dirty="0"/>
              <a:t> </a:t>
            </a:r>
            <a:r>
              <a:rPr dirty="0" err="1"/>
              <a:t>решений</a:t>
            </a:r>
            <a:r>
              <a:rPr dirty="0"/>
              <a:t> с </a:t>
            </a:r>
            <a:r>
              <a:rPr dirty="0" err="1"/>
              <a:t>позиции</a:t>
            </a:r>
            <a:r>
              <a:rPr dirty="0"/>
              <a:t> </a:t>
            </a:r>
            <a:r>
              <a:rPr dirty="0" err="1"/>
              <a:t>выгоды</a:t>
            </a:r>
            <a:r>
              <a:rPr dirty="0"/>
              <a:t>, </a:t>
            </a:r>
            <a:r>
              <a:rPr dirty="0" err="1"/>
              <a:t>эффективности</a:t>
            </a:r>
            <a:r>
              <a:rPr dirty="0"/>
              <a:t>, </a:t>
            </a:r>
            <a:r>
              <a:rPr dirty="0" err="1"/>
              <a:t>качества</a:t>
            </a:r>
            <a:r>
              <a:rPr dirty="0"/>
              <a:t>.</a:t>
            </a:r>
          </a:p>
          <a:p>
            <a:pPr marL="401147" indent="-401147">
              <a:lnSpc>
                <a:spcPct val="150000"/>
              </a:lnSpc>
              <a:buClr>
                <a:srgbClr val="188386"/>
              </a:buClr>
              <a:buSzPct val="150000"/>
              <a:defRPr sz="2000"/>
            </a:pPr>
            <a:r>
              <a:rPr dirty="0" err="1"/>
              <a:t>Выборе</a:t>
            </a:r>
            <a:r>
              <a:rPr dirty="0"/>
              <a:t> </a:t>
            </a:r>
            <a:r>
              <a:rPr dirty="0" err="1"/>
              <a:t>наиболее</a:t>
            </a:r>
            <a:r>
              <a:rPr dirty="0"/>
              <a:t> </a:t>
            </a:r>
            <a:r>
              <a:rPr dirty="0" err="1"/>
              <a:t>разумного</a:t>
            </a:r>
            <a:r>
              <a:rPr dirty="0"/>
              <a:t> </a:t>
            </a:r>
            <a:r>
              <a:rPr dirty="0" err="1"/>
              <a:t>варианта</a:t>
            </a:r>
            <a:r>
              <a:rPr dirty="0"/>
              <a:t> в </a:t>
            </a:r>
            <a:r>
              <a:rPr dirty="0" err="1"/>
              <a:t>конкретной</a:t>
            </a:r>
            <a:r>
              <a:rPr dirty="0"/>
              <a:t> </a:t>
            </a:r>
            <a:r>
              <a:rPr dirty="0" err="1"/>
              <a:t>ситуации</a:t>
            </a:r>
            <a:r>
              <a:rPr dirty="0"/>
              <a:t>.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4294967295"/>
          </p:nvPr>
        </p:nvSpPr>
        <p:spPr>
          <a:xfrm>
            <a:off x="8495366" y="6402932"/>
            <a:ext cx="250420" cy="2747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0229" tIns="40115" rIns="80229" bIns="40115"/>
          <a:lstStyle/>
          <a:p>
            <a:fld id="{86CB4B4D-7CA3-9044-876B-883B54F8677D}" type="slidenum">
              <a:rPr/>
              <a:p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2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33910" y="1101852"/>
            <a:ext cx="8178799" cy="528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78E23"/>
              </a:buClr>
              <a:buSzPct val="25000"/>
              <a:buFont typeface="Helvetica Neue"/>
              <a:buNone/>
            </a:pPr>
            <a:r>
              <a:rPr lang="ru-RU" sz="2800" b="1" i="0" u="none" strike="noStrike" cap="none" dirty="0">
                <a:solidFill>
                  <a:srgbClr val="FFBB0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Полезные ссылки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7706917" y="0"/>
            <a:ext cx="1437083" cy="594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100">
                <a:solidFill>
                  <a:schemeClr val="lt1"/>
                </a:solidFill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ru-RU" sz="2100" dirty="0">
              <a:solidFill>
                <a:schemeClr val="lt1"/>
              </a:solidFill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21" name="Shape 321"/>
          <p:cNvGraphicFramePr/>
          <p:nvPr>
            <p:extLst>
              <p:ext uri="{D42A27DB-BD31-4B8C-83A1-F6EECF244321}">
                <p14:modId xmlns:p14="http://schemas.microsoft.com/office/powerpoint/2010/main" val="2334437184"/>
              </p:ext>
            </p:extLst>
          </p:nvPr>
        </p:nvGraphicFramePr>
        <p:xfrm>
          <a:off x="270705" y="1968682"/>
          <a:ext cx="8650873" cy="393712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940887"/>
                <a:gridCol w="4709986"/>
              </a:tblGrid>
              <a:tr h="91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http://</a:t>
                      </a:r>
                      <a:r>
                        <a:rPr lang="ru-RU" sz="2400" b="1" i="0" dirty="0" err="1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вашифинансы.рф</a:t>
                      </a:r>
                      <a:endParaRPr lang="ru-RU" sz="2400" b="1" i="0" dirty="0" smtClean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официальный сайт Проекта Минфина России</a:t>
                      </a:r>
                      <a:r>
                        <a:rPr lang="en-US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по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финансовой грамотности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«Дружи </a:t>
                      </a:r>
                      <a:r>
                        <a:rPr lang="ru-RU" sz="2400" b="1" i="0" dirty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с </a:t>
                      </a: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финансами»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в социальных</a:t>
                      </a:r>
                      <a:r>
                        <a:rPr lang="ru-RU" sz="2400" b="1" i="0" baseline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 сетях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группы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ВКонтакте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и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Facebook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а также профиль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в </a:t>
                      </a:r>
                      <a:r>
                        <a:rPr lang="en-US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Instagram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посвященные 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проекту Минфина России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http://</a:t>
                      </a:r>
                      <a:r>
                        <a:rPr lang="ru-RU" sz="2400" b="1" i="0" dirty="0" err="1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хочумогузнаю.рф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дополнительный сайт Проекта, где собраны материалы, разработанные совместно с Роспотребнадзором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Хочу </a:t>
                      </a:r>
                      <a:r>
                        <a:rPr lang="ru-RU" sz="2400" b="1" i="0" dirty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Могу </a:t>
                      </a: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Знаю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канал на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YouTube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c образовательными роликами по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правам потребителей финансовых услуг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1400" r="28942" b="14059"/>
          <a:stretch/>
        </p:blipFill>
        <p:spPr bwMode="auto">
          <a:xfrm>
            <a:off x="360218" y="1052736"/>
            <a:ext cx="8388246" cy="555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8177"/>
            <a:ext cx="5852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Полезная информация</a:t>
            </a:r>
            <a:endParaRPr lang="ru-RU" sz="4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8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Финансовый комфорт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u="sng" dirty="0" smtClean="0"/>
              <a:t>Понятие </a:t>
            </a:r>
            <a:r>
              <a:rPr lang="ru-RU" u="sng" dirty="0"/>
              <a:t>«финансового комфорта»: </a:t>
            </a:r>
            <a:r>
              <a:rPr lang="ru-RU" dirty="0"/>
              <a:t>человек не должен ощущать финансового давления, тогда он сможет спокойно работать и выплачивать свой кредит.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же большая часть доходов идет на погашение займа и заемщику приходится буквально во всем себе отказывать – это угнетает его, он начинает хуже работать и в итоге может вообще отказаться от выплаты долга.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314" name="Picture 2" descr="https://images.inlearno.ru/events_preview/be0c7a0210e4ea019ad311c0d00e4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857806" cy="11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victoriasbestmortgage.com/wp-content/uploads/2015/11/Victoria-Mortgage-Broker-Mortgage-Mortgage-Rates-Financial-Comfort-and-Joy-500x3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" y="0"/>
            <a:ext cx="1961689" cy="15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484"/>
            <a:ext cx="8928992" cy="6230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u="sng" dirty="0" smtClean="0"/>
              <a:t>Личный </a:t>
            </a:r>
            <a:r>
              <a:rPr lang="ru-RU" sz="1400" b="1" u="sng" dirty="0"/>
              <a:t>бюджет</a:t>
            </a:r>
            <a:r>
              <a:rPr lang="ru-RU" sz="1400" dirty="0"/>
              <a:t> – это ваш персональный план доходов и расходов на определенный период – месяц, квартал, год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Бюджет </a:t>
            </a:r>
            <a:r>
              <a:rPr lang="ru-RU" sz="1400" dirty="0"/>
              <a:t>необходим для грамотного управления своими финансами. С помощью бюджета Вы можете спланировать, какие у Вас будут доходы, сколько Вы потратите, и самое главное – сколько у Вас останется для того, чтобы создать накопления и инвестиции, или совершить какие-то крупные покупки.</a:t>
            </a:r>
          </a:p>
          <a:p>
            <a:pPr marL="0" indent="0" algn="just">
              <a:buNone/>
            </a:pPr>
            <a:r>
              <a:rPr lang="ru-RU" sz="1400" b="1" u="sng" dirty="0" smtClean="0"/>
              <a:t>Принципы </a:t>
            </a:r>
            <a:r>
              <a:rPr lang="ru-RU" sz="1400" b="1" u="sng" dirty="0"/>
              <a:t>составления личного (семейного) бюджета</a:t>
            </a:r>
          </a:p>
          <a:p>
            <a:pPr algn="just"/>
            <a:r>
              <a:rPr lang="ru-RU" sz="1400" dirty="0"/>
              <a:t>Наличие долгосрочных финансовых целей.</a:t>
            </a:r>
          </a:p>
          <a:p>
            <a:pPr algn="just"/>
            <a:r>
              <a:rPr lang="ru-RU" sz="1400" dirty="0"/>
              <a:t>Семейный бюджет на месяц, квартал или даже год – это лишь часть Вашего долгосрочного финансового плана. А долгосрочный финансовый план должен отражать Ваши личные цели и интересы, причем не только финансовые. </a:t>
            </a:r>
            <a:r>
              <a:rPr lang="ru-RU" sz="1400" dirty="0" smtClean="0"/>
              <a:t>Доходы </a:t>
            </a:r>
            <a:r>
              <a:rPr lang="ru-RU" sz="1400" dirty="0"/>
              <a:t>должны быть больше расходов.</a:t>
            </a:r>
          </a:p>
          <a:p>
            <a:pPr algn="just"/>
            <a:r>
              <a:rPr lang="ru-RU" sz="1400" dirty="0"/>
              <a:t>Если вы хотите добиться роста Вашего благосостояния, необходимо следить за тем, чтобы доходы превышали расходы. Если пока не получается больше зарабатывать, необходимо постараться меньше тратить. Это принцип говорит о том, что Ваш бюджет должен быть </a:t>
            </a:r>
            <a:r>
              <a:rPr lang="ru-RU" sz="1400" dirty="0" smtClean="0"/>
              <a:t>положительным. Формируйте </a:t>
            </a:r>
            <a:r>
              <a:rPr lang="ru-RU" sz="1400" dirty="0"/>
              <a:t>несколько источников дохода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 algn="just">
              <a:buNone/>
            </a:pPr>
            <a:endParaRPr lang="ru-RU" sz="1400" b="1" dirty="0" smtClean="0"/>
          </a:p>
          <a:p>
            <a:pPr marL="0" indent="0" algn="just">
              <a:buNone/>
            </a:pPr>
            <a:endParaRPr lang="ru-RU" sz="1400" b="1" dirty="0"/>
          </a:p>
          <a:p>
            <a:pPr marL="0" indent="0" algn="just">
              <a:buNone/>
            </a:pPr>
            <a:endParaRPr lang="ru-RU" sz="1400" b="1" dirty="0" smtClean="0"/>
          </a:p>
          <a:p>
            <a:pPr marL="0" indent="0" algn="just">
              <a:buNone/>
            </a:pPr>
            <a:endParaRPr lang="ru-RU" sz="1400" b="1" dirty="0"/>
          </a:p>
          <a:p>
            <a:pPr marL="0" indent="0" algn="just">
              <a:buNone/>
            </a:pPr>
            <a:r>
              <a:rPr lang="ru-RU" sz="1400" b="1" dirty="0" smtClean="0"/>
              <a:t>Принципы </a:t>
            </a:r>
            <a:r>
              <a:rPr lang="ru-RU" sz="1400" b="1" dirty="0"/>
              <a:t>распределения </a:t>
            </a:r>
            <a:r>
              <a:rPr lang="ru-RU" sz="1400" b="1" dirty="0" smtClean="0"/>
              <a:t>расходов. Здесь </a:t>
            </a:r>
            <a:r>
              <a:rPr lang="ru-RU" sz="1400" b="1" dirty="0"/>
              <a:t>есть 3 принципа</a:t>
            </a:r>
            <a:r>
              <a:rPr lang="ru-RU" sz="1400" dirty="0"/>
              <a:t>:</a:t>
            </a:r>
          </a:p>
          <a:p>
            <a:pPr marL="0" indent="0" algn="just">
              <a:buNone/>
            </a:pPr>
            <a:r>
              <a:rPr lang="ru-RU" sz="1400" b="1" u="sng" dirty="0"/>
              <a:t>- Сначала заплати себе. </a:t>
            </a:r>
            <a:r>
              <a:rPr lang="ru-RU" sz="1400" dirty="0"/>
              <a:t>В первую очередь при планировании расходов следует зарезервировать сумму средств, которую Вы планируете отложить или инвестировать и только после это распределять оставшиеся средства.</a:t>
            </a:r>
          </a:p>
          <a:p>
            <a:pPr marL="0" indent="0" algn="just">
              <a:buNone/>
            </a:pPr>
            <a:r>
              <a:rPr lang="ru-RU" sz="1400" b="1" u="sng" dirty="0"/>
              <a:t>- Все остальные расходы следует разделить для себя на обязательные и необязательные. </a:t>
            </a:r>
            <a:r>
              <a:rPr lang="ru-RU" sz="1400" dirty="0"/>
              <a:t>Необязательные расходы могут быть отменены в случае форс-мажора или перерасхода по другим статьям.</a:t>
            </a:r>
          </a:p>
          <a:p>
            <a:pPr marL="0" indent="0" algn="just">
              <a:buNone/>
            </a:pPr>
            <a:r>
              <a:rPr lang="ru-RU" sz="1400" b="1" u="sng" dirty="0"/>
              <a:t>- Если Ваши доходы растут – это вовсе не означает, что расходы должны расти</a:t>
            </a:r>
            <a:r>
              <a:rPr lang="ru-RU" sz="1400" dirty="0"/>
              <a:t>. С ростом доходов естественно Ваше стремление больше тратить, поэтому расходы чаще всего также начинают расти, важно следить за тем, чтобы они росли медленнее, чем Ваши доходы.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816" y="44624"/>
            <a:ext cx="3119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Личный бюджет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3826" r="33050" b="34804"/>
          <a:stretch/>
        </p:blipFill>
        <p:spPr bwMode="auto">
          <a:xfrm>
            <a:off x="6228184" y="3655287"/>
            <a:ext cx="2592288" cy="1475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46086" r="32195" b="24462"/>
          <a:stretch/>
        </p:blipFill>
        <p:spPr bwMode="auto">
          <a:xfrm>
            <a:off x="1763688" y="3717032"/>
            <a:ext cx="3278909" cy="12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28186" r="7630" b="18112"/>
          <a:stretch/>
        </p:blipFill>
        <p:spPr bwMode="auto">
          <a:xfrm>
            <a:off x="179512" y="1524000"/>
            <a:ext cx="8422015" cy="410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552415"/>
            <a:ext cx="295232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620688"/>
            <a:ext cx="534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Жизненная ситуация: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44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7276" r="8659" b="9151"/>
          <a:stretch/>
        </p:blipFill>
        <p:spPr bwMode="auto">
          <a:xfrm>
            <a:off x="395536" y="980728"/>
            <a:ext cx="80648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611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Жизненная ситуация: планируем месячный личный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28264" r="5485" b="5657"/>
          <a:stretch/>
        </p:blipFill>
        <p:spPr bwMode="auto">
          <a:xfrm>
            <a:off x="467544" y="1124744"/>
            <a:ext cx="8064896" cy="48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76672"/>
            <a:ext cx="611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Жизненная ситуация: планируем месячный личный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27255" r="8366" b="8819"/>
          <a:stretch/>
        </p:blipFill>
        <p:spPr bwMode="auto">
          <a:xfrm>
            <a:off x="323528" y="980728"/>
            <a:ext cx="842603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476672"/>
            <a:ext cx="611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Жизненная ситуация: планируем месячный личный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2266</Words>
  <Application>Microsoft Office PowerPoint</Application>
  <PresentationFormat>Экран (4:3)</PresentationFormat>
  <Paragraphs>318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Права потребителя</vt:lpstr>
      <vt:lpstr>Презентация PowerPoint</vt:lpstr>
      <vt:lpstr>Финансовый комфорт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чего нужна банковская карта и чем она отличается от наличных денег</vt:lpstr>
      <vt:lpstr>Виды банковских карт</vt:lpstr>
      <vt:lpstr>Дебетовая карта с овердрафтом: крадущийся долг, затаившийся процент</vt:lpstr>
      <vt:lpstr>Льготный период кредитной карты: кредит без процентов</vt:lpstr>
      <vt:lpstr>Кредитная карта: плата за обслуживание и комиссии</vt:lpstr>
      <vt:lpstr>Правила безопасности для банковских карт</vt:lpstr>
      <vt:lpstr>Разъяснение положений законодательства</vt:lpstr>
      <vt:lpstr>Кредит – это вклад наоборот!</vt:lpstr>
      <vt:lpstr>Кредитный договор </vt:lpstr>
      <vt:lpstr>Достоинства и недостатки кредитов</vt:lpstr>
      <vt:lpstr>Виды кредитов по целям и наличию залога</vt:lpstr>
      <vt:lpstr>Как заплатить меньше?</vt:lpstr>
      <vt:lpstr>Потребительские кредиты банков и займы микрофинансовых организаций (МФО)</vt:lpstr>
      <vt:lpstr>Кредиты типа «Стрекоза»</vt:lpstr>
      <vt:lpstr>Кредиты типа «Муравей»</vt:lpstr>
      <vt:lpstr>«Техника безопасности» при получении кредита</vt:lpstr>
      <vt:lpstr>Презентация PowerPoint</vt:lpstr>
      <vt:lpstr>Презентация PowerPoint</vt:lpstr>
      <vt:lpstr> ЖИЗНЕННАЯ СИТУАЦИЯ: ЧРЕЗВЫЧАЙНЫЕ ПРОИСШЕСТВИЯ </vt:lpstr>
      <vt:lpstr> ДАВАЙТЕ СРАВНИМ: КТО ДЕЙСТВОВАЛ ФИНАНСОВО ГРАМОТНО?</vt:lpstr>
      <vt:lpstr>ЖИЗНЕННАЯ СИТУАЦИЯ: ОБМЕН ВАЛЮТ </vt:lpstr>
      <vt:lpstr>ДАВАЙТЕ СРАВНИМ: КТО ДЕЙСТВОВАЛ ФИНАНСОВО ГРАМОТНО?</vt:lpstr>
      <vt:lpstr>Презентация PowerPoint</vt:lpstr>
      <vt:lpstr>Презентация PowerPoint</vt:lpstr>
      <vt:lpstr>Презентация PowerPoint</vt:lpstr>
      <vt:lpstr>КАКИЕ РЕШЕНИЯ МОЖНО НАЗВАТЬ ФИНАНСОВО ГРАМОТНЫМИ</vt:lpstr>
      <vt:lpstr>Полезные ссылки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66</cp:revision>
  <cp:lastPrinted>2018-04-16T09:50:53Z</cp:lastPrinted>
  <dcterms:created xsi:type="dcterms:W3CDTF">2017-11-06T07:15:10Z</dcterms:created>
  <dcterms:modified xsi:type="dcterms:W3CDTF">2022-04-14T10:07:06Z</dcterms:modified>
</cp:coreProperties>
</file>