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62" r:id="rId3"/>
    <p:sldId id="278" r:id="rId4"/>
    <p:sldId id="260" r:id="rId5"/>
    <p:sldId id="280" r:id="rId6"/>
    <p:sldId id="284" r:id="rId7"/>
    <p:sldId id="279" r:id="rId8"/>
    <p:sldId id="267" r:id="rId9"/>
    <p:sldId id="282" r:id="rId10"/>
    <p:sldId id="272" r:id="rId11"/>
    <p:sldId id="281" r:id="rId1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o.ru/wp-content/uploads/2014/02/Ot-rojdenia-do-shkoli.pdf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8309" y="292385"/>
            <a:ext cx="8400454" cy="5590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25598" y="17526"/>
            <a:ext cx="5562600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 smtClean="0">
                <a:latin typeface="Georgia"/>
                <a:cs typeface="Georgia"/>
              </a:rPr>
              <a:t>Муниципальное автономное образовательное учреждение «</a:t>
            </a:r>
            <a:r>
              <a:rPr lang="ru-RU" sz="1600" b="1" spc="-10" dirty="0" err="1" smtClean="0">
                <a:latin typeface="Georgia"/>
                <a:cs typeface="Georgia"/>
              </a:rPr>
              <a:t>Голышмановская</a:t>
            </a:r>
            <a:r>
              <a:rPr lang="ru-RU" sz="1600" b="1" spc="-10" dirty="0" smtClean="0">
                <a:latin typeface="Georgia"/>
                <a:cs typeface="Georgia"/>
              </a:rPr>
              <a:t> средняя общеобразовательная школа №4»</a:t>
            </a:r>
            <a:endParaRPr sz="1600" b="1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43042" y="3143248"/>
            <a:ext cx="7215238" cy="198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  <a:tabLst>
                <a:tab pos="4512945" algn="l"/>
              </a:tabLst>
            </a:pPr>
            <a:r>
              <a:rPr lang="ru-RU" sz="3200" i="1" dirty="0" smtClean="0">
                <a:latin typeface="Century"/>
                <a:cs typeface="Century"/>
              </a:rPr>
              <a:t>П</a:t>
            </a:r>
            <a:r>
              <a:rPr sz="3200" i="1" smtClean="0">
                <a:latin typeface="Century"/>
                <a:cs typeface="Century"/>
              </a:rPr>
              <a:t>резентаци</a:t>
            </a:r>
            <a:r>
              <a:rPr lang="ru-RU" sz="3200" i="1" dirty="0" smtClean="0">
                <a:latin typeface="Century"/>
                <a:cs typeface="Century"/>
              </a:rPr>
              <a:t>я </a:t>
            </a:r>
            <a:r>
              <a:rPr sz="3200" i="1" smtClean="0">
                <a:latin typeface="Century"/>
                <a:cs typeface="Century"/>
              </a:rPr>
              <a:t>основной  </a:t>
            </a:r>
            <a:r>
              <a:rPr sz="3200" i="1" dirty="0" err="1">
                <a:latin typeface="Century"/>
                <a:cs typeface="Century"/>
              </a:rPr>
              <a:t>образовательной</a:t>
            </a:r>
            <a:r>
              <a:rPr sz="3200" i="1" spc="-35" dirty="0">
                <a:latin typeface="Century"/>
                <a:cs typeface="Century"/>
              </a:rPr>
              <a:t> </a:t>
            </a:r>
            <a:r>
              <a:rPr sz="3200" i="1" spc="-5" dirty="0" err="1" smtClean="0">
                <a:latin typeface="Century"/>
                <a:cs typeface="Century"/>
              </a:rPr>
              <a:t>программы</a:t>
            </a:r>
            <a:r>
              <a:rPr lang="ru-RU" sz="3200" i="1" spc="-5" dirty="0" smtClean="0">
                <a:latin typeface="Century"/>
                <a:cs typeface="Century"/>
              </a:rPr>
              <a:t> дошкольного образования</a:t>
            </a:r>
            <a:endParaRPr sz="3200" dirty="0">
              <a:latin typeface="Century"/>
              <a:cs typeface="Century"/>
            </a:endParaRPr>
          </a:p>
          <a:p>
            <a:pPr algn="ctr">
              <a:lnSpc>
                <a:spcPct val="100000"/>
              </a:lnSpc>
            </a:pPr>
            <a:r>
              <a:rPr lang="ru-RU" sz="3200" i="1" dirty="0" smtClean="0">
                <a:latin typeface="Century"/>
                <a:cs typeface="Century"/>
              </a:rPr>
              <a:t>МАОУ «</a:t>
            </a:r>
            <a:r>
              <a:rPr lang="ru-RU" sz="3200" i="1" dirty="0" err="1" smtClean="0">
                <a:latin typeface="Century"/>
                <a:cs typeface="Century"/>
              </a:rPr>
              <a:t>Голышмановская</a:t>
            </a:r>
            <a:r>
              <a:rPr lang="ru-RU" sz="3200" i="1" dirty="0" smtClean="0">
                <a:latin typeface="Century"/>
                <a:cs typeface="Century"/>
              </a:rPr>
              <a:t> СОШ№4»</a:t>
            </a:r>
            <a:endParaRPr sz="2800" dirty="0">
              <a:latin typeface="Century"/>
              <a:cs typeface="Centur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6820" y="6302719"/>
            <a:ext cx="71361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622422"/>
                </a:solidFill>
                <a:latin typeface="Century"/>
                <a:cs typeface="Century"/>
              </a:rPr>
              <a:t>С полным </a:t>
            </a:r>
            <a:r>
              <a:rPr sz="1400" b="1" spc="5" dirty="0">
                <a:solidFill>
                  <a:srgbClr val="622422"/>
                </a:solidFill>
                <a:latin typeface="Century"/>
                <a:cs typeface="Century"/>
              </a:rPr>
              <a:t>текстом </a:t>
            </a:r>
            <a:r>
              <a:rPr sz="1400" b="1" spc="-5" dirty="0">
                <a:solidFill>
                  <a:srgbClr val="622422"/>
                </a:solidFill>
                <a:latin typeface="Century"/>
                <a:cs typeface="Century"/>
              </a:rPr>
              <a:t>Программы </a:t>
            </a:r>
            <a:r>
              <a:rPr sz="1400" b="1" dirty="0">
                <a:solidFill>
                  <a:srgbClr val="622422"/>
                </a:solidFill>
                <a:latin typeface="Century"/>
                <a:cs typeface="Century"/>
              </a:rPr>
              <a:t>можно ознакомиться на </a:t>
            </a:r>
            <a:r>
              <a:rPr sz="1400" b="1" dirty="0" err="1">
                <a:solidFill>
                  <a:srgbClr val="622422"/>
                </a:solidFill>
                <a:latin typeface="Century"/>
                <a:cs typeface="Century"/>
              </a:rPr>
              <a:t>сайте</a:t>
            </a:r>
            <a:r>
              <a:rPr sz="1400" b="1" spc="-280" dirty="0">
                <a:solidFill>
                  <a:srgbClr val="622422"/>
                </a:solidFill>
                <a:latin typeface="Century"/>
                <a:cs typeface="Century"/>
              </a:rPr>
              <a:t> </a:t>
            </a:r>
            <a:r>
              <a:rPr lang="ru-RU" sz="1400" b="1" spc="5" dirty="0">
                <a:solidFill>
                  <a:srgbClr val="622422"/>
                </a:solidFill>
                <a:latin typeface="Century"/>
                <a:cs typeface="Century"/>
              </a:rPr>
              <a:t> </a:t>
            </a:r>
            <a:r>
              <a:rPr sz="1400" b="1" spc="5" dirty="0" smtClean="0">
                <a:solidFill>
                  <a:srgbClr val="622422"/>
                </a:solidFill>
                <a:latin typeface="Century"/>
                <a:cs typeface="Century"/>
              </a:rPr>
              <a:t>ОУ</a:t>
            </a:r>
            <a:r>
              <a:rPr lang="ru-RU" sz="1400" b="1" spc="5" dirty="0" smtClean="0">
                <a:solidFill>
                  <a:srgbClr val="622422"/>
                </a:solidFill>
                <a:latin typeface="Century"/>
                <a:cs typeface="Century"/>
              </a:rPr>
              <a:t>   </a:t>
            </a:r>
            <a:endParaRPr sz="1400" dirty="0">
              <a:latin typeface="Century"/>
              <a:cs typeface="Century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00" y="6542042"/>
            <a:ext cx="59388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sz="quarter" idx="13"/>
          </p:nvPr>
        </p:nvSpPr>
        <p:spPr>
          <a:xfrm>
            <a:off x="228600" y="571480"/>
            <a:ext cx="8534400" cy="50244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0" algn="ctr">
              <a:spcBef>
                <a:spcPts val="100"/>
              </a:spcBef>
              <a:buNone/>
            </a:pPr>
            <a:r>
              <a:rPr lang="ru-RU" b="1" i="1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Планируемые результаты освоения программы</a:t>
            </a:r>
          </a:p>
          <a:p>
            <a:pPr marL="287020" indent="0" algn="ctr">
              <a:spcBef>
                <a:spcPts val="100"/>
              </a:spcBef>
              <a:buNone/>
            </a:pPr>
            <a:endParaRPr lang="ru-RU" b="1" i="1" spc="-5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702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2000" spc="-5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</a:t>
            </a:r>
            <a:r>
              <a:rPr sz="2000" spc="-2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детства </a:t>
            </a:r>
            <a:r>
              <a:rPr sz="20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sz="20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sz="20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требовать </a:t>
            </a:r>
            <a:r>
              <a:rPr sz="2000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sz="2000" spc="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</a:p>
          <a:p>
            <a:pPr marL="0" marR="5080" indent="0">
              <a:lnSpc>
                <a:spcPct val="100000"/>
              </a:lnSpc>
              <a:spcBef>
                <a:spcPts val="5"/>
              </a:spcBef>
              <a:buNone/>
            </a:pPr>
            <a:r>
              <a:rPr sz="2000" spc="-2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достижений </a:t>
            </a:r>
            <a:r>
              <a:rPr sz="2000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</a:t>
            </a:r>
            <a:r>
              <a:rPr sz="20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sz="2000" spc="-2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sz="20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обуславливает </a:t>
            </a:r>
            <a:r>
              <a:rPr sz="2000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sz="20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</a:t>
            </a:r>
            <a:r>
              <a:rPr sz="2000" spc="-2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sz="20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</a:t>
            </a:r>
            <a:r>
              <a:rPr sz="20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ДО </a:t>
            </a:r>
            <a:r>
              <a:rPr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0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  целевых ориентиров(представленных </a:t>
            </a:r>
            <a:r>
              <a:rPr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0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sz="20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ДО), </a:t>
            </a:r>
            <a:r>
              <a:rPr sz="2000" spc="-2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sz="20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</a:t>
            </a:r>
            <a:r>
              <a:rPr sz="20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рассматривать  как </a:t>
            </a:r>
            <a:r>
              <a:rPr sz="20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социально-нормативные возрастные характеристики </a:t>
            </a:r>
            <a:r>
              <a:rPr sz="20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возможных </a:t>
            </a:r>
            <a:r>
              <a:rPr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 </a:t>
            </a:r>
            <a:r>
              <a:rPr sz="20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ребенка:</a:t>
            </a:r>
          </a:p>
          <a:p>
            <a:pPr marL="12066" indent="0">
              <a:lnSpc>
                <a:spcPct val="100000"/>
              </a:lnSpc>
              <a:buNone/>
              <a:tabLst>
                <a:tab pos="469900" algn="l"/>
                <a:tab pos="470534" algn="l"/>
              </a:tabLst>
            </a:pPr>
            <a:r>
              <a:rPr lang="ru-RU" sz="20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sz="2000" spc="-5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</a:t>
            </a:r>
            <a:r>
              <a:rPr sz="20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0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младенческом </a:t>
            </a:r>
            <a:r>
              <a:rPr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spc="-5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раннем</a:t>
            </a:r>
            <a:r>
              <a:rPr sz="2000" spc="-1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</a:t>
            </a:r>
            <a:r>
              <a:rPr lang="ru-RU" sz="20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7816" indent="-285750">
              <a:lnSpc>
                <a:spcPct val="100000"/>
              </a:lnSpc>
              <a:buNone/>
              <a:tabLst>
                <a:tab pos="469900" algn="l"/>
                <a:tab pos="470534" algn="l"/>
              </a:tabLst>
            </a:pPr>
            <a:r>
              <a:rPr lang="ru-RU" sz="20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sz="2000" spc="-5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</a:t>
            </a:r>
            <a:r>
              <a:rPr sz="20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завершения </a:t>
            </a:r>
            <a:r>
              <a:rPr sz="2000" spc="-2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sz="2000" spc="5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0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97816" indent="-285750">
              <a:lnSpc>
                <a:spcPct val="100000"/>
              </a:lnSpc>
              <a:buNone/>
              <a:tabLst>
                <a:tab pos="469900" algn="l"/>
                <a:tab pos="470534" algn="l"/>
              </a:tabLst>
            </a:pPr>
            <a:r>
              <a:rPr lang="ru-RU" sz="2000" u="sng" spc="-450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    Ц    </a:t>
            </a:r>
            <a:r>
              <a:rPr sz="2000" spc="-5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елевые </a:t>
            </a:r>
            <a:r>
              <a:rPr sz="2000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</a:t>
            </a:r>
            <a:r>
              <a:rPr sz="2000" spc="-5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sz="2000" spc="-15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</a:t>
            </a:r>
            <a:r>
              <a:rPr sz="2000" spc="-5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непосредственной </a:t>
            </a:r>
            <a:r>
              <a:rPr sz="2000" spc="-10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оценке, </a:t>
            </a:r>
            <a:r>
              <a:rPr sz="2000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000" spc="-20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том </a:t>
            </a:r>
            <a:r>
              <a:rPr sz="2000" spc="-5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sz="2000" spc="15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spc="-15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-15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иде</a:t>
            </a:r>
            <a:r>
              <a:rPr lang="ru-RU" sz="2000" spc="-15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педагогичекой </a:t>
            </a:r>
            <a:r>
              <a:rPr sz="2000" spc="-5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</a:t>
            </a:r>
            <a:r>
              <a:rPr lang="ru-RU" sz="2000" spc="-5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000" spc="-5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мониторинга), </a:t>
            </a:r>
            <a:r>
              <a:rPr sz="2000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spc="-5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являются </a:t>
            </a:r>
            <a:r>
              <a:rPr sz="2000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</a:t>
            </a:r>
            <a:r>
              <a:rPr sz="2000" spc="-5" dirty="0" err="1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2000" spc="30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err="1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2000" spc="-5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 err="1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формального</a:t>
            </a:r>
            <a:r>
              <a:rPr sz="2000" spc="-10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 </a:t>
            </a:r>
            <a:r>
              <a:rPr sz="2000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с реальными достижениями</a:t>
            </a:r>
            <a:r>
              <a:rPr sz="2000" spc="-35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sz="2000" b="1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 smtClean="0">
              <a:solidFill>
                <a:schemeClr val="tx1"/>
              </a:solidFill>
              <a:uFill>
                <a:solidFill>
                  <a:srgbClr val="C0000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000" b="1" dirty="0">
              <a:solidFill>
                <a:schemeClr val="tx1"/>
              </a:solidFill>
              <a:uFill>
                <a:solidFill>
                  <a:srgbClr val="C0000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/>
          <p:nvPr/>
        </p:nvSpPr>
        <p:spPr>
          <a:xfrm>
            <a:off x="3252541" y="1981200"/>
            <a:ext cx="2730247" cy="25915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2"/>
          <p:cNvSpPr txBox="1"/>
          <p:nvPr/>
        </p:nvSpPr>
        <p:spPr>
          <a:xfrm>
            <a:off x="3239478" y="838200"/>
            <a:ext cx="3008921" cy="726224"/>
          </a:xfrm>
          <a:prstGeom prst="rect">
            <a:avLst/>
          </a:prstGeom>
          <a:solidFill>
            <a:schemeClr val="accent1"/>
          </a:solidFill>
          <a:ln w="25907">
            <a:solidFill>
              <a:srgbClr val="385D89"/>
            </a:solidFill>
          </a:ln>
        </p:spPr>
        <p:txBody>
          <a:bodyPr vert="horz" wrap="square" lIns="0" tIns="165100" rIns="0" bIns="0" rtlCol="0">
            <a:spAutoFit/>
          </a:bodyPr>
          <a:lstStyle/>
          <a:p>
            <a:pPr marL="721995" marR="339725" indent="-375285" algn="ctr">
              <a:lnSpc>
                <a:spcPct val="100600"/>
              </a:lnSpc>
              <a:spcBef>
                <a:spcPts val="1300"/>
              </a:spcBef>
            </a:pP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 </a:t>
            </a:r>
            <a:r>
              <a:rPr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sz="1800" b="1" spc="-6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</a:t>
            </a:r>
            <a:r>
              <a:rPr lang="ru-RU" sz="18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край</a:t>
            </a:r>
            <a:endParaRPr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381000" y="2928934"/>
            <a:ext cx="2547926" cy="730969"/>
          </a:xfrm>
          <a:prstGeom prst="rect">
            <a:avLst/>
          </a:prstGeom>
          <a:solidFill>
            <a:schemeClr val="accent1"/>
          </a:solidFill>
          <a:ln w="25908">
            <a:solidFill>
              <a:schemeClr val="bg2">
                <a:lumMod val="75000"/>
              </a:schemeClr>
            </a:solidFill>
          </a:ln>
        </p:spPr>
        <p:txBody>
          <a:bodyPr vert="horz" wrap="square" lIns="0" tIns="175260" rIns="0" bIns="0" rtlCol="0">
            <a:spAutoFit/>
          </a:bodyPr>
          <a:lstStyle/>
          <a:p>
            <a:pPr marL="322580">
              <a:lnSpc>
                <a:spcPct val="100000"/>
              </a:lnSpc>
              <a:spcBef>
                <a:spcPts val="1380"/>
              </a:spcBef>
            </a:pPr>
            <a:r>
              <a:rPr sz="1800" b="1" spc="-5" dirty="0">
                <a:latin typeface="Times New Roman"/>
                <a:cs typeface="Times New Roman"/>
              </a:rPr>
              <a:t>развита </a:t>
            </a:r>
            <a:r>
              <a:rPr sz="1800" b="1" spc="-10" dirty="0">
                <a:latin typeface="Times New Roman"/>
                <a:cs typeface="Times New Roman"/>
              </a:rPr>
              <a:t>крупная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endParaRPr sz="1800" dirty="0">
              <a:latin typeface="Times New Roman"/>
              <a:cs typeface="Times New Roman"/>
            </a:endParaRPr>
          </a:p>
          <a:p>
            <a:pPr marL="392430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Times New Roman"/>
                <a:cs typeface="Times New Roman"/>
              </a:rPr>
              <a:t>мелкая </a:t>
            </a:r>
            <a:r>
              <a:rPr sz="1800" b="1" spc="-20" dirty="0">
                <a:latin typeface="Times New Roman"/>
                <a:cs typeface="Times New Roman"/>
              </a:rPr>
              <a:t>моторика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0" name="object 5"/>
          <p:cNvSpPr txBox="1"/>
          <p:nvPr/>
        </p:nvSpPr>
        <p:spPr>
          <a:xfrm>
            <a:off x="418011" y="4115561"/>
            <a:ext cx="2583180" cy="914400"/>
          </a:xfrm>
          <a:prstGeom prst="rect">
            <a:avLst/>
          </a:prstGeom>
          <a:solidFill>
            <a:schemeClr val="bg2"/>
          </a:solidFill>
          <a:ln w="25908">
            <a:solidFill>
              <a:srgbClr val="385D89"/>
            </a:solidFill>
          </a:ln>
        </p:spPr>
        <p:txBody>
          <a:bodyPr vert="horz" wrap="square" lIns="0" tIns="189865" rIns="0" bIns="0" rtlCol="0">
            <a:spAutoFit/>
          </a:bodyPr>
          <a:lstStyle/>
          <a:p>
            <a:pPr marL="142240" marR="135255" indent="40640">
              <a:lnSpc>
                <a:spcPts val="2110"/>
              </a:lnSpc>
              <a:spcBef>
                <a:spcPts val="1495"/>
              </a:spcBef>
            </a:pPr>
            <a:r>
              <a:rPr sz="1800" b="1" spc="-5" dirty="0">
                <a:latin typeface="Times New Roman"/>
                <a:cs typeface="Times New Roman"/>
              </a:rPr>
              <a:t>способен </a:t>
            </a:r>
            <a:r>
              <a:rPr sz="1800" b="1" dirty="0">
                <a:latin typeface="Times New Roman"/>
                <a:cs typeface="Times New Roman"/>
              </a:rPr>
              <a:t>к </a:t>
            </a:r>
            <a:r>
              <a:rPr sz="1800" b="1" spc="-10" dirty="0">
                <a:latin typeface="Times New Roman"/>
                <a:cs typeface="Times New Roman"/>
              </a:rPr>
              <a:t>принятию  </a:t>
            </a:r>
            <a:r>
              <a:rPr sz="1800" b="1" spc="-5" dirty="0">
                <a:latin typeface="Times New Roman"/>
                <a:cs typeface="Times New Roman"/>
              </a:rPr>
              <a:t>собственных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решений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6"/>
          <p:cNvSpPr txBox="1"/>
          <p:nvPr/>
        </p:nvSpPr>
        <p:spPr>
          <a:xfrm>
            <a:off x="464276" y="5410200"/>
            <a:ext cx="2615565" cy="914400"/>
          </a:xfrm>
          <a:prstGeom prst="rect">
            <a:avLst/>
          </a:prstGeom>
          <a:solidFill>
            <a:schemeClr val="accent1"/>
          </a:solidFill>
          <a:ln w="25908">
            <a:solidFill>
              <a:srgbClr val="385D89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владеет устной речью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7"/>
          <p:cNvSpPr txBox="1"/>
          <p:nvPr/>
        </p:nvSpPr>
        <p:spPr>
          <a:xfrm>
            <a:off x="3532993" y="5410200"/>
            <a:ext cx="2421890" cy="731611"/>
          </a:xfrm>
          <a:prstGeom prst="rect">
            <a:avLst/>
          </a:prstGeom>
          <a:solidFill>
            <a:schemeClr val="bg2"/>
          </a:solidFill>
          <a:ln w="25907">
            <a:solidFill>
              <a:srgbClr val="385D89"/>
            </a:solidFill>
          </a:ln>
        </p:spPr>
        <p:txBody>
          <a:bodyPr vert="horz" wrap="square" lIns="0" tIns="175895" rIns="0" bIns="0" rtlCol="0">
            <a:spAutoFit/>
          </a:bodyPr>
          <a:lstStyle/>
          <a:p>
            <a:pPr marL="466090" marR="203835" indent="-256540" algn="ctr">
              <a:lnSpc>
                <a:spcPct val="100000"/>
              </a:lnSpc>
              <a:spcBef>
                <a:spcPts val="1385"/>
              </a:spcBef>
            </a:pPr>
            <a:r>
              <a:rPr lang="ru-RU" b="1" spc="-10" dirty="0" smtClean="0">
                <a:latin typeface="Times New Roman"/>
                <a:cs typeface="Times New Roman"/>
              </a:rPr>
              <a:t>о</a:t>
            </a:r>
            <a:r>
              <a:rPr sz="1800" b="1" spc="-10" smtClean="0">
                <a:latin typeface="Times New Roman"/>
                <a:cs typeface="Times New Roman"/>
              </a:rPr>
              <a:t>бладает</a:t>
            </a:r>
            <a:r>
              <a:rPr lang="ru-RU" sz="1800" b="1" spc="-10" dirty="0" smtClean="0">
                <a:latin typeface="Times New Roman"/>
                <a:cs typeface="Times New Roman"/>
              </a:rPr>
              <a:t> </a:t>
            </a:r>
            <a:r>
              <a:rPr sz="1800" b="1" spc="-10" smtClean="0">
                <a:latin typeface="Times New Roman"/>
                <a:cs typeface="Times New Roman"/>
              </a:rPr>
              <a:t>воображением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8"/>
          <p:cNvSpPr txBox="1"/>
          <p:nvPr/>
        </p:nvSpPr>
        <p:spPr>
          <a:xfrm>
            <a:off x="6175791" y="1752600"/>
            <a:ext cx="2590800" cy="1115695"/>
          </a:xfrm>
          <a:prstGeom prst="rect">
            <a:avLst/>
          </a:prstGeom>
          <a:solidFill>
            <a:schemeClr val="bg2"/>
          </a:solidFill>
          <a:ln w="25907">
            <a:solidFill>
              <a:srgbClr val="385D89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Times New Roman"/>
                <a:cs typeface="Times New Roman"/>
              </a:rPr>
              <a:t>способен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spc="-15" dirty="0">
                <a:latin typeface="Times New Roman"/>
                <a:cs typeface="Times New Roman"/>
              </a:rPr>
              <a:t>договариваться,</a:t>
            </a:r>
            <a:endParaRPr sz="1800">
              <a:latin typeface="Times New Roman"/>
              <a:cs typeface="Times New Roman"/>
            </a:endParaRPr>
          </a:p>
          <a:p>
            <a:pPr marL="112395" marR="104775" algn="ctr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учитывать </a:t>
            </a:r>
            <a:r>
              <a:rPr sz="1800" b="1" dirty="0">
                <a:latin typeface="Times New Roman"/>
                <a:cs typeface="Times New Roman"/>
              </a:rPr>
              <a:t>интересы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  чувства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других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9"/>
          <p:cNvSpPr txBox="1"/>
          <p:nvPr/>
        </p:nvSpPr>
        <p:spPr>
          <a:xfrm>
            <a:off x="6185262" y="3048000"/>
            <a:ext cx="2590800" cy="1074420"/>
          </a:xfrm>
          <a:prstGeom prst="rect">
            <a:avLst/>
          </a:prstGeom>
          <a:solidFill>
            <a:schemeClr val="accent1"/>
          </a:solidFill>
          <a:ln w="25907">
            <a:solidFill>
              <a:srgbClr val="385D89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342265" marR="335280" algn="ctr">
              <a:lnSpc>
                <a:spcPct val="100000"/>
              </a:lnSpc>
              <a:spcBef>
                <a:spcPts val="335"/>
              </a:spcBef>
            </a:pPr>
            <a:r>
              <a:rPr sz="1600" b="1" spc="-10" dirty="0">
                <a:latin typeface="Times New Roman"/>
                <a:cs typeface="Times New Roman"/>
              </a:rPr>
              <a:t>обладает</a:t>
            </a:r>
            <a:r>
              <a:rPr sz="1600" b="1" spc="-5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imes New Roman"/>
                <a:cs typeface="Times New Roman"/>
              </a:rPr>
              <a:t>установкой  положительного  </a:t>
            </a:r>
            <a:r>
              <a:rPr sz="1600" b="1" spc="-10" dirty="0">
                <a:latin typeface="Times New Roman"/>
                <a:cs typeface="Times New Roman"/>
              </a:rPr>
              <a:t>отношения </a:t>
            </a:r>
            <a:r>
              <a:rPr sz="1600" b="1" spc="-5" dirty="0">
                <a:latin typeface="Times New Roman"/>
                <a:cs typeface="Times New Roman"/>
              </a:rPr>
              <a:t>к  </a:t>
            </a:r>
            <a:r>
              <a:rPr sz="1600" b="1" spc="-10" dirty="0">
                <a:latin typeface="Times New Roman"/>
                <a:cs typeface="Times New Roman"/>
              </a:rPr>
              <a:t>окружающему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миру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5" name="object 10"/>
          <p:cNvSpPr txBox="1"/>
          <p:nvPr/>
        </p:nvSpPr>
        <p:spPr>
          <a:xfrm>
            <a:off x="6185262" y="4300728"/>
            <a:ext cx="2662555" cy="914400"/>
          </a:xfrm>
          <a:prstGeom prst="rect">
            <a:avLst/>
          </a:prstGeom>
          <a:solidFill>
            <a:schemeClr val="bg2"/>
          </a:solidFill>
          <a:ln w="25907">
            <a:solidFill>
              <a:srgbClr val="385D89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48920" marR="137160" indent="-105410">
              <a:lnSpc>
                <a:spcPct val="100000"/>
              </a:lnSpc>
              <a:spcBef>
                <a:spcPts val="300"/>
              </a:spcBef>
            </a:pPr>
            <a:r>
              <a:rPr sz="1800" b="1" spc="-15" dirty="0">
                <a:latin typeface="Times New Roman"/>
                <a:cs typeface="Times New Roman"/>
              </a:rPr>
              <a:t>проявляет </a:t>
            </a:r>
            <a:r>
              <a:rPr sz="1800" b="1" spc="-20" dirty="0">
                <a:latin typeface="Times New Roman"/>
                <a:cs typeface="Times New Roman"/>
              </a:rPr>
              <a:t>инициативу 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самостоятельность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1"/>
          <p:cNvSpPr txBox="1"/>
          <p:nvPr/>
        </p:nvSpPr>
        <p:spPr>
          <a:xfrm>
            <a:off x="6175791" y="5410200"/>
            <a:ext cx="2607945" cy="914400"/>
          </a:xfrm>
          <a:prstGeom prst="rect">
            <a:avLst/>
          </a:prstGeom>
          <a:solidFill>
            <a:schemeClr val="accent1"/>
          </a:solidFill>
          <a:ln w="25907">
            <a:solidFill>
              <a:srgbClr val="385D89"/>
            </a:solidFill>
          </a:ln>
        </p:spPr>
        <p:txBody>
          <a:bodyPr vert="horz" wrap="square" lIns="0" tIns="175895" rIns="0" bIns="0" rtlCol="0">
            <a:spAutoFit/>
          </a:bodyPr>
          <a:lstStyle/>
          <a:p>
            <a:pPr marL="352425" marR="344805" indent="412750">
              <a:lnSpc>
                <a:spcPct val="100000"/>
              </a:lnSpc>
              <a:spcBef>
                <a:spcPts val="1385"/>
              </a:spcBef>
            </a:pPr>
            <a:r>
              <a:rPr sz="1800" b="1" spc="-15" dirty="0">
                <a:latin typeface="Times New Roman"/>
                <a:cs typeface="Times New Roman"/>
              </a:rPr>
              <a:t>проявляет  </a:t>
            </a:r>
            <a:r>
              <a:rPr sz="1800" b="1" spc="-5" dirty="0">
                <a:latin typeface="Times New Roman"/>
                <a:cs typeface="Times New Roman"/>
              </a:rPr>
              <a:t>лю</a:t>
            </a:r>
            <a:r>
              <a:rPr sz="1800" b="1" spc="-25" dirty="0">
                <a:latin typeface="Times New Roman"/>
                <a:cs typeface="Times New Roman"/>
              </a:rPr>
              <a:t>б</a:t>
            </a:r>
            <a:r>
              <a:rPr sz="1800" b="1" dirty="0">
                <a:latin typeface="Times New Roman"/>
                <a:cs typeface="Times New Roman"/>
              </a:rPr>
              <a:t>оз</a:t>
            </a:r>
            <a:r>
              <a:rPr sz="1800" b="1" spc="-10" dirty="0">
                <a:latin typeface="Times New Roman"/>
                <a:cs typeface="Times New Roman"/>
              </a:rPr>
              <a:t>н</a:t>
            </a:r>
            <a:r>
              <a:rPr sz="1800" b="1" spc="-50" dirty="0">
                <a:latin typeface="Times New Roman"/>
                <a:cs typeface="Times New Roman"/>
              </a:rPr>
              <a:t>а</a:t>
            </a:r>
            <a:r>
              <a:rPr sz="1800" b="1" spc="-10" dirty="0">
                <a:latin typeface="Times New Roman"/>
                <a:cs typeface="Times New Roman"/>
              </a:rPr>
              <a:t>т</a:t>
            </a:r>
            <a:r>
              <a:rPr sz="1800" b="1" dirty="0">
                <a:latin typeface="Times New Roman"/>
                <a:cs typeface="Times New Roman"/>
              </a:rPr>
              <a:t>ел</a:t>
            </a:r>
            <a:r>
              <a:rPr sz="1800" b="1" spc="5" dirty="0">
                <a:latin typeface="Times New Roman"/>
                <a:cs typeface="Times New Roman"/>
              </a:rPr>
              <a:t>ь</a:t>
            </a:r>
            <a:r>
              <a:rPr sz="1800" b="1" spc="-5" dirty="0">
                <a:latin typeface="Times New Roman"/>
                <a:cs typeface="Times New Roman"/>
              </a:rPr>
              <a:t>нос</a:t>
            </a:r>
            <a:r>
              <a:rPr sz="1800" b="1" spc="-10" dirty="0">
                <a:latin typeface="Times New Roman"/>
                <a:cs typeface="Times New Roman"/>
              </a:rPr>
              <a:t>т</a:t>
            </a:r>
            <a:r>
              <a:rPr sz="1800" b="1" dirty="0">
                <a:latin typeface="Times New Roman"/>
                <a:cs typeface="Times New Roman"/>
              </a:rPr>
              <a:t>ь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9"/>
          <p:cNvSpPr txBox="1"/>
          <p:nvPr/>
        </p:nvSpPr>
        <p:spPr>
          <a:xfrm>
            <a:off x="428596" y="1571612"/>
            <a:ext cx="2590800" cy="1027845"/>
          </a:xfrm>
          <a:prstGeom prst="rect">
            <a:avLst/>
          </a:prstGeom>
          <a:solidFill>
            <a:schemeClr val="bg2"/>
          </a:solidFill>
          <a:ln w="25907">
            <a:solidFill>
              <a:srgbClr val="385D89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342265" marR="335280" algn="ctr">
              <a:lnSpc>
                <a:spcPct val="100000"/>
              </a:lnSpc>
              <a:spcBef>
                <a:spcPts val="335"/>
              </a:spcBef>
            </a:pPr>
            <a:r>
              <a:rPr lang="ru-RU" sz="1600" b="1" spc="-10" dirty="0" smtClean="0">
                <a:latin typeface="Times New Roman"/>
                <a:cs typeface="Times New Roman"/>
              </a:rPr>
              <a:t>следует социальным нормам поведения и правилам в разных видах деятельности</a:t>
            </a:r>
            <a:endParaRPr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202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296091"/>
            <a:ext cx="85344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i="1" u="sng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200" b="1" i="1" u="sng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u="sng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3200" spc="-5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 на основе индивидуального подхода к детям и соответствующих возрасту видов деятельности.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i="1" u="sng" dirty="0">
                <a:latin typeface="Times New Roman"/>
              </a:rPr>
              <a:t>Программа направлена на решение следующих задач: </a:t>
            </a:r>
            <a:endParaRPr lang="ru-RU" sz="2200" b="1" u="sng" dirty="0">
              <a:latin typeface="Times New Roman"/>
            </a:endParaRPr>
          </a:p>
          <a:p>
            <a:r>
              <a:rPr lang="ru-RU" dirty="0">
                <a:latin typeface="Times New Roman"/>
              </a:rPr>
              <a:t>1) охрана и укрепление физического и психического здоровья детей, в том числе их эмоционального благополучия; </a:t>
            </a:r>
          </a:p>
          <a:p>
            <a:r>
              <a:rPr lang="ru-RU" dirty="0">
                <a:latin typeface="Times New Roman"/>
              </a:rPr>
  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 </a:t>
            </a:r>
          </a:p>
          <a:p>
            <a:r>
              <a:rPr lang="ru-RU" dirty="0">
                <a:latin typeface="Times New Roman"/>
              </a:rPr>
              <a:t>3) обеспечения преемственности основных образовательных программ дошкольного и начального общего образования; </a:t>
            </a:r>
          </a:p>
          <a:p>
            <a:r>
              <a:rPr lang="ru-RU" dirty="0">
                <a:latin typeface="Times New Roman"/>
              </a:rPr>
              <a:t>4) 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 </a:t>
            </a:r>
          </a:p>
          <a:p>
            <a:r>
              <a:rPr lang="ru-RU" dirty="0">
                <a:latin typeface="Times New Roman"/>
              </a:rPr>
              <a:t>5) 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правил, норм поведения в интересах человека, семьи, общества;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5334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</a:rPr>
              <a:t>6)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 </a:t>
            </a:r>
          </a:p>
          <a:p>
            <a:r>
              <a:rPr lang="ru-RU" dirty="0">
                <a:latin typeface="Times New Roman"/>
              </a:rPr>
              <a:t>7) 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 </a:t>
            </a:r>
          </a:p>
          <a:p>
            <a:r>
              <a:rPr lang="ru-RU" dirty="0">
                <a:latin typeface="Times New Roman"/>
              </a:rPr>
              <a:t>8) формирование социокультурной среды, соответствующей возрастным, индивидуальным, психологическим и физиологическим особенностям детей; </a:t>
            </a:r>
          </a:p>
          <a:p>
            <a:r>
              <a:rPr lang="ru-RU" dirty="0">
                <a:latin typeface="Times New Roman"/>
              </a:rPr>
              <a:t>9)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 </a:t>
            </a:r>
            <a:endParaRPr lang="ru-RU" dirty="0"/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bject 9"/>
          <p:cNvSpPr/>
          <p:nvPr/>
        </p:nvSpPr>
        <p:spPr>
          <a:xfrm>
            <a:off x="1143000" y="4800600"/>
            <a:ext cx="6286500" cy="173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74725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/>
          <p:nvPr/>
        </p:nvSpPr>
        <p:spPr>
          <a:xfrm>
            <a:off x="411480" y="304800"/>
            <a:ext cx="8042909" cy="37452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940" algn="ctr">
              <a:lnSpc>
                <a:spcPct val="100000"/>
              </a:lnSpc>
              <a:spcBef>
                <a:spcPts val="105"/>
              </a:spcBef>
            </a:pPr>
            <a:r>
              <a:rPr sz="2000" b="1" i="1" spc="-10" smtClean="0">
                <a:latin typeface="Times New Roman"/>
                <a:cs typeface="Times New Roman"/>
              </a:rPr>
              <a:t>Образовательная </a:t>
            </a:r>
            <a:r>
              <a:rPr sz="2000" b="1" i="1" err="1">
                <a:latin typeface="Times New Roman"/>
                <a:cs typeface="Times New Roman"/>
              </a:rPr>
              <a:t>программа</a:t>
            </a:r>
            <a:r>
              <a:rPr sz="2000" b="1" i="1" spc="-85">
                <a:latin typeface="Times New Roman"/>
                <a:cs typeface="Times New Roman"/>
              </a:rPr>
              <a:t> </a:t>
            </a:r>
            <a:r>
              <a:rPr lang="ru-RU" sz="2000" b="1" i="1" spc="-35" dirty="0">
                <a:latin typeface="Times New Roman"/>
                <a:cs typeface="Times New Roman"/>
              </a:rPr>
              <a:t> </a:t>
            </a:r>
            <a:r>
              <a:rPr lang="ru-RU" sz="2000" b="1" i="1" spc="-35" dirty="0" smtClean="0">
                <a:latin typeface="Times New Roman"/>
                <a:cs typeface="Times New Roman"/>
              </a:rPr>
              <a:t>ДО</a:t>
            </a:r>
            <a:endParaRPr sz="2000" i="1" dirty="0">
              <a:latin typeface="Times New Roman"/>
              <a:cs typeface="Times New Roman"/>
            </a:endParaRPr>
          </a:p>
          <a:p>
            <a:pPr marL="40640" marR="5080" indent="-1905" algn="ctr">
              <a:lnSpc>
                <a:spcPct val="100000"/>
              </a:lnSpc>
            </a:pPr>
            <a:r>
              <a:rPr sz="2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разностороннее развитие личности </a:t>
            </a:r>
            <a:r>
              <a:rPr sz="2000" b="1" i="1" spc="-5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sz="2000" b="1" i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z="2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</a:t>
            </a:r>
            <a:r>
              <a:rPr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sz="2000" b="1" i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возрастных </a:t>
            </a:r>
            <a:r>
              <a:rPr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индивидуальных  </a:t>
            </a:r>
            <a:r>
              <a:rPr sz="2000" b="1" i="1" spc="-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</a:t>
            </a:r>
            <a:r>
              <a:rPr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различных </a:t>
            </a:r>
            <a:r>
              <a:rPr sz="2000" b="1" i="1" spc="-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видах деятельности </a:t>
            </a:r>
            <a:r>
              <a:rPr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b="1" i="1" spc="-1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охватывает  </a:t>
            </a:r>
            <a:r>
              <a:rPr sz="2000" b="1" i="1" spc="-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</a:t>
            </a:r>
            <a:r>
              <a:rPr sz="2000" b="1" i="1" spc="-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детей </a:t>
            </a:r>
            <a:r>
              <a:rPr sz="2000" b="1" i="1" spc="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0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</a:t>
            </a:r>
            <a:r>
              <a:rPr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b="1" i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 области):</a:t>
            </a:r>
            <a:endParaRPr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834">
              <a:lnSpc>
                <a:spcPct val="100000"/>
              </a:lnSpc>
              <a:spcBef>
                <a:spcPts val="15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pc="-10" dirty="0">
                <a:latin typeface="Times New Roman"/>
                <a:cs typeface="Times New Roman"/>
              </a:rPr>
              <a:t>социально-коммуникативное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развитие;</a:t>
            </a:r>
            <a:endParaRPr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pc="-5" dirty="0">
                <a:latin typeface="Times New Roman"/>
                <a:cs typeface="Times New Roman"/>
              </a:rPr>
              <a:t>познавательное </a:t>
            </a:r>
            <a:r>
              <a:rPr dirty="0">
                <a:latin typeface="Times New Roman"/>
                <a:cs typeface="Times New Roman"/>
              </a:rPr>
              <a:t>развитие;</a:t>
            </a:r>
          </a:p>
          <a:p>
            <a:pPr marL="469900" indent="-457834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pc="-5" dirty="0">
                <a:latin typeface="Times New Roman"/>
                <a:cs typeface="Times New Roman"/>
              </a:rPr>
              <a:t>речевое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развитие;</a:t>
            </a:r>
            <a:endParaRPr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pc="-15" dirty="0">
                <a:latin typeface="Times New Roman"/>
                <a:cs typeface="Times New Roman"/>
              </a:rPr>
              <a:t>художественно-эстетическое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развитие;</a:t>
            </a:r>
            <a:endParaRPr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pc="-5" dirty="0">
                <a:latin typeface="Times New Roman"/>
                <a:cs typeface="Times New Roman"/>
              </a:rPr>
              <a:t>физическое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развитие</a:t>
            </a:r>
            <a:r>
              <a:rPr spc="-5" dirty="0" smtClean="0">
                <a:latin typeface="Times New Roman"/>
                <a:cs typeface="Times New Roman"/>
              </a:rPr>
              <a:t>.</a:t>
            </a:r>
            <a:endParaRPr lang="ru-RU" spc="-5" dirty="0" smtClean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endParaRPr lang="ru-RU" sz="2000" spc="-5" dirty="0" smtClean="0">
              <a:latin typeface="Times New Roman"/>
              <a:cs typeface="Times New Roman"/>
            </a:endParaRPr>
          </a:p>
          <a:p>
            <a:pPr marL="12066">
              <a:lnSpc>
                <a:spcPct val="100000"/>
              </a:lnSpc>
              <a:tabLst>
                <a:tab pos="469900" algn="l"/>
                <a:tab pos="470534" algn="l"/>
              </a:tabLst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3500438"/>
            <a:ext cx="3512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реализации программы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4572008"/>
            <a:ext cx="3143272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режиме полного дня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28860" y="5500702"/>
            <a:ext cx="4572032" cy="100010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режиме консультационно-методического пункта (с 2 мес.)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72132" y="4572008"/>
            <a:ext cx="3143272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режиме кратковременного пребывания (ГКП, ИКП)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 rot="4192345">
            <a:off x="5732128" y="4013361"/>
            <a:ext cx="598868" cy="3140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3071802" y="3929066"/>
            <a:ext cx="285752" cy="5715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Picture 6" descr="C:\Users\User\Desktop\ООП\ФОТО для презентации ООП\SDC104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071678"/>
            <a:ext cx="2286016" cy="16430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03436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r>
              <a:rPr lang="ru-RU" sz="2000" b="1" i="1" dirty="0">
                <a:latin typeface="Times New Roman"/>
                <a:ea typeface="Times New Roman"/>
                <a:cs typeface="Times New Roman"/>
              </a:rPr>
              <a:t>Обязательная часть Программы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разработана (ст.12 ФЗ от 29декабря 2012 № 273-ФЗ «Об образовании в Российской Федерации») в соответствии с ФГОС дошкольного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образования, Примерной общеобразовательной программы дошкольного образования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с учетом комплексной общеобразовательной программы дошкольного образования «От рождения до школы» / Под ред. Н. Е.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Вераксы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Т. С. Комаровой, М.</a:t>
            </a:r>
            <a:r>
              <a:rPr lang="ru-RU" dirty="0" smtClean="0">
                <a:latin typeface="Times New Roman"/>
                <a:ea typeface="Symbol"/>
                <a:cs typeface="Times New Roman"/>
              </a:rPr>
              <a:t>А.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Васильевой. — Навигатор образовательных программ дошкольного образования [Электронный ресурс].─ Режим доступа: </a:t>
            </a:r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http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://</a:t>
            </a:r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www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.</a:t>
            </a:r>
            <a:r>
              <a:rPr lang="en-US" u="sng" dirty="0" err="1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firo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.</a:t>
            </a:r>
            <a:r>
              <a:rPr lang="en-US" u="sng" dirty="0" err="1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ru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/</a:t>
            </a:r>
            <a:r>
              <a:rPr lang="en-US" u="sng" dirty="0" err="1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wp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-</a:t>
            </a:r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content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/</a:t>
            </a:r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uploads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/2014/02/</a:t>
            </a:r>
            <a:r>
              <a:rPr lang="en-US" u="sng" dirty="0" err="1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Ot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-</a:t>
            </a:r>
            <a:r>
              <a:rPr lang="en-US" u="sng" dirty="0" err="1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rojdenia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-</a:t>
            </a:r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do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-</a:t>
            </a:r>
            <a:r>
              <a:rPr lang="en-US" u="sng" dirty="0" err="1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shkoli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.</a:t>
            </a:r>
            <a:r>
              <a:rPr lang="en-US" u="sng" dirty="0" err="1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pdf</a:t>
            </a:r>
            <a:endParaRPr lang="ru-RU" u="sng" dirty="0" smtClean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spcAft>
                <a:spcPts val="0"/>
              </a:spcAft>
              <a:tabLst>
                <a:tab pos="540385" algn="l"/>
              </a:tabLst>
            </a:pPr>
            <a:endParaRPr lang="ru-RU" u="sng" dirty="0">
              <a:solidFill>
                <a:srgbClr val="6B9F25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1000"/>
              </a:spcAft>
              <a:buFont typeface="Symbol"/>
              <a:buChar char=""/>
              <a:tabLst>
                <a:tab pos="588645" algn="l"/>
              </a:tabLst>
            </a:pPr>
            <a:r>
              <a:rPr lang="ru-RU" sz="2000" b="1" i="1" dirty="0" smtClean="0">
                <a:latin typeface="Times New Roman"/>
                <a:ea typeface="Times New Roman"/>
                <a:cs typeface="Times New Roman"/>
              </a:rPr>
              <a:t>Часть Программы, формируемая участниками образовательных отношений ДОУ (педагогами, воспитанниками, родителями) – разработана на основе</a:t>
            </a:r>
            <a:r>
              <a:rPr lang="ru-RU" sz="2000" i="1" dirty="0" smtClean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u="sng" dirty="0" smtClean="0">
                <a:latin typeface="Times New Roman"/>
                <a:ea typeface="Times New Roman"/>
                <a:cs typeface="Times New Roman"/>
              </a:rPr>
              <a:t>Программы </a:t>
            </a:r>
            <a:r>
              <a:rPr lang="ru-RU" i="1" u="sng" dirty="0">
                <a:latin typeface="Times New Roman"/>
                <a:ea typeface="Times New Roman"/>
                <a:cs typeface="Times New Roman"/>
              </a:rPr>
              <a:t>«Истоки» и «Воспитание на социокультурном опыте» под ред.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И.А. Кузьмина</a:t>
            </a:r>
            <a:r>
              <a:rPr lang="ru-RU" i="1" u="sng" dirty="0">
                <a:latin typeface="Times New Roman"/>
                <a:ea typeface="Times New Roman"/>
                <a:cs typeface="Times New Roman"/>
              </a:rPr>
              <a:t>,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А.В. Камкина, которая реализуется в группах дошкольного возраста (3-7 лет). Основная цель - заложить формирование духовно-нравственной основы личности, а также приобщить ребёнка и окружающих взрослых к базовым духовным, нравственным и социокультурным ценностям России. Методологической базой программы является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социокультурный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системный подход к истокам в образовании профессора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Раен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И.А.. Кузьмина, направленный на развитие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духовно-нравственного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стержня личности, элементов управленческой культуры и эффективного общения.</a:t>
            </a:r>
            <a:endParaRPr lang="ru-RU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221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214282" y="214290"/>
            <a:ext cx="8572560" cy="1790234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2301240" marR="5080" indent="-1661795" algn="ctr">
              <a:lnSpc>
                <a:spcPts val="2820"/>
              </a:lnSpc>
              <a:spcBef>
                <a:spcPts val="240"/>
              </a:spcBef>
            </a:pPr>
            <a:r>
              <a:rPr sz="2200" b="1" i="1" dirty="0">
                <a:latin typeface="Times New Roman"/>
                <a:cs typeface="Times New Roman"/>
              </a:rPr>
              <a:t>Программа </a:t>
            </a:r>
            <a:r>
              <a:rPr sz="2200" b="1" i="1" spc="-5" dirty="0">
                <a:latin typeface="Times New Roman"/>
                <a:cs typeface="Times New Roman"/>
              </a:rPr>
              <a:t>реализуются </a:t>
            </a:r>
            <a:r>
              <a:rPr sz="2200" b="1" i="1" dirty="0">
                <a:latin typeface="Times New Roman"/>
                <a:cs typeface="Times New Roman"/>
              </a:rPr>
              <a:t>в разнообразных</a:t>
            </a:r>
            <a:r>
              <a:rPr sz="2200" b="1" i="1" spc="-75" dirty="0">
                <a:latin typeface="Times New Roman"/>
                <a:cs typeface="Times New Roman"/>
              </a:rPr>
              <a:t> </a:t>
            </a:r>
            <a:r>
              <a:rPr sz="2200" b="1" i="1" spc="-5">
                <a:latin typeface="Times New Roman"/>
                <a:cs typeface="Times New Roman"/>
              </a:rPr>
              <a:t>видах </a:t>
            </a:r>
            <a:endParaRPr lang="ru-RU" sz="2200" b="1" i="1" spc="-5" dirty="0" smtClean="0">
              <a:latin typeface="Times New Roman"/>
              <a:cs typeface="Times New Roman"/>
            </a:endParaRPr>
          </a:p>
          <a:p>
            <a:pPr marL="2301240" marR="5080" indent="-1661795" algn="ctr">
              <a:lnSpc>
                <a:spcPts val="2820"/>
              </a:lnSpc>
              <a:spcBef>
                <a:spcPts val="240"/>
              </a:spcBef>
            </a:pPr>
            <a:r>
              <a:rPr sz="2200" b="1" i="1" spc="-5" smtClean="0">
                <a:latin typeface="Times New Roman"/>
                <a:cs typeface="Times New Roman"/>
              </a:rPr>
              <a:t> </a:t>
            </a:r>
            <a:r>
              <a:rPr sz="2200" b="1" i="1" spc="-20" smtClean="0">
                <a:latin typeface="Times New Roman"/>
                <a:cs typeface="Times New Roman"/>
              </a:rPr>
              <a:t>детской</a:t>
            </a:r>
            <a:r>
              <a:rPr lang="ru-RU" sz="2200" b="1" i="1" spc="-25" dirty="0" smtClean="0">
                <a:latin typeface="Times New Roman"/>
                <a:cs typeface="Times New Roman"/>
              </a:rPr>
              <a:t> </a:t>
            </a:r>
            <a:r>
              <a:rPr sz="2200" b="1" i="1" spc="-15" smtClean="0">
                <a:latin typeface="Times New Roman"/>
                <a:cs typeface="Times New Roman"/>
              </a:rPr>
              <a:t>деятельности</a:t>
            </a:r>
            <a:endParaRPr lang="ru-RU" sz="2200" b="1" i="1" spc="-15" dirty="0" smtClean="0">
              <a:latin typeface="Times New Roman"/>
              <a:cs typeface="Times New Roman"/>
            </a:endParaRPr>
          </a:p>
          <a:p>
            <a:pPr marL="2301240" marR="5080" indent="-1661795">
              <a:lnSpc>
                <a:spcPts val="2820"/>
              </a:lnSpc>
              <a:spcBef>
                <a:spcPts val="240"/>
              </a:spcBef>
            </a:pPr>
            <a:endParaRPr lang="ru-RU" b="1" i="1" spc="-15" dirty="0" smtClean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301240" marR="5080" indent="-1661795">
              <a:lnSpc>
                <a:spcPts val="2820"/>
              </a:lnSpc>
              <a:spcBef>
                <a:spcPts val="240"/>
              </a:spcBef>
            </a:pPr>
            <a:endParaRPr dirty="0">
              <a:latin typeface="Times New Roman"/>
              <a:cs typeface="Times New Roman"/>
            </a:endParaRPr>
          </a:p>
          <a:p>
            <a:pPr indent="228600" algn="just">
              <a:spcAft>
                <a:spcPts val="0"/>
              </a:spcAft>
            </a:pPr>
            <a:endParaRPr lang="ru-RU" sz="1600" dirty="0">
              <a:solidFill>
                <a:schemeClr val="accent6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1071546"/>
            <a:ext cx="2714644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игровая деятельность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1785926"/>
            <a:ext cx="4143404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продуктивная деятельность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472" y="2500306"/>
            <a:ext cx="5143536" cy="5715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восприятие художественной литературы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(речевое общение), музыка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4000504"/>
            <a:ext cx="3500462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228600" algn="just"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двигательная активность</a:t>
            </a:r>
            <a:endParaRPr lang="ru-RU" sz="20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5786" y="3286124"/>
            <a:ext cx="4929222" cy="42862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познавательно – исследовательская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348" y="4786322"/>
            <a:ext cx="4143404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элементарные математические представления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5500702"/>
            <a:ext cx="2714644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бытовая деятельность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User\Desktop\ООП\ФОТО для презентации ООП\SDC100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000108"/>
            <a:ext cx="2571768" cy="16430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C:\Users\User\Desktop\ООП\ФОТО для презентации ООП\20200325_1128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5000612"/>
            <a:ext cx="2643206" cy="18573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2" name="Picture 8" descr="C:\Users\User\Desktop\ВОС-ЛЬ 2020\ВИЗИТНАЯ карточка\IMG_69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857496"/>
            <a:ext cx="2786081" cy="19288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0112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программы: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полноценное проживание ребенком всех этапов детства, обогащение детского развития;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поддержка инициативы детей в различных видах деятельности;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сотрудничество организации с семьей;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приобщение детей к социокультурным нормам, традициям семьи, общества и государства;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формирование познавательных интересов и познавательных действий ребенка в различных видах деятельности;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</p:txBody>
      </p:sp>
    </p:spTree>
    <p:extLst>
      <p:ext uri="{BB962C8B-B14F-4D97-AF65-F5344CB8AC3E}">
        <p14:creationId xmlns="" xmlns:p14="http://schemas.microsoft.com/office/powerpoint/2010/main" val="1420617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101" y="609600"/>
            <a:ext cx="8451850" cy="13484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2200" b="1" i="1" spc="-5" dirty="0" smtClean="0">
                <a:latin typeface="Times New Roman"/>
                <a:cs typeface="Times New Roman"/>
              </a:rPr>
              <a:t>Взаимодействие ДОУ с семьёй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smtClean="0">
                <a:latin typeface="Times New Roman"/>
                <a:cs typeface="Times New Roman"/>
              </a:rPr>
              <a:t>Программа  </a:t>
            </a:r>
            <a:r>
              <a:rPr sz="1600" spc="-10" dirty="0">
                <a:latin typeface="Times New Roman"/>
                <a:cs typeface="Times New Roman"/>
              </a:rPr>
              <a:t>подчеркивает </a:t>
            </a:r>
            <a:r>
              <a:rPr sz="1600" spc="-5" dirty="0">
                <a:latin typeface="Times New Roman"/>
                <a:cs typeface="Times New Roman"/>
              </a:rPr>
              <a:t>ценность </a:t>
            </a:r>
            <a:r>
              <a:rPr sz="1600" dirty="0">
                <a:latin typeface="Times New Roman"/>
                <a:cs typeface="Times New Roman"/>
              </a:rPr>
              <a:t>семьи </a:t>
            </a:r>
            <a:r>
              <a:rPr sz="1600" spc="-10" dirty="0">
                <a:latin typeface="Times New Roman"/>
                <a:cs typeface="Times New Roman"/>
              </a:rPr>
              <a:t>как уникального института </a:t>
            </a:r>
            <a:r>
              <a:rPr sz="1600" dirty="0">
                <a:latin typeface="Times New Roman"/>
                <a:cs typeface="Times New Roman"/>
              </a:rPr>
              <a:t>воспитания </a:t>
            </a:r>
            <a:r>
              <a:rPr sz="1600" spc="-5" dirty="0">
                <a:latin typeface="Times New Roman"/>
                <a:cs typeface="Times New Roman"/>
              </a:rPr>
              <a:t>и  </a:t>
            </a:r>
            <a:r>
              <a:rPr sz="1600" spc="-15" dirty="0">
                <a:latin typeface="Times New Roman"/>
                <a:cs typeface="Times New Roman"/>
              </a:rPr>
              <a:t>необходимость </a:t>
            </a:r>
            <a:r>
              <a:rPr sz="1600" spc="-5" dirty="0">
                <a:latin typeface="Times New Roman"/>
                <a:cs typeface="Times New Roman"/>
              </a:rPr>
              <a:t>развития ответственности и </a:t>
            </a:r>
            <a:r>
              <a:rPr sz="1600" spc="-15" dirty="0">
                <a:latin typeface="Times New Roman"/>
                <a:cs typeface="Times New Roman"/>
              </a:rPr>
              <a:t>плодотворных </a:t>
            </a:r>
            <a:r>
              <a:rPr sz="1600" spc="-10" dirty="0">
                <a:latin typeface="Times New Roman"/>
                <a:cs typeface="Times New Roman"/>
              </a:rPr>
              <a:t>отношений </a:t>
            </a:r>
            <a:r>
              <a:rPr sz="1600" spc="-5" dirty="0">
                <a:latin typeface="Times New Roman"/>
                <a:cs typeface="Times New Roman"/>
              </a:rPr>
              <a:t>с </a:t>
            </a:r>
            <a:r>
              <a:rPr sz="1600" dirty="0">
                <a:latin typeface="Times New Roman"/>
                <a:cs typeface="Times New Roman"/>
              </a:rPr>
              <a:t>семьями</a:t>
            </a:r>
            <a:r>
              <a:rPr sz="1600" spc="3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воспитанников.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Вовлечение родителей </a:t>
            </a:r>
            <a:r>
              <a:rPr sz="1600" spc="-5" dirty="0">
                <a:latin typeface="Times New Roman"/>
                <a:cs typeface="Times New Roman"/>
              </a:rPr>
              <a:t>в </a:t>
            </a:r>
            <a:r>
              <a:rPr sz="1600" spc="-10" dirty="0">
                <a:latin typeface="Times New Roman"/>
                <a:cs typeface="Times New Roman"/>
              </a:rPr>
              <a:t>образовательный </a:t>
            </a:r>
            <a:r>
              <a:rPr sz="1600" dirty="0">
                <a:latin typeface="Times New Roman"/>
                <a:cs typeface="Times New Roman"/>
              </a:rPr>
              <a:t>процесс </a:t>
            </a:r>
            <a:r>
              <a:rPr sz="1600" spc="-10" dirty="0">
                <a:latin typeface="Times New Roman"/>
                <a:cs typeface="Times New Roman"/>
              </a:rPr>
              <a:t>важно </a:t>
            </a:r>
            <a:r>
              <a:rPr sz="1600" spc="-5" dirty="0">
                <a:latin typeface="Times New Roman"/>
                <a:cs typeface="Times New Roman"/>
              </a:rPr>
              <a:t>для </a:t>
            </a:r>
            <a:r>
              <a:rPr sz="1600" spc="-10" dirty="0">
                <a:latin typeface="Times New Roman"/>
                <a:cs typeface="Times New Roman"/>
              </a:rPr>
              <a:t>полноценного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всестороннего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развитие детей </a:t>
            </a:r>
            <a:r>
              <a:rPr sz="1600" spc="-10" dirty="0">
                <a:latin typeface="Times New Roman"/>
                <a:cs typeface="Times New Roman"/>
              </a:rPr>
              <a:t>как </a:t>
            </a:r>
            <a:r>
              <a:rPr sz="1600" spc="-15" dirty="0">
                <a:latin typeface="Times New Roman"/>
                <a:cs typeface="Times New Roman"/>
              </a:rPr>
              <a:t>дома </a:t>
            </a:r>
            <a:r>
              <a:rPr sz="1600" dirty="0">
                <a:latin typeface="Times New Roman"/>
                <a:cs typeface="Times New Roman"/>
              </a:rPr>
              <a:t>так </a:t>
            </a:r>
            <a:r>
              <a:rPr sz="1600" spc="-5" dirty="0">
                <a:latin typeface="Times New Roman"/>
                <a:cs typeface="Times New Roman"/>
              </a:rPr>
              <a:t>и в </a:t>
            </a:r>
            <a:r>
              <a:rPr sz="1600" spc="-20" dirty="0">
                <a:latin typeface="Times New Roman"/>
                <a:cs typeface="Times New Roman"/>
              </a:rPr>
              <a:t>детском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саду.</a:t>
            </a:r>
            <a:endParaRPr sz="16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44443993"/>
              </p:ext>
            </p:extLst>
          </p:nvPr>
        </p:nvGraphicFramePr>
        <p:xfrm>
          <a:off x="214282" y="2160233"/>
          <a:ext cx="8715436" cy="44834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8330"/>
                <a:gridCol w="4247106"/>
              </a:tblGrid>
              <a:tr h="356061">
                <a:tc>
                  <a:txBody>
                    <a:bodyPr/>
                    <a:lstStyle/>
                    <a:p>
                      <a:pPr marL="10306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i="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 </a:t>
                      </a:r>
                      <a:r>
                        <a:rPr sz="1800" b="1" i="0" spc="-1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цели </a:t>
                      </a:r>
                      <a:r>
                        <a:rPr sz="18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1800" b="1" i="0" spc="-2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i="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Формы</a:t>
                      </a:r>
                      <a:r>
                        <a:rPr sz="1800" b="1" i="0" spc="-1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i="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sz="1800" b="1" i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  <a:tr h="4127416"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sz="1600" b="0" spc="-10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Ведущая</a:t>
                      </a:r>
                      <a:r>
                        <a:rPr sz="1600" b="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pc="-5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цель</a:t>
                      </a:r>
                      <a:r>
                        <a:rPr lang="ru-RU" sz="1600" b="0" spc="-5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600" b="0" spc="-5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="0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создание в группе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воспитания. 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    </a:t>
                      </a:r>
                      <a:r>
                        <a:rPr sz="1600" b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Основные </a:t>
                      </a:r>
                      <a:r>
                        <a:rPr sz="1600" b="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задачи</a:t>
                      </a:r>
                      <a:r>
                        <a:rPr sz="1600" b="0" spc="-4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</a:p>
                    <a:p>
                      <a:pPr marL="90805" indent="0" algn="just">
                        <a:lnSpc>
                          <a:spcPct val="100000"/>
                        </a:lnSpc>
                        <a:buFont typeface="Wingdings"/>
                        <a:buNone/>
                        <a:tabLst>
                          <a:tab pos="377825" algn="l"/>
                          <a:tab pos="378460" algn="l"/>
                        </a:tabLst>
                      </a:pPr>
                      <a:r>
                        <a:rPr lang="ru-RU" sz="1600" b="0" spc="-5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="0" spc="-5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Оказание</a:t>
                      </a:r>
                      <a:r>
                        <a:rPr lang="ru-RU" sz="1600" b="0" spc="-5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помощи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семье в </a:t>
                      </a:r>
                      <a:r>
                        <a:rPr sz="1600" b="0" spc="5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вопросах</a:t>
                      </a:r>
                      <a:r>
                        <a:rPr sz="1600" b="0" spc="-5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воспитания,</a:t>
                      </a: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обучения</a:t>
                      </a:r>
                      <a:r>
                        <a:rPr sz="1600" b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развития и </a:t>
                      </a:r>
                      <a:r>
                        <a:rPr sz="1600" b="0" spc="-5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условий</a:t>
                      </a:r>
                      <a:r>
                        <a:rPr sz="1600" b="0" spc="-5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организации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деятельности</a:t>
                      </a:r>
                      <a:r>
                        <a:rPr sz="1600" b="0" spc="33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детей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6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0805" indent="0">
                        <a:lnSpc>
                          <a:spcPct val="100000"/>
                        </a:lnSpc>
                        <a:buFont typeface="Wingdings"/>
                        <a:buNone/>
                        <a:tabLst>
                          <a:tab pos="377825" algn="l"/>
                          <a:tab pos="378460" algn="l"/>
                        </a:tabLst>
                      </a:pPr>
                      <a:r>
                        <a:rPr lang="ru-RU" sz="1600" b="0" spc="-5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  </a:t>
                      </a: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Во</a:t>
                      </a:r>
                      <a:r>
                        <a:rPr lang="ru-RU" sz="1600" b="0" spc="-5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влечение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семьи в </a:t>
                      </a:r>
                      <a:r>
                        <a:rPr sz="1600" b="0" spc="-5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образовательный</a:t>
                      </a:r>
                      <a:r>
                        <a:rPr sz="1600" b="0" spc="-65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pc="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процесс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6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0805" indent="0">
                        <a:lnSpc>
                          <a:spcPct val="100000"/>
                        </a:lnSpc>
                        <a:buFont typeface="Wingdings"/>
                        <a:buNone/>
                        <a:tabLst>
                          <a:tab pos="377825" algn="l"/>
                          <a:tab pos="378460" algn="l"/>
                        </a:tabLst>
                      </a:pPr>
                      <a:r>
                        <a:rPr lang="ru-RU" sz="1600" b="0" spc="-1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600" b="0" spc="-1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Культурно-просветительская</a:t>
                      </a: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работа</a:t>
                      </a:r>
                      <a:r>
                        <a:rPr lang="ru-RU" sz="1600" b="0" spc="-5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6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0805" marR="289560" indent="0">
                        <a:lnSpc>
                          <a:spcPct val="100000"/>
                        </a:lnSpc>
                        <a:buFont typeface="Wingdings"/>
                        <a:buNone/>
                        <a:tabLst>
                          <a:tab pos="377825" algn="l"/>
                          <a:tab pos="378460" algn="l"/>
                        </a:tabLst>
                      </a:pPr>
                      <a:r>
                        <a:rPr lang="ru-RU" sz="1600" b="0" spc="-5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Создание </a:t>
                      </a:r>
                      <a:r>
                        <a:rPr sz="1600" b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условий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600" b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взаимодействия </a:t>
                      </a:r>
                      <a:r>
                        <a:rPr sz="1600" b="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педагогов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sz="1600" b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родителей </a:t>
                      </a:r>
                      <a:r>
                        <a:rPr sz="1600" b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0" spc="-3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детьми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6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None/>
                        <a:tabLst>
                          <a:tab pos="378460" algn="l"/>
                          <a:tab pos="379095" algn="l"/>
                        </a:tabLst>
                      </a:pPr>
                      <a:r>
                        <a:rPr lang="ru-RU" sz="1600" b="0" spc="-5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pc="-5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Анкетирование</a:t>
                      </a:r>
                      <a:endParaRPr sz="16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440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None/>
                        <a:tabLst>
                          <a:tab pos="378460" algn="l"/>
                          <a:tab pos="379095" algn="l"/>
                        </a:tabLst>
                      </a:pPr>
                      <a:r>
                        <a:rPr lang="ru-RU" sz="1600" b="0" spc="-15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pc="-1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Консультирование</a:t>
                      </a:r>
                      <a:endParaRPr sz="16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440" indent="0">
                        <a:lnSpc>
                          <a:spcPct val="100000"/>
                        </a:lnSpc>
                        <a:buFont typeface="Wingdings"/>
                        <a:buNone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Тренинги</a:t>
                      </a:r>
                      <a:r>
                        <a:rPr sz="1600" b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семинары,</a:t>
                      </a:r>
                      <a:r>
                        <a:rPr sz="1600" b="0" spc="-7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мастер-классы</a:t>
                      </a:r>
                    </a:p>
                    <a:p>
                      <a:pPr marL="91440" indent="0">
                        <a:lnSpc>
                          <a:spcPct val="100000"/>
                        </a:lnSpc>
                        <a:buFont typeface="Wingdings"/>
                        <a:buNone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Стенды</a:t>
                      </a:r>
                      <a:endParaRPr lang="ru-RU" sz="1600" b="0" spc="-5" dirty="0" smtClean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440" indent="0">
                        <a:lnSpc>
                          <a:spcPct val="100000"/>
                        </a:lnSpc>
                        <a:buFont typeface="Wingdings"/>
                        <a:buNone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600" b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Дни </a:t>
                      </a:r>
                      <a:r>
                        <a:rPr sz="1600" b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открытых</a:t>
                      </a:r>
                      <a:r>
                        <a:rPr sz="1600" b="0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дверей</a:t>
                      </a:r>
                    </a:p>
                    <a:p>
                      <a:pPr marL="91440" indent="0">
                        <a:lnSpc>
                          <a:spcPct val="100000"/>
                        </a:lnSpc>
                        <a:buFont typeface="Wingdings"/>
                        <a:buNone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600" b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Совместные </a:t>
                      </a:r>
                      <a:r>
                        <a:rPr sz="1600" b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мероприятия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600" b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тематические</a:t>
                      </a:r>
                      <a:r>
                        <a:rPr sz="1600" b="0" spc="-7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вечера,</a:t>
                      </a:r>
                      <a:r>
                        <a:rPr lang="ru-RU" sz="1600" b="0" spc="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pc="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семейные </a:t>
                      </a:r>
                      <a:r>
                        <a:rPr sz="1600" b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праздники,</a:t>
                      </a:r>
                      <a:r>
                        <a:rPr sz="1600" b="0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проекты)</a:t>
                      </a:r>
                    </a:p>
                    <a:p>
                      <a:pPr marL="91440" marR="182245" indent="0">
                        <a:lnSpc>
                          <a:spcPct val="100000"/>
                        </a:lnSpc>
                        <a:buFont typeface="Wingdings"/>
                        <a:buNone/>
                        <a:tabLst>
                          <a:tab pos="378460" algn="l"/>
                          <a:tab pos="379095" algn="l"/>
                          <a:tab pos="2752090" algn="l"/>
                        </a:tabLst>
                      </a:pPr>
                      <a:r>
                        <a:rPr sz="1600" b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Участие</a:t>
                      </a:r>
                      <a:r>
                        <a:rPr sz="1600" b="0" spc="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0" spc="15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пед.процессе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(помощь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  </a:t>
                      </a:r>
                      <a:r>
                        <a:rPr sz="1600" b="0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подготовке </a:t>
                      </a:r>
                      <a:r>
                        <a:rPr sz="1600" b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материалов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для занятий, </a:t>
                      </a:r>
                      <a:r>
                        <a:rPr sz="1600" b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привлечение 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1600" b="0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подготовке </a:t>
                      </a:r>
                      <a:r>
                        <a:rPr sz="1600" b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1600" b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утренникам, участие </a:t>
                      </a:r>
                      <a:r>
                        <a:rPr sz="1600" b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0" spc="-45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показе</a:t>
                      </a:r>
                      <a:r>
                        <a:rPr lang="ru-RU" sz="1600" b="0" spc="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музыкально-театральных </a:t>
                      </a:r>
                      <a:r>
                        <a:rPr sz="1600" b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представлений</a:t>
                      </a:r>
                      <a:r>
                        <a:rPr sz="1600" b="0" spc="-5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1600" b="0" spc="-1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праздников,</a:t>
                      </a:r>
                      <a:r>
                        <a:rPr lang="ru-RU" sz="1600" b="0" spc="-5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pc="-1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экскурсии</a:t>
                      </a:r>
                      <a:r>
                        <a:rPr sz="1600" b="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16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440" indent="0">
                        <a:lnSpc>
                          <a:spcPct val="100000"/>
                        </a:lnSpc>
                        <a:buFont typeface="Wingdings"/>
                        <a:buNone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600" b="0" spc="-5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Родительские</a:t>
                      </a:r>
                      <a:r>
                        <a:rPr sz="1600" b="0" spc="-4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="0" spc="-1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собрания</a:t>
                      </a:r>
                      <a:endParaRPr sz="16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440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None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600" b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Семейные</a:t>
                      </a:r>
                      <a:r>
                        <a:rPr sz="1600" b="0" spc="-2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клубы</a:t>
                      </a:r>
                      <a:endParaRPr sz="16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71472" y="1000108"/>
            <a:ext cx="8001056" cy="521497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57298"/>
          <a:ext cx="8429684" cy="4962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779202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kern="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Эффективные формы поддержки детской инициативы</a:t>
                      </a:r>
                      <a:endParaRPr lang="ru-RU" sz="1400" kern="5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kern="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Традиции, сложившиеся в ДОУ, способствующие развитию детской инициативы (в группах)</a:t>
                      </a:r>
                      <a:endParaRPr lang="ru-RU" sz="1400" kern="5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896004">
                <a:tc>
                  <a:txBody>
                    <a:bodyPr/>
                    <a:lstStyle/>
                    <a:p>
                      <a:pPr indent="2705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kern="50" dirty="0" smtClean="0">
                          <a:latin typeface="Times New Roman"/>
                          <a:ea typeface="Times New Roman"/>
                          <a:cs typeface="Times New Roman"/>
                        </a:rPr>
                        <a:t>. Совместная </a:t>
                      </a: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взрослого с детьми, основанная на поиске вариантов решения проблемной ситуации, предложенной самим ребенком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705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600" kern="50" dirty="0" smtClean="0">
                          <a:latin typeface="Times New Roman"/>
                          <a:ea typeface="Times New Roman"/>
                          <a:cs typeface="Times New Roman"/>
                        </a:rPr>
                        <a:t>.  Проектная </a:t>
                      </a: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705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50" dirty="0" smtClean="0">
                          <a:latin typeface="Times New Roman"/>
                          <a:ea typeface="Times New Roman"/>
                          <a:cs typeface="Times New Roman"/>
                        </a:rPr>
                        <a:t>3. Совместная </a:t>
                      </a: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 деятельность взрослого и детей - опыты и экспериментирование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705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600" kern="50" dirty="0" smtClean="0">
                          <a:latin typeface="Times New Roman"/>
                          <a:ea typeface="Times New Roman"/>
                          <a:cs typeface="Times New Roman"/>
                        </a:rPr>
                        <a:t>. Наблюдение </a:t>
                      </a: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и элементарный бытовой труд в центре экспериментирования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705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600" kern="50" dirty="0" smtClean="0">
                          <a:latin typeface="Times New Roman"/>
                          <a:ea typeface="Times New Roman"/>
                          <a:cs typeface="Times New Roman"/>
                        </a:rPr>
                        <a:t>. Совместная </a:t>
                      </a: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взрослого и детей по преобразованию предметов рукотворного мира и живой природы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7051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6. Создание условий для самостоятельной деятельности детей в центрах развития.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«Утреннее приветствие группы»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«День рождения»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Музыка в группах звучит ежедневно.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День домашнего питомца.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День праздников и развлечений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«Минута тишины» (отдыха) ежедневно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День рождения Деда Мороза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Объявление меню перед едой, приглашение детей к столу и пожелание приятного аппетита.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40385" algn="l"/>
                        </a:tabLs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  <a:cs typeface="Times New Roman"/>
                        </a:rPr>
                        <a:t>Новые игрушки. Представление детям новых игрушек, которые появляются в группе.</a:t>
                      </a:r>
                      <a:endParaRPr lang="ru-RU" sz="1600" kern="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720" y="357166"/>
            <a:ext cx="8572560" cy="782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2200" b="1" i="1" spc="-5" dirty="0" smtClean="0">
                <a:latin typeface="Times New Roman"/>
                <a:cs typeface="Times New Roman"/>
              </a:rPr>
              <a:t>Традиции, сложившиеся в ДОУ,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2200" b="1" i="1" spc="-5" dirty="0" smtClean="0">
                <a:latin typeface="Times New Roman"/>
                <a:cs typeface="Times New Roman"/>
              </a:rPr>
              <a:t> способствующие развитию детской инициативы (в группах)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562</TotalTime>
  <Words>1276</Words>
  <Application>Microsoft Office PowerPoint</Application>
  <PresentationFormat>Экран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52</cp:revision>
  <dcterms:created xsi:type="dcterms:W3CDTF">2020-03-27T08:00:03Z</dcterms:created>
  <dcterms:modified xsi:type="dcterms:W3CDTF">2020-04-15T16:31:00Z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2020-03-27T00:00:00Z</vt:filetime>
  </property>
</Properties>
</file>