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8"/>
  </p:notesMasterIdLst>
  <p:sldIdLst>
    <p:sldId id="260" r:id="rId2"/>
    <p:sldId id="283" r:id="rId3"/>
    <p:sldId id="284" r:id="rId4"/>
    <p:sldId id="285" r:id="rId5"/>
    <p:sldId id="288" r:id="rId6"/>
    <p:sldId id="28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51310-4C21-4D21-8102-72BA6C62620C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DB14F-8AA0-447E-8887-39153F6A09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1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08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193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2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28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53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21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803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82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77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27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2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742EE-C176-443A-AB07-831087A5F325}" type="datetimeFigureOut">
              <a:rPr lang="ru-RU" smtClean="0"/>
              <a:pPr/>
              <a:t>05.03.2026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1CF22-0632-468C-9C11-7193259705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74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17.userapi.com/s/v1/ig2/aE3Db7koEPu4B3nVb4VHLwYiNilcykufZ6BhHRJRJR8jwB9Ai3zIFr3M0uXdAmI5Rw2UGykCmFSuuvYp98uXg_R1.jpg?quality=95&amp;as=32x21,48x32,72x48,108x72,160x107,240x160,360x240,480x320,540x360,640x426,720x480,740x493&amp;from=bu&amp;cs=740x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7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7964" y="221674"/>
            <a:ext cx="7426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Муниципальное  автономное  дошкольное образовательное учреждение 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Голышмановский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 развития ребёнка – детский сад № 4 «Ёлочка» </a:t>
            </a:r>
          </a:p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развития ребёнка – детский сад №3 «Вишенка»</a:t>
            </a:r>
            <a:endParaRPr lang="ru-RU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7964" y="1537855"/>
            <a:ext cx="74260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Мастер – класс                                   «Секреты мультипликации»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</a:endParaRPr>
          </a:p>
        </p:txBody>
      </p:sp>
      <p:pic>
        <p:nvPicPr>
          <p:cNvPr id="8" name="Рисунок 6" descr="http://blestiashky.narod.ru/images/File20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638514" flipH="1">
            <a:off x="9319459" y="169784"/>
            <a:ext cx="1451878" cy="161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icture background"/>
          <p:cNvPicPr/>
          <p:nvPr/>
        </p:nvPicPr>
        <p:blipFill rotWithShape="1">
          <a:blip r:embed="rId4"/>
          <a:srcRect l="3030" t="50138" r="41873" b="11220"/>
          <a:stretch/>
        </p:blipFill>
        <p:spPr bwMode="auto">
          <a:xfrm>
            <a:off x="1869666" y="2881516"/>
            <a:ext cx="806489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5" t="54375" r="38104"/>
          <a:stretch/>
        </p:blipFill>
        <p:spPr bwMode="auto">
          <a:xfrm>
            <a:off x="2288615" y="3711964"/>
            <a:ext cx="1439327" cy="1157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57" b="47812"/>
          <a:stretch/>
        </p:blipFill>
        <p:spPr bwMode="auto">
          <a:xfrm>
            <a:off x="4166963" y="3913731"/>
            <a:ext cx="1584176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5" r="50433" b="48750"/>
          <a:stretch/>
        </p:blipFill>
        <p:spPr bwMode="auto">
          <a:xfrm>
            <a:off x="6180629" y="3870263"/>
            <a:ext cx="1440160" cy="1131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Picture background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4" t="1251" r="26643" b="45312"/>
          <a:stretch/>
        </p:blipFill>
        <p:spPr bwMode="auto">
          <a:xfrm>
            <a:off x="8020712" y="3466216"/>
            <a:ext cx="1501960" cy="1152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620790" y="3105834"/>
            <a:ext cx="40863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кв. категории </a:t>
            </a:r>
          </a:p>
          <a:p>
            <a:pPr lvl="0"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Кириллова Светлана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15506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9491" y="332510"/>
            <a:ext cx="8714509" cy="14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4000" b="1" dirty="0" smtClean="0">
                <a:solidFill>
                  <a:srgbClr val="C0504D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4000" b="1" dirty="0">
                <a:solidFill>
                  <a:srgbClr val="C0504D"/>
                </a:solidFill>
                <a:latin typeface="Times New Roman"/>
                <a:ea typeface="Times New Roman"/>
                <a:cs typeface="Times New Roman"/>
              </a:rPr>
              <a:t>Мультфильм — </a:t>
            </a:r>
            <a:endParaRPr lang="ru-RU" sz="4000" b="1" dirty="0" smtClean="0">
              <a:solidFill>
                <a:srgbClr val="C0504D"/>
              </a:solidFill>
              <a:latin typeface="Times New Roman"/>
              <a:ea typeface="Times New Roman"/>
              <a:cs typeface="Times New Roman"/>
            </a:endParaRPr>
          </a:p>
          <a:p>
            <a:pPr lvl="0" algn="ctr">
              <a:lnSpc>
                <a:spcPct val="115000"/>
              </a:lnSpc>
            </a:pPr>
            <a:r>
              <a:rPr lang="ru-RU" sz="4000" b="1" dirty="0" smtClean="0">
                <a:solidFill>
                  <a:srgbClr val="C0504D"/>
                </a:solidFill>
                <a:latin typeface="Times New Roman"/>
                <a:ea typeface="Times New Roman"/>
                <a:cs typeface="Times New Roman"/>
              </a:rPr>
              <a:t>ожившая</a:t>
            </a:r>
            <a:r>
              <a:rPr lang="ru-RU" sz="4000" b="1" dirty="0">
                <a:solidFill>
                  <a:srgbClr val="C0504D"/>
                </a:solidFill>
                <a:latin typeface="Times New Roman"/>
                <a:ea typeface="Times New Roman"/>
                <a:cs typeface="Times New Roman"/>
              </a:rPr>
              <a:t> сказка</a:t>
            </a:r>
            <a:r>
              <a:rPr lang="ru-RU" sz="4000" b="1" dirty="0" smtClean="0">
                <a:solidFill>
                  <a:srgbClr val="C0504D"/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sz="4000" b="1" dirty="0">
              <a:solidFill>
                <a:srgbClr val="C0504D"/>
              </a:solidFill>
              <a:ea typeface="Calibri"/>
              <a:cs typeface="Times New Roman"/>
            </a:endParaRP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92" r="7404" b="10492"/>
          <a:stretch/>
        </p:blipFill>
        <p:spPr bwMode="auto">
          <a:xfrm>
            <a:off x="443224" y="2557265"/>
            <a:ext cx="5653570" cy="3909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19" y="2557265"/>
            <a:ext cx="4968489" cy="3909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7" descr="CJEJ2013_2014Concours_Capsule_vido_entrepreneuriale_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09420" y="41789"/>
            <a:ext cx="2137685" cy="219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735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5855" y="471055"/>
            <a:ext cx="825730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ru-RU" sz="3800" b="1" dirty="0" smtClean="0">
                <a:solidFill>
                  <a:srgbClr val="C0504D"/>
                </a:solidFill>
                <a:latin typeface="Times New Roman"/>
                <a:ea typeface="Times New Roman"/>
                <a:cs typeface="Times New Roman"/>
              </a:rPr>
              <a:t>              «</a:t>
            </a:r>
            <a:r>
              <a:rPr lang="ru-RU" sz="3800" b="1" dirty="0">
                <a:solidFill>
                  <a:srgbClr val="C0504D"/>
                </a:solidFill>
                <a:latin typeface="Times New Roman"/>
                <a:ea typeface="Times New Roman"/>
                <a:cs typeface="Times New Roman"/>
              </a:rPr>
              <a:t>Гаджеты в жизни ребёнка»</a:t>
            </a:r>
            <a:endParaRPr lang="ru-RU" sz="3800" dirty="0">
              <a:solidFill>
                <a:srgbClr val="C0504D"/>
              </a:solidFill>
              <a:ea typeface="Calibri"/>
              <a:cs typeface="Times New Roman"/>
            </a:endParaRPr>
          </a:p>
        </p:txBody>
      </p:sp>
      <p:pic>
        <p:nvPicPr>
          <p:cNvPr id="4" name="Picture 6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91" y="2015509"/>
            <a:ext cx="4534634" cy="3346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691" y="1610219"/>
            <a:ext cx="3449782" cy="4054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2" y="1610220"/>
            <a:ext cx="3183036" cy="4054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2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9964" y="166255"/>
            <a:ext cx="6257966" cy="764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800" b="1" dirty="0" smtClean="0">
                <a:solidFill>
                  <a:srgbClr val="C0504D"/>
                </a:solidFill>
                <a:latin typeface="Times New Roman"/>
                <a:ea typeface="Times New Roman"/>
                <a:cs typeface="Times New Roman"/>
              </a:rPr>
              <a:t>  «</a:t>
            </a:r>
            <a:r>
              <a:rPr lang="ru-RU" sz="3800" b="1" dirty="0">
                <a:solidFill>
                  <a:srgbClr val="C0504D"/>
                </a:solidFill>
                <a:latin typeface="Times New Roman"/>
                <a:ea typeface="Times New Roman"/>
                <a:cs typeface="Times New Roman"/>
              </a:rPr>
              <a:t>Оживление </a:t>
            </a:r>
            <a:r>
              <a:rPr lang="ru-RU" sz="3800" b="1" dirty="0" smtClean="0">
                <a:solidFill>
                  <a:srgbClr val="C0504D"/>
                </a:solidFill>
                <a:latin typeface="Times New Roman"/>
                <a:ea typeface="Times New Roman"/>
                <a:cs typeface="Times New Roman"/>
              </a:rPr>
              <a:t>персонажей»</a:t>
            </a:r>
            <a:endParaRPr lang="ru-RU" sz="3800" dirty="0">
              <a:solidFill>
                <a:srgbClr val="C0504D"/>
              </a:solidFill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25" y="3764425"/>
            <a:ext cx="4127632" cy="27979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58" y="931080"/>
            <a:ext cx="4084925" cy="25876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381" y="966500"/>
            <a:ext cx="3352799" cy="55958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673" y="966500"/>
            <a:ext cx="3339379" cy="55958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23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109" y="235527"/>
            <a:ext cx="11734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>
                <a:solidFill>
                  <a:srgbClr val="222222"/>
                </a:solidFill>
                <a:latin typeface="Times New Roman"/>
                <a:ea typeface="Calibri"/>
              </a:rPr>
              <a:t>Дж. </a:t>
            </a:r>
            <a:r>
              <a:rPr lang="ru-RU" sz="2200" b="1" dirty="0" err="1">
                <a:solidFill>
                  <a:srgbClr val="222222"/>
                </a:solidFill>
                <a:latin typeface="Times New Roman"/>
                <a:ea typeface="Calibri"/>
              </a:rPr>
              <a:t>Блэктон</a:t>
            </a:r>
            <a:r>
              <a:rPr lang="ru-RU" sz="2200" b="1" dirty="0">
                <a:solidFill>
                  <a:srgbClr val="222222"/>
                </a:solidFill>
                <a:latin typeface="Times New Roman"/>
                <a:ea typeface="Calibri"/>
              </a:rPr>
              <a:t> </a:t>
            </a:r>
            <a:r>
              <a:rPr lang="ru-RU" sz="2200" dirty="0">
                <a:solidFill>
                  <a:srgbClr val="222222"/>
                </a:solidFill>
                <a:latin typeface="Times New Roman"/>
                <a:ea typeface="Calibri"/>
              </a:rPr>
              <a:t>в 1906 г. в Америке сделал первый мультфильм (черно-белый и без звука). </a:t>
            </a:r>
          </a:p>
          <a:p>
            <a:pPr lvl="0"/>
            <a:r>
              <a:rPr lang="ru-RU" sz="2200" b="1" dirty="0">
                <a:solidFill>
                  <a:srgbClr val="222222"/>
                </a:solidFill>
                <a:latin typeface="Times New Roman"/>
                <a:ea typeface="Calibri"/>
              </a:rPr>
              <a:t>У. Дисней  </a:t>
            </a:r>
            <a:r>
              <a:rPr lang="ru-RU" sz="2200" dirty="0">
                <a:solidFill>
                  <a:srgbClr val="222222"/>
                </a:solidFill>
                <a:latin typeface="Times New Roman"/>
                <a:ea typeface="Calibri"/>
              </a:rPr>
              <a:t>- 1928 г. первый мультфильм со звуком  </a:t>
            </a:r>
          </a:p>
          <a:p>
            <a:pPr lvl="0"/>
            <a:r>
              <a:rPr lang="ru-RU" sz="2200" dirty="0">
                <a:solidFill>
                  <a:srgbClr val="222222"/>
                </a:solidFill>
                <a:latin typeface="Times New Roman"/>
                <a:ea typeface="Calibri"/>
              </a:rPr>
              <a:t>                      1937 г. первый цветной мультфильм </a:t>
            </a:r>
          </a:p>
          <a:p>
            <a:pPr lvl="0"/>
            <a:r>
              <a:rPr lang="ru-RU" sz="2200" b="1" dirty="0">
                <a:solidFill>
                  <a:srgbClr val="222222"/>
                </a:solidFill>
                <a:latin typeface="Times New Roman"/>
                <a:ea typeface="Calibri"/>
              </a:rPr>
              <a:t>В России </a:t>
            </a:r>
            <a:r>
              <a:rPr lang="ru-RU" sz="2200" dirty="0">
                <a:solidFill>
                  <a:srgbClr val="222222"/>
                </a:solidFill>
                <a:latin typeface="Times New Roman"/>
                <a:ea typeface="Calibri"/>
              </a:rPr>
              <a:t>первый мультфильм появился в 1912 году </a:t>
            </a:r>
          </a:p>
          <a:p>
            <a:pPr lvl="0"/>
            <a:r>
              <a:rPr lang="ru-RU" sz="2200" dirty="0">
                <a:solidFill>
                  <a:srgbClr val="222222"/>
                </a:solidFill>
                <a:latin typeface="Times New Roman"/>
                <a:ea typeface="Calibri"/>
              </a:rPr>
              <a:t>(Александр Ширяев, Владислав </a:t>
            </a:r>
            <a:r>
              <a:rPr lang="ru-RU" sz="2200" dirty="0" err="1">
                <a:solidFill>
                  <a:srgbClr val="222222"/>
                </a:solidFill>
                <a:latin typeface="Times New Roman"/>
                <a:ea typeface="Calibri"/>
              </a:rPr>
              <a:t>Старевич</a:t>
            </a:r>
            <a:r>
              <a:rPr lang="ru-RU" sz="2200" dirty="0">
                <a:solidFill>
                  <a:srgbClr val="222222"/>
                </a:solidFill>
                <a:latin typeface="Times New Roman"/>
                <a:ea typeface="Calibri"/>
              </a:rPr>
              <a:t>, Юрий Меркулов, Николай Ходатаев,  Зенон Комиссаренко)</a:t>
            </a:r>
            <a:endParaRPr lang="ru-RU" sz="22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9" y="3128890"/>
            <a:ext cx="3578225" cy="29321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296" y="2298226"/>
            <a:ext cx="3908425" cy="29321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998" y="3142961"/>
            <a:ext cx="3714894" cy="29257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7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2727" y="346364"/>
            <a:ext cx="11152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оптическим эффектом для ознакомления детей с секретами мультипликации своими руками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4" y="1525911"/>
            <a:ext cx="3123060" cy="22563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55" y="4173393"/>
            <a:ext cx="3099810" cy="25626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883" y="1525912"/>
            <a:ext cx="3130117" cy="22563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874" y="1476576"/>
            <a:ext cx="3768436" cy="23057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90" y="4256804"/>
            <a:ext cx="7242319" cy="24792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39091" y="3198168"/>
            <a:ext cx="1953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Тауматроп</a:t>
            </a:r>
            <a:r>
              <a:rPr lang="ru-RU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: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182" y="5968155"/>
            <a:ext cx="2244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</a:t>
            </a:r>
            <a:r>
              <a:rPr lang="ru-RU" sz="24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Зоотроп</a:t>
            </a:r>
            <a:endParaRPr lang="ru-RU" sz="2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36327" y="3690610"/>
            <a:ext cx="18426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Флипбук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682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</TotalTime>
  <Words>75</Words>
  <Application>Microsoft Office PowerPoint</Application>
  <PresentationFormat>Широкоэкранный</PresentationFormat>
  <Paragraphs>29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WorkStation</dc:creator>
  <cp:lastModifiedBy>Пономарева ЛД</cp:lastModifiedBy>
  <cp:revision>102</cp:revision>
  <dcterms:created xsi:type="dcterms:W3CDTF">2023-02-13T09:10:33Z</dcterms:created>
  <dcterms:modified xsi:type="dcterms:W3CDTF">2026-03-05T10:36:04Z</dcterms:modified>
</cp:coreProperties>
</file>