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81" r:id="rId25"/>
    <p:sldId id="280" r:id="rId26"/>
    <p:sldId id="285" r:id="rId27"/>
    <p:sldId id="282" r:id="rId28"/>
    <p:sldId id="284" r:id="rId29"/>
    <p:sldId id="283" r:id="rId30"/>
    <p:sldId id="278" r:id="rId31"/>
    <p:sldId id="286" r:id="rId32"/>
    <p:sldId id="287" r:id="rId33"/>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2F3CF5-C8DB-4593-9228-224A48269F2D}"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ru-RU"/>
        </a:p>
      </dgm:t>
    </dgm:pt>
    <dgm:pt modelId="{ED1D3D0C-6CA4-4E42-8C6C-88B3E7685808}">
      <dgm:prSet phldrT="[Текст]"/>
      <dgm:spPr/>
      <dgm:t>
        <a:bodyPr/>
        <a:lstStyle/>
        <a:p>
          <a:r>
            <a:rPr lang="ru-RU" dirty="0" smtClean="0"/>
            <a:t>принципы</a:t>
          </a:r>
          <a:endParaRPr lang="ru-RU" dirty="0"/>
        </a:p>
      </dgm:t>
    </dgm:pt>
    <dgm:pt modelId="{9CD2A2AC-E320-4B93-97D0-16F5E53898AE}" type="parTrans" cxnId="{8D03208C-7ED0-498E-87BE-FAEBA29BCB61}">
      <dgm:prSet/>
      <dgm:spPr/>
      <dgm:t>
        <a:bodyPr/>
        <a:lstStyle/>
        <a:p>
          <a:endParaRPr lang="ru-RU"/>
        </a:p>
      </dgm:t>
    </dgm:pt>
    <dgm:pt modelId="{178740CB-2924-4EF5-B77B-ED0B43219810}" type="sibTrans" cxnId="{8D03208C-7ED0-498E-87BE-FAEBA29BCB61}">
      <dgm:prSet/>
      <dgm:spPr/>
      <dgm:t>
        <a:bodyPr/>
        <a:lstStyle/>
        <a:p>
          <a:endParaRPr lang="ru-RU"/>
        </a:p>
      </dgm:t>
    </dgm:pt>
    <dgm:pt modelId="{E2922017-C2AA-4643-B4AB-19F3886C584A}">
      <dgm:prSet phldrT="[Текст]"/>
      <dgm:spPr/>
      <dgm:t>
        <a:bodyPr/>
        <a:lstStyle/>
        <a:p>
          <a:r>
            <a:rPr lang="ru-RU" dirty="0" smtClean="0"/>
            <a:t>коллегиальность</a:t>
          </a:r>
          <a:endParaRPr lang="ru-RU" dirty="0"/>
        </a:p>
      </dgm:t>
    </dgm:pt>
    <dgm:pt modelId="{55860D05-56BB-4176-97B6-2FE0C19B03B3}" type="parTrans" cxnId="{10CC131A-AAB9-47A3-88A7-6A93498AD0A9}">
      <dgm:prSet/>
      <dgm:spPr/>
      <dgm:t>
        <a:bodyPr/>
        <a:lstStyle/>
        <a:p>
          <a:endParaRPr lang="ru-RU"/>
        </a:p>
      </dgm:t>
    </dgm:pt>
    <dgm:pt modelId="{F74A7E0E-1E24-4595-8390-ED31A97CB0A0}" type="sibTrans" cxnId="{10CC131A-AAB9-47A3-88A7-6A93498AD0A9}">
      <dgm:prSet/>
      <dgm:spPr/>
      <dgm:t>
        <a:bodyPr/>
        <a:lstStyle/>
        <a:p>
          <a:endParaRPr lang="ru-RU"/>
        </a:p>
      </dgm:t>
    </dgm:pt>
    <dgm:pt modelId="{51F6129A-3132-4F20-9038-08C7C0F20773}">
      <dgm:prSet phldrT="[Текст]"/>
      <dgm:spPr/>
      <dgm:t>
        <a:bodyPr/>
        <a:lstStyle/>
        <a:p>
          <a:r>
            <a:rPr lang="ru-RU" dirty="0" smtClean="0"/>
            <a:t>гласность</a:t>
          </a:r>
          <a:endParaRPr lang="ru-RU" dirty="0"/>
        </a:p>
      </dgm:t>
    </dgm:pt>
    <dgm:pt modelId="{E0C65EFD-DB47-4B07-BCF5-418B50E77DD6}" type="parTrans" cxnId="{ACC3E061-B811-4FEC-9712-F073F646A07F}">
      <dgm:prSet/>
      <dgm:spPr/>
      <dgm:t>
        <a:bodyPr/>
        <a:lstStyle/>
        <a:p>
          <a:endParaRPr lang="ru-RU"/>
        </a:p>
      </dgm:t>
    </dgm:pt>
    <dgm:pt modelId="{1AC898FF-A7C9-4372-B1D1-3173A7270E99}" type="sibTrans" cxnId="{ACC3E061-B811-4FEC-9712-F073F646A07F}">
      <dgm:prSet/>
      <dgm:spPr/>
      <dgm:t>
        <a:bodyPr/>
        <a:lstStyle/>
        <a:p>
          <a:endParaRPr lang="ru-RU"/>
        </a:p>
      </dgm:t>
    </dgm:pt>
    <dgm:pt modelId="{1DB2BE26-7CC8-4774-8547-D69B30FB7519}">
      <dgm:prSet phldrT="[Текст]"/>
      <dgm:spPr/>
      <dgm:t>
        <a:bodyPr/>
        <a:lstStyle/>
        <a:p>
          <a:r>
            <a:rPr lang="ru-RU" dirty="0" smtClean="0"/>
            <a:t>принципы</a:t>
          </a:r>
          <a:endParaRPr lang="ru-RU" dirty="0"/>
        </a:p>
      </dgm:t>
    </dgm:pt>
    <dgm:pt modelId="{B4534CB7-1A23-49AE-99F4-928E9983E3D6}" type="parTrans" cxnId="{093EF777-0DF9-4337-A9ED-7FAAFD05C44D}">
      <dgm:prSet/>
      <dgm:spPr/>
      <dgm:t>
        <a:bodyPr/>
        <a:lstStyle/>
        <a:p>
          <a:endParaRPr lang="ru-RU"/>
        </a:p>
      </dgm:t>
    </dgm:pt>
    <dgm:pt modelId="{498E31F5-5EC3-40C1-8FC9-A2086854858D}" type="sibTrans" cxnId="{093EF777-0DF9-4337-A9ED-7FAAFD05C44D}">
      <dgm:prSet/>
      <dgm:spPr/>
      <dgm:t>
        <a:bodyPr/>
        <a:lstStyle/>
        <a:p>
          <a:endParaRPr lang="ru-RU"/>
        </a:p>
      </dgm:t>
    </dgm:pt>
    <dgm:pt modelId="{0D40BECA-DD06-4E77-BE03-98D0E1F43E31}">
      <dgm:prSet phldrT="[Текст]"/>
      <dgm:spPr/>
      <dgm:t>
        <a:bodyPr/>
        <a:lstStyle/>
        <a:p>
          <a:r>
            <a:rPr lang="ru-RU" dirty="0" smtClean="0"/>
            <a:t>открытость</a:t>
          </a:r>
          <a:endParaRPr lang="ru-RU" dirty="0"/>
        </a:p>
      </dgm:t>
    </dgm:pt>
    <dgm:pt modelId="{A660FAA7-64DC-40FC-978F-5913B051AEC3}" type="parTrans" cxnId="{407954CA-DAF8-4B0B-8E4F-0FD8AF85E775}">
      <dgm:prSet/>
      <dgm:spPr/>
      <dgm:t>
        <a:bodyPr/>
        <a:lstStyle/>
        <a:p>
          <a:endParaRPr lang="ru-RU"/>
        </a:p>
      </dgm:t>
    </dgm:pt>
    <dgm:pt modelId="{A1362F70-DFC7-4634-A597-8C8EBBE04845}" type="sibTrans" cxnId="{407954CA-DAF8-4B0B-8E4F-0FD8AF85E775}">
      <dgm:prSet/>
      <dgm:spPr/>
      <dgm:t>
        <a:bodyPr/>
        <a:lstStyle/>
        <a:p>
          <a:endParaRPr lang="ru-RU"/>
        </a:p>
      </dgm:t>
    </dgm:pt>
    <dgm:pt modelId="{4729B9C8-5924-4FDE-9A5F-4CC31AC721D9}">
      <dgm:prSet phldrT="[Текст]"/>
      <dgm:spPr/>
      <dgm:t>
        <a:bodyPr/>
        <a:lstStyle/>
        <a:p>
          <a:r>
            <a:rPr lang="ru-RU" dirty="0" smtClean="0"/>
            <a:t>объективность</a:t>
          </a:r>
          <a:endParaRPr lang="ru-RU" dirty="0"/>
        </a:p>
      </dgm:t>
    </dgm:pt>
    <dgm:pt modelId="{1FF18E55-B1F9-4746-BAD9-708DBF5AE130}" type="parTrans" cxnId="{2D8C1737-786F-4F82-A9AA-6F5CBDC07694}">
      <dgm:prSet/>
      <dgm:spPr/>
      <dgm:t>
        <a:bodyPr/>
        <a:lstStyle/>
        <a:p>
          <a:endParaRPr lang="ru-RU"/>
        </a:p>
      </dgm:t>
    </dgm:pt>
    <dgm:pt modelId="{91903F20-4400-4535-9C20-7395F3E70FEC}" type="sibTrans" cxnId="{2D8C1737-786F-4F82-A9AA-6F5CBDC07694}">
      <dgm:prSet/>
      <dgm:spPr/>
      <dgm:t>
        <a:bodyPr/>
        <a:lstStyle/>
        <a:p>
          <a:endParaRPr lang="ru-RU"/>
        </a:p>
      </dgm:t>
    </dgm:pt>
    <dgm:pt modelId="{E5781EB4-4B54-41D0-BCAD-B157EE980081}">
      <dgm:prSet phldrT="[Текст]"/>
      <dgm:spPr/>
      <dgm:t>
        <a:bodyPr/>
        <a:lstStyle/>
        <a:p>
          <a:r>
            <a:rPr lang="ru-RU" dirty="0" smtClean="0"/>
            <a:t>принципы</a:t>
          </a:r>
          <a:endParaRPr lang="ru-RU" dirty="0"/>
        </a:p>
      </dgm:t>
    </dgm:pt>
    <dgm:pt modelId="{64A290B6-710A-401F-BA56-045C7C3C9E55}" type="parTrans" cxnId="{4F66B114-BF69-4D06-BE9C-791A78CCAEEB}">
      <dgm:prSet/>
      <dgm:spPr/>
      <dgm:t>
        <a:bodyPr/>
        <a:lstStyle/>
        <a:p>
          <a:endParaRPr lang="ru-RU"/>
        </a:p>
      </dgm:t>
    </dgm:pt>
    <dgm:pt modelId="{6310EC0C-8BB0-451B-8108-87A2E6FCE516}" type="sibTrans" cxnId="{4F66B114-BF69-4D06-BE9C-791A78CCAEEB}">
      <dgm:prSet/>
      <dgm:spPr/>
      <dgm:t>
        <a:bodyPr/>
        <a:lstStyle/>
        <a:p>
          <a:endParaRPr lang="ru-RU"/>
        </a:p>
      </dgm:t>
    </dgm:pt>
    <dgm:pt modelId="{293F7574-9940-4F6A-BBF5-5B299A1AF22B}">
      <dgm:prSet phldrT="[Текст]"/>
      <dgm:spPr/>
      <dgm:t>
        <a:bodyPr/>
        <a:lstStyle/>
        <a:p>
          <a:r>
            <a:rPr lang="ru-RU" dirty="0" smtClean="0"/>
            <a:t>недопустимость дискриминации при проведении аттестации</a:t>
          </a:r>
          <a:endParaRPr lang="ru-RU" dirty="0"/>
        </a:p>
      </dgm:t>
    </dgm:pt>
    <dgm:pt modelId="{376019E6-A2B0-418B-8881-C94A56F5E593}" type="parTrans" cxnId="{B23A8697-995E-411E-B2A5-0C3DDD480B21}">
      <dgm:prSet/>
      <dgm:spPr/>
      <dgm:t>
        <a:bodyPr/>
        <a:lstStyle/>
        <a:p>
          <a:endParaRPr lang="ru-RU"/>
        </a:p>
      </dgm:t>
    </dgm:pt>
    <dgm:pt modelId="{E2473DEC-5251-492D-AF32-85289E3BE259}" type="sibTrans" cxnId="{B23A8697-995E-411E-B2A5-0C3DDD480B21}">
      <dgm:prSet/>
      <dgm:spPr/>
      <dgm:t>
        <a:bodyPr/>
        <a:lstStyle/>
        <a:p>
          <a:endParaRPr lang="ru-RU"/>
        </a:p>
      </dgm:t>
    </dgm:pt>
    <dgm:pt modelId="{757445DD-C0B3-4BEE-A091-C546EF7CC49A}" type="pres">
      <dgm:prSet presAssocID="{6B2F3CF5-C8DB-4593-9228-224A48269F2D}" presName="linearFlow" presStyleCnt="0">
        <dgm:presLayoutVars>
          <dgm:dir/>
          <dgm:animLvl val="lvl"/>
          <dgm:resizeHandles val="exact"/>
        </dgm:presLayoutVars>
      </dgm:prSet>
      <dgm:spPr/>
      <dgm:t>
        <a:bodyPr/>
        <a:lstStyle/>
        <a:p>
          <a:endParaRPr lang="ru-RU"/>
        </a:p>
      </dgm:t>
    </dgm:pt>
    <dgm:pt modelId="{5894AF48-1090-4FD4-A6B7-FC3CF31A650F}" type="pres">
      <dgm:prSet presAssocID="{ED1D3D0C-6CA4-4E42-8C6C-88B3E7685808}" presName="composite" presStyleCnt="0"/>
      <dgm:spPr/>
    </dgm:pt>
    <dgm:pt modelId="{E22AEE78-D238-4D1D-B9A5-92C8E876F7AD}" type="pres">
      <dgm:prSet presAssocID="{ED1D3D0C-6CA4-4E42-8C6C-88B3E7685808}" presName="parentText" presStyleLbl="alignNode1" presStyleIdx="0" presStyleCnt="3">
        <dgm:presLayoutVars>
          <dgm:chMax val="1"/>
          <dgm:bulletEnabled val="1"/>
        </dgm:presLayoutVars>
      </dgm:prSet>
      <dgm:spPr/>
      <dgm:t>
        <a:bodyPr/>
        <a:lstStyle/>
        <a:p>
          <a:endParaRPr lang="ru-RU"/>
        </a:p>
      </dgm:t>
    </dgm:pt>
    <dgm:pt modelId="{DAB0C3E9-7842-4B39-B828-C7DFF21CB015}" type="pres">
      <dgm:prSet presAssocID="{ED1D3D0C-6CA4-4E42-8C6C-88B3E7685808}" presName="descendantText" presStyleLbl="alignAcc1" presStyleIdx="0" presStyleCnt="3">
        <dgm:presLayoutVars>
          <dgm:bulletEnabled val="1"/>
        </dgm:presLayoutVars>
      </dgm:prSet>
      <dgm:spPr/>
      <dgm:t>
        <a:bodyPr/>
        <a:lstStyle/>
        <a:p>
          <a:endParaRPr lang="ru-RU"/>
        </a:p>
      </dgm:t>
    </dgm:pt>
    <dgm:pt modelId="{84D25859-F1DC-4AFC-A2E0-F7287BD75EFD}" type="pres">
      <dgm:prSet presAssocID="{178740CB-2924-4EF5-B77B-ED0B43219810}" presName="sp" presStyleCnt="0"/>
      <dgm:spPr/>
    </dgm:pt>
    <dgm:pt modelId="{31D40BCD-18E8-4345-A837-C877C8C96B5F}" type="pres">
      <dgm:prSet presAssocID="{1DB2BE26-7CC8-4774-8547-D69B30FB7519}" presName="composite" presStyleCnt="0"/>
      <dgm:spPr/>
    </dgm:pt>
    <dgm:pt modelId="{C64BF5D2-A771-49E9-A112-6B7A7C819ABA}" type="pres">
      <dgm:prSet presAssocID="{1DB2BE26-7CC8-4774-8547-D69B30FB7519}" presName="parentText" presStyleLbl="alignNode1" presStyleIdx="1" presStyleCnt="3">
        <dgm:presLayoutVars>
          <dgm:chMax val="1"/>
          <dgm:bulletEnabled val="1"/>
        </dgm:presLayoutVars>
      </dgm:prSet>
      <dgm:spPr/>
      <dgm:t>
        <a:bodyPr/>
        <a:lstStyle/>
        <a:p>
          <a:endParaRPr lang="ru-RU"/>
        </a:p>
      </dgm:t>
    </dgm:pt>
    <dgm:pt modelId="{B8487F1C-32EA-4588-BD0F-239DF19D7805}" type="pres">
      <dgm:prSet presAssocID="{1DB2BE26-7CC8-4774-8547-D69B30FB7519}" presName="descendantText" presStyleLbl="alignAcc1" presStyleIdx="1" presStyleCnt="3">
        <dgm:presLayoutVars>
          <dgm:bulletEnabled val="1"/>
        </dgm:presLayoutVars>
      </dgm:prSet>
      <dgm:spPr/>
      <dgm:t>
        <a:bodyPr/>
        <a:lstStyle/>
        <a:p>
          <a:endParaRPr lang="ru-RU"/>
        </a:p>
      </dgm:t>
    </dgm:pt>
    <dgm:pt modelId="{AE1267BE-F954-4EEF-A132-9EA032018A19}" type="pres">
      <dgm:prSet presAssocID="{498E31F5-5EC3-40C1-8FC9-A2086854858D}" presName="sp" presStyleCnt="0"/>
      <dgm:spPr/>
    </dgm:pt>
    <dgm:pt modelId="{7D507497-6399-4C7B-8F9D-41C40A3E5006}" type="pres">
      <dgm:prSet presAssocID="{E5781EB4-4B54-41D0-BCAD-B157EE980081}" presName="composite" presStyleCnt="0"/>
      <dgm:spPr/>
    </dgm:pt>
    <dgm:pt modelId="{FABCCCE5-36AB-4B89-9202-013FBD7677EB}" type="pres">
      <dgm:prSet presAssocID="{E5781EB4-4B54-41D0-BCAD-B157EE980081}" presName="parentText" presStyleLbl="alignNode1" presStyleIdx="2" presStyleCnt="3">
        <dgm:presLayoutVars>
          <dgm:chMax val="1"/>
          <dgm:bulletEnabled val="1"/>
        </dgm:presLayoutVars>
      </dgm:prSet>
      <dgm:spPr/>
      <dgm:t>
        <a:bodyPr/>
        <a:lstStyle/>
        <a:p>
          <a:endParaRPr lang="ru-RU"/>
        </a:p>
      </dgm:t>
    </dgm:pt>
    <dgm:pt modelId="{67520564-817C-4C6F-A555-B38E888C85A0}" type="pres">
      <dgm:prSet presAssocID="{E5781EB4-4B54-41D0-BCAD-B157EE980081}" presName="descendantText" presStyleLbl="alignAcc1" presStyleIdx="2" presStyleCnt="3">
        <dgm:presLayoutVars>
          <dgm:bulletEnabled val="1"/>
        </dgm:presLayoutVars>
      </dgm:prSet>
      <dgm:spPr/>
      <dgm:t>
        <a:bodyPr/>
        <a:lstStyle/>
        <a:p>
          <a:endParaRPr lang="ru-RU"/>
        </a:p>
      </dgm:t>
    </dgm:pt>
  </dgm:ptLst>
  <dgm:cxnLst>
    <dgm:cxn modelId="{10CC131A-AAB9-47A3-88A7-6A93498AD0A9}" srcId="{ED1D3D0C-6CA4-4E42-8C6C-88B3E7685808}" destId="{E2922017-C2AA-4643-B4AB-19F3886C584A}" srcOrd="0" destOrd="0" parTransId="{55860D05-56BB-4176-97B6-2FE0C19B03B3}" sibTransId="{F74A7E0E-1E24-4595-8390-ED31A97CB0A0}"/>
    <dgm:cxn modelId="{4F66B114-BF69-4D06-BE9C-791A78CCAEEB}" srcId="{6B2F3CF5-C8DB-4593-9228-224A48269F2D}" destId="{E5781EB4-4B54-41D0-BCAD-B157EE980081}" srcOrd="2" destOrd="0" parTransId="{64A290B6-710A-401F-BA56-045C7C3C9E55}" sibTransId="{6310EC0C-8BB0-451B-8108-87A2E6FCE516}"/>
    <dgm:cxn modelId="{DE630008-CAB5-42E2-99E0-E20902502753}" type="presOf" srcId="{0D40BECA-DD06-4E77-BE03-98D0E1F43E31}" destId="{B8487F1C-32EA-4588-BD0F-239DF19D7805}" srcOrd="0" destOrd="0" presId="urn:microsoft.com/office/officeart/2005/8/layout/chevron2"/>
    <dgm:cxn modelId="{B23A8697-995E-411E-B2A5-0C3DDD480B21}" srcId="{E5781EB4-4B54-41D0-BCAD-B157EE980081}" destId="{293F7574-9940-4F6A-BBF5-5B299A1AF22B}" srcOrd="0" destOrd="0" parTransId="{376019E6-A2B0-418B-8881-C94A56F5E593}" sibTransId="{E2473DEC-5251-492D-AF32-85289E3BE259}"/>
    <dgm:cxn modelId="{B8E8605B-89F1-4E49-913E-71D23B3DA51C}" type="presOf" srcId="{E2922017-C2AA-4643-B4AB-19F3886C584A}" destId="{DAB0C3E9-7842-4B39-B828-C7DFF21CB015}" srcOrd="0" destOrd="0" presId="urn:microsoft.com/office/officeart/2005/8/layout/chevron2"/>
    <dgm:cxn modelId="{86040249-5F85-4239-B467-D4DBB703CC59}" type="presOf" srcId="{1DB2BE26-7CC8-4774-8547-D69B30FB7519}" destId="{C64BF5D2-A771-49E9-A112-6B7A7C819ABA}" srcOrd="0" destOrd="0" presId="urn:microsoft.com/office/officeart/2005/8/layout/chevron2"/>
    <dgm:cxn modelId="{9A2DC111-EAC5-4996-A8EC-A84A1DF78431}" type="presOf" srcId="{4729B9C8-5924-4FDE-9A5F-4CC31AC721D9}" destId="{B8487F1C-32EA-4588-BD0F-239DF19D7805}" srcOrd="0" destOrd="1" presId="urn:microsoft.com/office/officeart/2005/8/layout/chevron2"/>
    <dgm:cxn modelId="{407954CA-DAF8-4B0B-8E4F-0FD8AF85E775}" srcId="{1DB2BE26-7CC8-4774-8547-D69B30FB7519}" destId="{0D40BECA-DD06-4E77-BE03-98D0E1F43E31}" srcOrd="0" destOrd="0" parTransId="{A660FAA7-64DC-40FC-978F-5913B051AEC3}" sibTransId="{A1362F70-DFC7-4634-A597-8C8EBBE04845}"/>
    <dgm:cxn modelId="{72CF15CF-93C6-494F-933E-B36098351AFE}" type="presOf" srcId="{E5781EB4-4B54-41D0-BCAD-B157EE980081}" destId="{FABCCCE5-36AB-4B89-9202-013FBD7677EB}" srcOrd="0" destOrd="0" presId="urn:microsoft.com/office/officeart/2005/8/layout/chevron2"/>
    <dgm:cxn modelId="{8D03208C-7ED0-498E-87BE-FAEBA29BCB61}" srcId="{6B2F3CF5-C8DB-4593-9228-224A48269F2D}" destId="{ED1D3D0C-6CA4-4E42-8C6C-88B3E7685808}" srcOrd="0" destOrd="0" parTransId="{9CD2A2AC-E320-4B93-97D0-16F5E53898AE}" sibTransId="{178740CB-2924-4EF5-B77B-ED0B43219810}"/>
    <dgm:cxn modelId="{4C5BA59C-C1D3-464E-A200-3DBC61BD2570}" type="presOf" srcId="{293F7574-9940-4F6A-BBF5-5B299A1AF22B}" destId="{67520564-817C-4C6F-A555-B38E888C85A0}" srcOrd="0" destOrd="0" presId="urn:microsoft.com/office/officeart/2005/8/layout/chevron2"/>
    <dgm:cxn modelId="{876B2008-9D08-4EEE-8771-E2599D3D8703}" type="presOf" srcId="{51F6129A-3132-4F20-9038-08C7C0F20773}" destId="{DAB0C3E9-7842-4B39-B828-C7DFF21CB015}" srcOrd="0" destOrd="1" presId="urn:microsoft.com/office/officeart/2005/8/layout/chevron2"/>
    <dgm:cxn modelId="{3721494E-8F27-4ABB-8CB0-9869B41DA0A9}" type="presOf" srcId="{6B2F3CF5-C8DB-4593-9228-224A48269F2D}" destId="{757445DD-C0B3-4BEE-A091-C546EF7CC49A}" srcOrd="0" destOrd="0" presId="urn:microsoft.com/office/officeart/2005/8/layout/chevron2"/>
    <dgm:cxn modelId="{ACC3E061-B811-4FEC-9712-F073F646A07F}" srcId="{ED1D3D0C-6CA4-4E42-8C6C-88B3E7685808}" destId="{51F6129A-3132-4F20-9038-08C7C0F20773}" srcOrd="1" destOrd="0" parTransId="{E0C65EFD-DB47-4B07-BCF5-418B50E77DD6}" sibTransId="{1AC898FF-A7C9-4372-B1D1-3173A7270E99}"/>
    <dgm:cxn modelId="{093EF777-0DF9-4337-A9ED-7FAAFD05C44D}" srcId="{6B2F3CF5-C8DB-4593-9228-224A48269F2D}" destId="{1DB2BE26-7CC8-4774-8547-D69B30FB7519}" srcOrd="1" destOrd="0" parTransId="{B4534CB7-1A23-49AE-99F4-928E9983E3D6}" sibTransId="{498E31F5-5EC3-40C1-8FC9-A2086854858D}"/>
    <dgm:cxn modelId="{6AF29B3F-9E57-4DEF-8B34-7DCC8072824A}" type="presOf" srcId="{ED1D3D0C-6CA4-4E42-8C6C-88B3E7685808}" destId="{E22AEE78-D238-4D1D-B9A5-92C8E876F7AD}" srcOrd="0" destOrd="0" presId="urn:microsoft.com/office/officeart/2005/8/layout/chevron2"/>
    <dgm:cxn modelId="{2D8C1737-786F-4F82-A9AA-6F5CBDC07694}" srcId="{1DB2BE26-7CC8-4774-8547-D69B30FB7519}" destId="{4729B9C8-5924-4FDE-9A5F-4CC31AC721D9}" srcOrd="1" destOrd="0" parTransId="{1FF18E55-B1F9-4746-BAD9-708DBF5AE130}" sibTransId="{91903F20-4400-4535-9C20-7395F3E70FEC}"/>
    <dgm:cxn modelId="{4A9959E3-F075-4A8C-8FBC-8D8BB9F032DC}" type="presParOf" srcId="{757445DD-C0B3-4BEE-A091-C546EF7CC49A}" destId="{5894AF48-1090-4FD4-A6B7-FC3CF31A650F}" srcOrd="0" destOrd="0" presId="urn:microsoft.com/office/officeart/2005/8/layout/chevron2"/>
    <dgm:cxn modelId="{35D1142D-DD72-449F-9487-CF91073A05BE}" type="presParOf" srcId="{5894AF48-1090-4FD4-A6B7-FC3CF31A650F}" destId="{E22AEE78-D238-4D1D-B9A5-92C8E876F7AD}" srcOrd="0" destOrd="0" presId="urn:microsoft.com/office/officeart/2005/8/layout/chevron2"/>
    <dgm:cxn modelId="{B7FEE965-496F-4192-9355-D1DA051E97A2}" type="presParOf" srcId="{5894AF48-1090-4FD4-A6B7-FC3CF31A650F}" destId="{DAB0C3E9-7842-4B39-B828-C7DFF21CB015}" srcOrd="1" destOrd="0" presId="urn:microsoft.com/office/officeart/2005/8/layout/chevron2"/>
    <dgm:cxn modelId="{D80F8550-F6F7-4253-9238-1B4A18C0F4B9}" type="presParOf" srcId="{757445DD-C0B3-4BEE-A091-C546EF7CC49A}" destId="{84D25859-F1DC-4AFC-A2E0-F7287BD75EFD}" srcOrd="1" destOrd="0" presId="urn:microsoft.com/office/officeart/2005/8/layout/chevron2"/>
    <dgm:cxn modelId="{1494A355-B86B-4B02-8A2B-92A7D66A0B34}" type="presParOf" srcId="{757445DD-C0B3-4BEE-A091-C546EF7CC49A}" destId="{31D40BCD-18E8-4345-A837-C877C8C96B5F}" srcOrd="2" destOrd="0" presId="urn:microsoft.com/office/officeart/2005/8/layout/chevron2"/>
    <dgm:cxn modelId="{48F00E31-7069-4F24-9532-117C894F89B7}" type="presParOf" srcId="{31D40BCD-18E8-4345-A837-C877C8C96B5F}" destId="{C64BF5D2-A771-49E9-A112-6B7A7C819ABA}" srcOrd="0" destOrd="0" presId="urn:microsoft.com/office/officeart/2005/8/layout/chevron2"/>
    <dgm:cxn modelId="{B025761D-4120-46A7-AA85-1565F82DACE0}" type="presParOf" srcId="{31D40BCD-18E8-4345-A837-C877C8C96B5F}" destId="{B8487F1C-32EA-4588-BD0F-239DF19D7805}" srcOrd="1" destOrd="0" presId="urn:microsoft.com/office/officeart/2005/8/layout/chevron2"/>
    <dgm:cxn modelId="{10957D74-B680-4DB7-90FA-162A33750FE3}" type="presParOf" srcId="{757445DD-C0B3-4BEE-A091-C546EF7CC49A}" destId="{AE1267BE-F954-4EEF-A132-9EA032018A19}" srcOrd="3" destOrd="0" presId="urn:microsoft.com/office/officeart/2005/8/layout/chevron2"/>
    <dgm:cxn modelId="{5D6DAAC9-9769-42F6-A29A-61944C75E306}" type="presParOf" srcId="{757445DD-C0B3-4BEE-A091-C546EF7CC49A}" destId="{7D507497-6399-4C7B-8F9D-41C40A3E5006}" srcOrd="4" destOrd="0" presId="urn:microsoft.com/office/officeart/2005/8/layout/chevron2"/>
    <dgm:cxn modelId="{CD3E86A2-F985-4925-B4D0-1FD2A03324BB}" type="presParOf" srcId="{7D507497-6399-4C7B-8F9D-41C40A3E5006}" destId="{FABCCCE5-36AB-4B89-9202-013FBD7677EB}" srcOrd="0" destOrd="0" presId="urn:microsoft.com/office/officeart/2005/8/layout/chevron2"/>
    <dgm:cxn modelId="{2F8D5479-DD0A-4B38-8818-A68ABC059768}" type="presParOf" srcId="{7D507497-6399-4C7B-8F9D-41C40A3E5006}" destId="{67520564-817C-4C6F-A555-B38E888C85A0}" srcOrd="1" destOrd="0" presId="urn:microsoft.com/office/officeart/2005/8/layout/chevron2"/>
  </dgm:cxnLst>
  <dgm:bg/>
  <dgm:whole/>
</dgm:dataModel>
</file>

<file path=ppt/diagrams/data2.xml><?xml version="1.0" encoding="utf-8"?>
<dgm:dataModel xmlns:dgm="http://schemas.openxmlformats.org/drawingml/2006/diagram" xmlns:a="http://schemas.openxmlformats.org/drawingml/2006/main">
  <dgm:ptLst>
    <dgm:pt modelId="{11868757-130D-47B5-87D1-F831087D210A}" type="doc">
      <dgm:prSet loTypeId="urn:microsoft.com/office/officeart/2005/8/layout/pyramid2" loCatId="pyramid" qsTypeId="urn:microsoft.com/office/officeart/2005/8/quickstyle/simple1" qsCatId="simple" csTypeId="urn:microsoft.com/office/officeart/2005/8/colors/accent1_2" csCatId="accent1" phldr="1"/>
      <dgm:spPr/>
    </dgm:pt>
    <dgm:pt modelId="{9B49FF07-5E41-4137-8C32-1BC8022080AD}">
      <dgm:prSet phldrT="[Текст]"/>
      <dgm:spPr/>
      <dgm:t>
        <a:bodyPr/>
        <a:lstStyle/>
        <a:p>
          <a:r>
            <a:rPr lang="ru-RU" dirty="0" smtClean="0"/>
            <a:t>СПЕЦИФИКИ РАБОТЫ</a:t>
          </a:r>
          <a:endParaRPr lang="ru-RU" dirty="0"/>
        </a:p>
      </dgm:t>
    </dgm:pt>
    <dgm:pt modelId="{53902AC7-91D5-498D-8FAD-D16C5EDCDBC6}" type="parTrans" cxnId="{2C509EA7-8E80-4553-9A68-6840C389C2F8}">
      <dgm:prSet/>
      <dgm:spPr/>
      <dgm:t>
        <a:bodyPr/>
        <a:lstStyle/>
        <a:p>
          <a:endParaRPr lang="ru-RU"/>
        </a:p>
      </dgm:t>
    </dgm:pt>
    <dgm:pt modelId="{28D980A2-80FA-49D1-A15E-177594C93D78}" type="sibTrans" cxnId="{2C509EA7-8E80-4553-9A68-6840C389C2F8}">
      <dgm:prSet/>
      <dgm:spPr/>
      <dgm:t>
        <a:bodyPr/>
        <a:lstStyle/>
        <a:p>
          <a:endParaRPr lang="ru-RU"/>
        </a:p>
      </dgm:t>
    </dgm:pt>
    <dgm:pt modelId="{D6CA3EDD-320E-4312-9798-3438418B05EF}">
      <dgm:prSet phldrT="[Текст]"/>
      <dgm:spPr/>
      <dgm:t>
        <a:bodyPr/>
        <a:lstStyle/>
        <a:p>
          <a:r>
            <a:rPr lang="ru-RU" dirty="0" smtClean="0"/>
            <a:t>СПЕЦИФИКИ УЧРЕЖДЕНИЯ</a:t>
          </a:r>
          <a:endParaRPr lang="ru-RU" dirty="0"/>
        </a:p>
      </dgm:t>
    </dgm:pt>
    <dgm:pt modelId="{660CD530-6C87-4ABA-92D5-86B4A4D9757C}" type="parTrans" cxnId="{F06DA52D-3283-49BC-8E9E-EA72439D2531}">
      <dgm:prSet/>
      <dgm:spPr/>
      <dgm:t>
        <a:bodyPr/>
        <a:lstStyle/>
        <a:p>
          <a:endParaRPr lang="ru-RU"/>
        </a:p>
      </dgm:t>
    </dgm:pt>
    <dgm:pt modelId="{EBD193D6-A67D-4FD0-8D67-CBC37422E300}" type="sibTrans" cxnId="{F06DA52D-3283-49BC-8E9E-EA72439D2531}">
      <dgm:prSet/>
      <dgm:spPr/>
      <dgm:t>
        <a:bodyPr/>
        <a:lstStyle/>
        <a:p>
          <a:endParaRPr lang="ru-RU"/>
        </a:p>
      </dgm:t>
    </dgm:pt>
    <dgm:pt modelId="{50D69165-324F-4BA0-A895-B2249A392B42}">
      <dgm:prSet phldrT="[Текст]"/>
      <dgm:spPr/>
      <dgm:t>
        <a:bodyPr/>
        <a:lstStyle/>
        <a:p>
          <a:r>
            <a:rPr lang="ru-RU" dirty="0" smtClean="0"/>
            <a:t>ГОДОВЫХ ЗАДАЧ</a:t>
          </a:r>
          <a:endParaRPr lang="ru-RU" dirty="0"/>
        </a:p>
      </dgm:t>
    </dgm:pt>
    <dgm:pt modelId="{60FDED0A-AD66-4496-88C1-0F3E52AF0C30}" type="parTrans" cxnId="{0126AE97-3CA8-46CB-B674-29651FE73765}">
      <dgm:prSet/>
      <dgm:spPr/>
      <dgm:t>
        <a:bodyPr/>
        <a:lstStyle/>
        <a:p>
          <a:endParaRPr lang="ru-RU"/>
        </a:p>
      </dgm:t>
    </dgm:pt>
    <dgm:pt modelId="{97630FA3-DFF1-475D-94AC-B8E1E6E8D4EF}" type="sibTrans" cxnId="{0126AE97-3CA8-46CB-B674-29651FE73765}">
      <dgm:prSet/>
      <dgm:spPr/>
      <dgm:t>
        <a:bodyPr/>
        <a:lstStyle/>
        <a:p>
          <a:endParaRPr lang="ru-RU"/>
        </a:p>
      </dgm:t>
    </dgm:pt>
    <dgm:pt modelId="{F7667843-625B-4C2E-9EAC-41664B6756FF}" type="pres">
      <dgm:prSet presAssocID="{11868757-130D-47B5-87D1-F831087D210A}" presName="compositeShape" presStyleCnt="0">
        <dgm:presLayoutVars>
          <dgm:dir/>
          <dgm:resizeHandles/>
        </dgm:presLayoutVars>
      </dgm:prSet>
      <dgm:spPr/>
    </dgm:pt>
    <dgm:pt modelId="{930C047E-CF4D-42F0-8A7E-64997DCB8E37}" type="pres">
      <dgm:prSet presAssocID="{11868757-130D-47B5-87D1-F831087D210A}" presName="pyramid" presStyleLbl="node1" presStyleIdx="0" presStyleCnt="1"/>
      <dgm:spPr/>
    </dgm:pt>
    <dgm:pt modelId="{927F115C-4FDF-48E1-A9D9-A368666B1CB5}" type="pres">
      <dgm:prSet presAssocID="{11868757-130D-47B5-87D1-F831087D210A}" presName="theList" presStyleCnt="0"/>
      <dgm:spPr/>
    </dgm:pt>
    <dgm:pt modelId="{38B56E0F-B508-4B37-8803-8A66E4BEB2F3}" type="pres">
      <dgm:prSet presAssocID="{9B49FF07-5E41-4137-8C32-1BC8022080AD}" presName="aNode" presStyleLbl="fgAcc1" presStyleIdx="0" presStyleCnt="3">
        <dgm:presLayoutVars>
          <dgm:bulletEnabled val="1"/>
        </dgm:presLayoutVars>
      </dgm:prSet>
      <dgm:spPr/>
      <dgm:t>
        <a:bodyPr/>
        <a:lstStyle/>
        <a:p>
          <a:endParaRPr lang="ru-RU"/>
        </a:p>
      </dgm:t>
    </dgm:pt>
    <dgm:pt modelId="{FC9D86F4-6096-45F2-9E66-6280681A42D4}" type="pres">
      <dgm:prSet presAssocID="{9B49FF07-5E41-4137-8C32-1BC8022080AD}" presName="aSpace" presStyleCnt="0"/>
      <dgm:spPr/>
    </dgm:pt>
    <dgm:pt modelId="{ACAF3083-EC28-43E8-BED4-D2CEB68D9AC7}" type="pres">
      <dgm:prSet presAssocID="{D6CA3EDD-320E-4312-9798-3438418B05EF}" presName="aNode" presStyleLbl="fgAcc1" presStyleIdx="1" presStyleCnt="3">
        <dgm:presLayoutVars>
          <dgm:bulletEnabled val="1"/>
        </dgm:presLayoutVars>
      </dgm:prSet>
      <dgm:spPr/>
      <dgm:t>
        <a:bodyPr/>
        <a:lstStyle/>
        <a:p>
          <a:endParaRPr lang="ru-RU"/>
        </a:p>
      </dgm:t>
    </dgm:pt>
    <dgm:pt modelId="{3BF1C263-E910-4DA3-9B20-91C2157DD431}" type="pres">
      <dgm:prSet presAssocID="{D6CA3EDD-320E-4312-9798-3438418B05EF}" presName="aSpace" presStyleCnt="0"/>
      <dgm:spPr/>
    </dgm:pt>
    <dgm:pt modelId="{3DEE6698-B26C-461E-A220-4C773C3D22AB}" type="pres">
      <dgm:prSet presAssocID="{50D69165-324F-4BA0-A895-B2249A392B42}" presName="aNode" presStyleLbl="fgAcc1" presStyleIdx="2" presStyleCnt="3" custLinFactNeighborX="-1385" custLinFactNeighborY="-30936">
        <dgm:presLayoutVars>
          <dgm:bulletEnabled val="1"/>
        </dgm:presLayoutVars>
      </dgm:prSet>
      <dgm:spPr/>
      <dgm:t>
        <a:bodyPr/>
        <a:lstStyle/>
        <a:p>
          <a:endParaRPr lang="ru-RU"/>
        </a:p>
      </dgm:t>
    </dgm:pt>
    <dgm:pt modelId="{B439BBE9-7873-4D22-8E2D-C0030EAC66DA}" type="pres">
      <dgm:prSet presAssocID="{50D69165-324F-4BA0-A895-B2249A392B42}" presName="aSpace" presStyleCnt="0"/>
      <dgm:spPr/>
    </dgm:pt>
  </dgm:ptLst>
  <dgm:cxnLst>
    <dgm:cxn modelId="{CBCE2DF1-4D48-40A4-9EA4-77B9A58AFA17}" type="presOf" srcId="{11868757-130D-47B5-87D1-F831087D210A}" destId="{F7667843-625B-4C2E-9EAC-41664B6756FF}" srcOrd="0" destOrd="0" presId="urn:microsoft.com/office/officeart/2005/8/layout/pyramid2"/>
    <dgm:cxn modelId="{9F18F072-21F3-4544-BC6C-E29BBBC7158B}" type="presOf" srcId="{50D69165-324F-4BA0-A895-B2249A392B42}" destId="{3DEE6698-B26C-461E-A220-4C773C3D22AB}" srcOrd="0" destOrd="0" presId="urn:microsoft.com/office/officeart/2005/8/layout/pyramid2"/>
    <dgm:cxn modelId="{295743AA-48A7-4BF4-A14B-A9FD921A37FD}" type="presOf" srcId="{D6CA3EDD-320E-4312-9798-3438418B05EF}" destId="{ACAF3083-EC28-43E8-BED4-D2CEB68D9AC7}" srcOrd="0" destOrd="0" presId="urn:microsoft.com/office/officeart/2005/8/layout/pyramid2"/>
    <dgm:cxn modelId="{0126AE97-3CA8-46CB-B674-29651FE73765}" srcId="{11868757-130D-47B5-87D1-F831087D210A}" destId="{50D69165-324F-4BA0-A895-B2249A392B42}" srcOrd="2" destOrd="0" parTransId="{60FDED0A-AD66-4496-88C1-0F3E52AF0C30}" sibTransId="{97630FA3-DFF1-475D-94AC-B8E1E6E8D4EF}"/>
    <dgm:cxn modelId="{17F33EEE-2E04-4E12-8A28-0A62A3D03731}" type="presOf" srcId="{9B49FF07-5E41-4137-8C32-1BC8022080AD}" destId="{38B56E0F-B508-4B37-8803-8A66E4BEB2F3}" srcOrd="0" destOrd="0" presId="urn:microsoft.com/office/officeart/2005/8/layout/pyramid2"/>
    <dgm:cxn modelId="{2C509EA7-8E80-4553-9A68-6840C389C2F8}" srcId="{11868757-130D-47B5-87D1-F831087D210A}" destId="{9B49FF07-5E41-4137-8C32-1BC8022080AD}" srcOrd="0" destOrd="0" parTransId="{53902AC7-91D5-498D-8FAD-D16C5EDCDBC6}" sibTransId="{28D980A2-80FA-49D1-A15E-177594C93D78}"/>
    <dgm:cxn modelId="{F06DA52D-3283-49BC-8E9E-EA72439D2531}" srcId="{11868757-130D-47B5-87D1-F831087D210A}" destId="{D6CA3EDD-320E-4312-9798-3438418B05EF}" srcOrd="1" destOrd="0" parTransId="{660CD530-6C87-4ABA-92D5-86B4A4D9757C}" sibTransId="{EBD193D6-A67D-4FD0-8D67-CBC37422E300}"/>
    <dgm:cxn modelId="{AA09AFA7-1E59-4B77-87CD-782E36EB5D40}" type="presParOf" srcId="{F7667843-625B-4C2E-9EAC-41664B6756FF}" destId="{930C047E-CF4D-42F0-8A7E-64997DCB8E37}" srcOrd="0" destOrd="0" presId="urn:microsoft.com/office/officeart/2005/8/layout/pyramid2"/>
    <dgm:cxn modelId="{127825C9-0208-47E4-8ECA-49726BABD9A5}" type="presParOf" srcId="{F7667843-625B-4C2E-9EAC-41664B6756FF}" destId="{927F115C-4FDF-48E1-A9D9-A368666B1CB5}" srcOrd="1" destOrd="0" presId="urn:microsoft.com/office/officeart/2005/8/layout/pyramid2"/>
    <dgm:cxn modelId="{F83F0A42-E45E-4C52-B998-7E6965E5B1ED}" type="presParOf" srcId="{927F115C-4FDF-48E1-A9D9-A368666B1CB5}" destId="{38B56E0F-B508-4B37-8803-8A66E4BEB2F3}" srcOrd="0" destOrd="0" presId="urn:microsoft.com/office/officeart/2005/8/layout/pyramid2"/>
    <dgm:cxn modelId="{22B4C325-205B-4C76-9BD2-E06B81C038D5}" type="presParOf" srcId="{927F115C-4FDF-48E1-A9D9-A368666B1CB5}" destId="{FC9D86F4-6096-45F2-9E66-6280681A42D4}" srcOrd="1" destOrd="0" presId="urn:microsoft.com/office/officeart/2005/8/layout/pyramid2"/>
    <dgm:cxn modelId="{348A699A-0F11-4855-B734-393B5B376461}" type="presParOf" srcId="{927F115C-4FDF-48E1-A9D9-A368666B1CB5}" destId="{ACAF3083-EC28-43E8-BED4-D2CEB68D9AC7}" srcOrd="2" destOrd="0" presId="urn:microsoft.com/office/officeart/2005/8/layout/pyramid2"/>
    <dgm:cxn modelId="{3723D739-EF38-465D-8204-BB627E4AE815}" type="presParOf" srcId="{927F115C-4FDF-48E1-A9D9-A368666B1CB5}" destId="{3BF1C263-E910-4DA3-9B20-91C2157DD431}" srcOrd="3" destOrd="0" presId="urn:microsoft.com/office/officeart/2005/8/layout/pyramid2"/>
    <dgm:cxn modelId="{FEA9C797-4FC5-4977-98EA-0FCA7F0A70B6}" type="presParOf" srcId="{927F115C-4FDF-48E1-A9D9-A368666B1CB5}" destId="{3DEE6698-B26C-461E-A220-4C773C3D22AB}" srcOrd="4" destOrd="0" presId="urn:microsoft.com/office/officeart/2005/8/layout/pyramid2"/>
    <dgm:cxn modelId="{26DF0127-777F-4E10-8D46-7AA926CD7EDA}" type="presParOf" srcId="{927F115C-4FDF-48E1-A9D9-A368666B1CB5}" destId="{B439BBE9-7873-4D22-8E2D-C0030EAC66DA}" srcOrd="5" destOrd="0" presId="urn:microsoft.com/office/officeart/2005/8/layout/pyramid2"/>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12/10/2019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12/10/2019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12/10/2019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12/10/2019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pandia.ru/text/category/obrazovatelmznaya_deyatelmznostmz/"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xml"/><Relationship Id="rId7"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3200" dirty="0" smtClean="0">
                <a:solidFill>
                  <a:srgbClr val="C00000"/>
                </a:solidFill>
              </a:rPr>
              <a:t>Организация </a:t>
            </a:r>
            <a:r>
              <a:rPr lang="ru-RU" sz="3200" dirty="0" smtClean="0">
                <a:solidFill>
                  <a:srgbClr val="C00000"/>
                </a:solidFill>
              </a:rPr>
              <a:t>а</a:t>
            </a:r>
            <a:r>
              <a:rPr lang="ru-RU" sz="3200" dirty="0" smtClean="0">
                <a:solidFill>
                  <a:srgbClr val="C00000"/>
                </a:solidFill>
              </a:rPr>
              <a:t>ттестации, курсовой подготовки и переподготовки  </a:t>
            </a:r>
            <a:r>
              <a:rPr lang="ru-RU" sz="3200" dirty="0" smtClean="0">
                <a:solidFill>
                  <a:srgbClr val="C00000"/>
                </a:solidFill>
              </a:rPr>
              <a:t>педагогических работников организаций, осуществляющих  образовательную деятельность</a:t>
            </a:r>
            <a:endParaRPr lang="ru-RU" sz="3200" dirty="0">
              <a:solidFill>
                <a:srgbClr val="C00000"/>
              </a:solidFill>
            </a:endParaRPr>
          </a:p>
        </p:txBody>
      </p:sp>
      <p:sp>
        <p:nvSpPr>
          <p:cNvPr id="3" name="Подзаголовок 2"/>
          <p:cNvSpPr>
            <a:spLocks noGrp="1"/>
          </p:cNvSpPr>
          <p:nvPr>
            <p:ph type="subTitle" idx="1"/>
          </p:nvPr>
        </p:nvSpPr>
        <p:spPr>
          <a:xfrm>
            <a:off x="1371600" y="4800600"/>
            <a:ext cx="6400800" cy="1143000"/>
          </a:xfrm>
        </p:spPr>
        <p:txBody>
          <a:bodyPr>
            <a:normAutofit fontScale="70000" lnSpcReduction="20000"/>
          </a:bodyPr>
          <a:lstStyle/>
          <a:p>
            <a:pPr algn="r"/>
            <a:r>
              <a:rPr lang="ru-RU" dirty="0" smtClean="0">
                <a:solidFill>
                  <a:srgbClr val="002060"/>
                </a:solidFill>
              </a:rPr>
              <a:t>Пономарева Л.Д., методист по дошкольному </a:t>
            </a:r>
          </a:p>
          <a:p>
            <a:pPr algn="r"/>
            <a:r>
              <a:rPr lang="ru-RU" dirty="0" smtClean="0">
                <a:solidFill>
                  <a:srgbClr val="002060"/>
                </a:solidFill>
              </a:rPr>
              <a:t>и начальному образованию</a:t>
            </a:r>
          </a:p>
          <a:p>
            <a:r>
              <a:rPr lang="ru-RU" dirty="0" smtClean="0">
                <a:solidFill>
                  <a:srgbClr val="002060"/>
                </a:solidFill>
              </a:rPr>
              <a:t>2019 г.</a:t>
            </a:r>
            <a:endParaRPr lang="ru-RU"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09600"/>
          </a:xfrm>
        </p:spPr>
        <p:txBody>
          <a:bodyPr>
            <a:normAutofit/>
          </a:bodyPr>
          <a:lstStyle/>
          <a:p>
            <a:r>
              <a:rPr lang="ru-RU" sz="2000" b="1" dirty="0" smtClean="0">
                <a:solidFill>
                  <a:srgbClr val="C00000"/>
                </a:solidFill>
              </a:rPr>
              <a:t>Решение аттестационной комиссией </a:t>
            </a:r>
            <a:endParaRPr lang="ru-RU" sz="2000" b="1" dirty="0">
              <a:solidFill>
                <a:srgbClr val="C00000"/>
              </a:solidFill>
            </a:endParaRPr>
          </a:p>
        </p:txBody>
      </p:sp>
      <p:sp>
        <p:nvSpPr>
          <p:cNvPr id="3" name="Содержимое 2"/>
          <p:cNvSpPr>
            <a:spLocks noGrp="1"/>
          </p:cNvSpPr>
          <p:nvPr>
            <p:ph idx="1"/>
          </p:nvPr>
        </p:nvSpPr>
        <p:spPr>
          <a:xfrm>
            <a:off x="457200" y="609600"/>
            <a:ext cx="8229600" cy="6248400"/>
          </a:xfrm>
        </p:spPr>
        <p:txBody>
          <a:bodyPr>
            <a:normAutofit fontScale="25000" lnSpcReduction="20000"/>
          </a:bodyPr>
          <a:lstStyle/>
          <a:p>
            <a:pPr algn="just" fontAlgn="t"/>
            <a:r>
              <a:rPr lang="ru-RU" sz="6400" b="1" dirty="0" smtClean="0">
                <a:solidFill>
                  <a:srgbClr val="002060"/>
                </a:solidFill>
              </a:rPr>
              <a:t>Решение АК  принимается в отсутствие аттестуемого педагогического работника открытым голосованием большинством голосов членов.</a:t>
            </a:r>
          </a:p>
          <a:p>
            <a:pPr algn="just" fontAlgn="t"/>
            <a:r>
              <a:rPr lang="ru-RU" sz="6400" b="1" dirty="0" smtClean="0">
                <a:solidFill>
                  <a:srgbClr val="002060"/>
                </a:solidFill>
              </a:rPr>
              <a:t>При прохождении аттестации педагогический работник, являющийся членом  АК организации, не участвует в голосовании по своей кандидатуре.</a:t>
            </a:r>
          </a:p>
          <a:p>
            <a:pPr algn="just" fontAlgn="t"/>
            <a:r>
              <a:rPr lang="ru-RU" sz="6400" b="1" dirty="0" smtClean="0">
                <a:solidFill>
                  <a:srgbClr val="002060"/>
                </a:solidFill>
              </a:rPr>
              <a:t>В случаях, когда не менее половины членов  АК организации, присутствующих на заседании, проголосовали за решение о соответствии работника занимаемой должности, педагогический работник признается соответствующим занимаемой должности.</a:t>
            </a:r>
          </a:p>
          <a:p>
            <a:pPr algn="just" fontAlgn="t"/>
            <a:r>
              <a:rPr lang="ru-RU" sz="6400" b="1" dirty="0" smtClean="0">
                <a:solidFill>
                  <a:srgbClr val="002060"/>
                </a:solidFill>
              </a:rPr>
              <a:t>Результаты аттестации педагогического работника, непосредственно присутствующего на заседании  АК организации, сообщаются ему после подведения итогов голосования.</a:t>
            </a:r>
          </a:p>
          <a:p>
            <a:pPr algn="just" fontAlgn="t"/>
            <a:r>
              <a:rPr lang="ru-RU" sz="6400" b="1" dirty="0" smtClean="0">
                <a:solidFill>
                  <a:srgbClr val="002060"/>
                </a:solidFill>
              </a:rPr>
              <a:t>Результаты аттестации педагогических работников заносятся в протокол, подписываемый председателем, заместителем председателя, секретарем и членами аттестационной комиссии организации, присутствовавшими на заседании, который хранится с представлениями, дополнительными сведениями, представленными самим педагогическими работниками, характеризующими их профессиональную деятельность (в случае их наличия), у работодателя.</a:t>
            </a:r>
          </a:p>
          <a:p>
            <a:pPr algn="just" fontAlgn="t"/>
            <a:r>
              <a:rPr lang="ru-RU" sz="6400" b="1" dirty="0" smtClean="0">
                <a:solidFill>
                  <a:srgbClr val="002060"/>
                </a:solidFill>
              </a:rPr>
              <a:t>На педагогического работника, прошедшего аттестацию, не позднее двух рабочих дней со дня ее проведения секретарем АК организации составляется выписка из протокола, содержащая сведения о фамилии, имени, отчестве (при наличии) аттестуемого, наименовании его должности, дате заседания аттестационной комиссии организации, результатах голосования, о принятом аттестационной комиссией организации, решении. Работодатель знакомит педагогического работника с выпиской из протокола под роспись в течение трех рабочих дней после ее составления. Выписка из протокола хранится в личном деле педагогического работника.</a:t>
            </a:r>
          </a:p>
          <a:p>
            <a:pPr algn="just" fontAlgn="t"/>
            <a:r>
              <a:rPr lang="ru-RU" sz="6400" b="1" dirty="0" smtClean="0">
                <a:solidFill>
                  <a:srgbClr val="002060"/>
                </a:solidFill>
              </a:rPr>
              <a:t>Результаты аттестации вправе обжаловать в соответствии с законодательством Российской Федерации.</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800" dirty="0" smtClean="0">
                <a:solidFill>
                  <a:srgbClr val="C00000"/>
                </a:solidFill>
              </a:rPr>
              <a:t>Аттестацию </a:t>
            </a:r>
            <a:r>
              <a:rPr lang="ru-RU" sz="1800" b="1" dirty="0" smtClean="0">
                <a:solidFill>
                  <a:srgbClr val="C00000"/>
                </a:solidFill>
              </a:rPr>
              <a:t>в целях подтверждения </a:t>
            </a:r>
            <a:br>
              <a:rPr lang="ru-RU" sz="1800" b="1" dirty="0" smtClean="0">
                <a:solidFill>
                  <a:srgbClr val="C00000"/>
                </a:solidFill>
              </a:rPr>
            </a:br>
            <a:r>
              <a:rPr lang="ru-RU" sz="1800" b="1" dirty="0" smtClean="0">
                <a:solidFill>
                  <a:srgbClr val="C00000"/>
                </a:solidFill>
              </a:rPr>
              <a:t>соответствия занимаемой должности </a:t>
            </a:r>
            <a:r>
              <a:rPr lang="ru-RU" sz="1800" dirty="0" smtClean="0">
                <a:solidFill>
                  <a:srgbClr val="C00000"/>
                </a:solidFill>
              </a:rPr>
              <a:t>не проходят</a:t>
            </a:r>
            <a:endParaRPr lang="ru-RU" sz="1800" dirty="0">
              <a:solidFill>
                <a:srgbClr val="C00000"/>
              </a:solidFill>
            </a:endParaRPr>
          </a:p>
        </p:txBody>
      </p:sp>
      <p:sp>
        <p:nvSpPr>
          <p:cNvPr id="3" name="Содержимое 2"/>
          <p:cNvSpPr>
            <a:spLocks noGrp="1"/>
          </p:cNvSpPr>
          <p:nvPr>
            <p:ph idx="1"/>
          </p:nvPr>
        </p:nvSpPr>
        <p:spPr>
          <a:xfrm>
            <a:off x="457200" y="1371600"/>
            <a:ext cx="8229600" cy="4754563"/>
          </a:xfrm>
        </p:spPr>
        <p:txBody>
          <a:bodyPr>
            <a:normAutofit fontScale="62500" lnSpcReduction="20000"/>
          </a:bodyPr>
          <a:lstStyle/>
          <a:p>
            <a:pPr algn="just" fontAlgn="t">
              <a:buNone/>
            </a:pPr>
            <a:r>
              <a:rPr lang="ru-RU" dirty="0" smtClean="0">
                <a:solidFill>
                  <a:srgbClr val="002060"/>
                </a:solidFill>
              </a:rPr>
              <a:t>а) педагогические работники, имеющие квалификационные категории;</a:t>
            </a:r>
          </a:p>
          <a:p>
            <a:pPr algn="just" fontAlgn="t">
              <a:buNone/>
            </a:pPr>
            <a:r>
              <a:rPr lang="ru-RU" dirty="0" smtClean="0">
                <a:solidFill>
                  <a:srgbClr val="002060"/>
                </a:solidFill>
              </a:rPr>
              <a:t>б) проработавшие в занимаемой должности менее двух лет в организации, в которой проводится аттестация;</a:t>
            </a:r>
          </a:p>
          <a:p>
            <a:pPr algn="just" fontAlgn="t">
              <a:buNone/>
            </a:pPr>
            <a:r>
              <a:rPr lang="ru-RU" dirty="0" smtClean="0">
                <a:solidFill>
                  <a:srgbClr val="002060"/>
                </a:solidFill>
              </a:rPr>
              <a:t>в) беременные женщины;</a:t>
            </a:r>
          </a:p>
          <a:p>
            <a:pPr algn="just" fontAlgn="t">
              <a:buNone/>
            </a:pPr>
            <a:r>
              <a:rPr lang="ru-RU" dirty="0" smtClean="0">
                <a:solidFill>
                  <a:srgbClr val="002060"/>
                </a:solidFill>
              </a:rPr>
              <a:t>г) женщины, находящиеся в отпуске по беременности и родам;</a:t>
            </a:r>
          </a:p>
          <a:p>
            <a:pPr algn="just" fontAlgn="t">
              <a:buNone/>
            </a:pPr>
            <a:r>
              <a:rPr lang="ru-RU" dirty="0" err="1" smtClean="0">
                <a:solidFill>
                  <a:srgbClr val="002060"/>
                </a:solidFill>
              </a:rPr>
              <a:t>д</a:t>
            </a:r>
            <a:r>
              <a:rPr lang="ru-RU" dirty="0" smtClean="0">
                <a:solidFill>
                  <a:srgbClr val="002060"/>
                </a:solidFill>
              </a:rPr>
              <a:t>) лица, находящиеся в отпуске по уходу за ребенком до достижения им возраста трех лет;</a:t>
            </a:r>
          </a:p>
          <a:p>
            <a:pPr algn="just" fontAlgn="t">
              <a:buNone/>
            </a:pPr>
            <a:r>
              <a:rPr lang="ru-RU" dirty="0" smtClean="0">
                <a:solidFill>
                  <a:srgbClr val="002060"/>
                </a:solidFill>
              </a:rPr>
              <a:t>е) отсутствовавшие на рабочем месте более четырех месяцев подряд в связи с заболеванием.</a:t>
            </a:r>
          </a:p>
          <a:p>
            <a:pPr algn="just" fontAlgn="t">
              <a:buNone/>
            </a:pPr>
            <a:endParaRPr lang="ru-RU" dirty="0" smtClean="0">
              <a:solidFill>
                <a:srgbClr val="002060"/>
              </a:solidFill>
            </a:endParaRPr>
          </a:p>
          <a:p>
            <a:pPr algn="just" fontAlgn="t"/>
            <a:r>
              <a:rPr lang="ru-RU" dirty="0" smtClean="0">
                <a:solidFill>
                  <a:srgbClr val="002060"/>
                </a:solidFill>
              </a:rPr>
              <a:t>Аттестация педагогических работников, предусмотренных подпунктами "г" и "</a:t>
            </a:r>
            <a:r>
              <a:rPr lang="ru-RU" dirty="0" err="1" smtClean="0">
                <a:solidFill>
                  <a:srgbClr val="002060"/>
                </a:solidFill>
              </a:rPr>
              <a:t>д</a:t>
            </a:r>
            <a:r>
              <a:rPr lang="ru-RU" dirty="0" smtClean="0">
                <a:solidFill>
                  <a:srgbClr val="002060"/>
                </a:solidFill>
              </a:rPr>
              <a:t>" настоящего пункта, возможна не ранее чем через два года после их выхода из указанных отпусков.</a:t>
            </a:r>
          </a:p>
          <a:p>
            <a:pPr algn="just" fontAlgn="t"/>
            <a:r>
              <a:rPr lang="ru-RU" dirty="0" smtClean="0">
                <a:solidFill>
                  <a:srgbClr val="002060"/>
                </a:solidFill>
              </a:rPr>
              <a:t>Аттестация педагогических работников, предусмотренных подпунктом "е" настоящего пункта, возможна не ранее чем через год после их выхода на работу.</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solidFill>
                  <a:srgbClr val="C00000"/>
                </a:solidFill>
              </a:rPr>
              <a:t>Аттестация педагогических работников </a:t>
            </a:r>
            <a:r>
              <a:rPr lang="ru-RU" sz="2400" b="1" dirty="0" smtClean="0">
                <a:solidFill>
                  <a:srgbClr val="C00000"/>
                </a:solidFill>
              </a:rPr>
              <a:t>в целях установления квалификационной категории</a:t>
            </a:r>
            <a:endParaRPr lang="ru-RU" sz="2400" b="1" dirty="0">
              <a:solidFill>
                <a:srgbClr val="C00000"/>
              </a:solidFill>
            </a:endParaRPr>
          </a:p>
        </p:txBody>
      </p:sp>
      <p:sp>
        <p:nvSpPr>
          <p:cNvPr id="3" name="Содержимое 2"/>
          <p:cNvSpPr>
            <a:spLocks noGrp="1"/>
          </p:cNvSpPr>
          <p:nvPr>
            <p:ph idx="1"/>
          </p:nvPr>
        </p:nvSpPr>
        <p:spPr>
          <a:xfrm>
            <a:off x="457200" y="1600200"/>
            <a:ext cx="8229600" cy="4724400"/>
          </a:xfrm>
        </p:spPr>
        <p:txBody>
          <a:bodyPr>
            <a:normAutofit/>
          </a:bodyPr>
          <a:lstStyle/>
          <a:p>
            <a:pPr algn="just" fontAlgn="t"/>
            <a:r>
              <a:rPr lang="ru-RU" sz="2400" dirty="0" smtClean="0">
                <a:solidFill>
                  <a:srgbClr val="002060"/>
                </a:solidFill>
              </a:rPr>
              <a:t>Аттестация педагогических работников в целях установления квалификационной категории проводится по их желанию.</a:t>
            </a:r>
          </a:p>
          <a:p>
            <a:pPr algn="just" fontAlgn="t"/>
            <a:r>
              <a:rPr lang="ru-RU" sz="2400" dirty="0" smtClean="0">
                <a:solidFill>
                  <a:srgbClr val="002060"/>
                </a:solidFill>
              </a:rPr>
              <a:t>По результатам аттестации педагогическим работникам устанавливается первая или высшая квалификационная категория.</a:t>
            </a:r>
          </a:p>
          <a:p>
            <a:pPr algn="just" fontAlgn="t"/>
            <a:r>
              <a:rPr lang="ru-RU" sz="2400" dirty="0" smtClean="0">
                <a:solidFill>
                  <a:srgbClr val="002060"/>
                </a:solidFill>
              </a:rPr>
              <a:t>Квалификационная категория устанавливается сроком на 5 лет. Срок действия квалификационной категории продлению не подлежит.</a:t>
            </a:r>
          </a:p>
          <a:p>
            <a:pPr algn="just" fontAlgn="t"/>
            <a:r>
              <a:rPr lang="ru-RU" sz="2400" dirty="0" smtClean="0">
                <a:solidFill>
                  <a:srgbClr val="002060"/>
                </a:solidFill>
              </a:rPr>
              <a:t>Аттестационная комиссия формируется уполномоченным и органами государственной власти субъектов РФ  - ДОН </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solidFill>
                  <a:srgbClr val="C00000"/>
                </a:solidFill>
              </a:rPr>
              <a:t>Аттестация педагогических работников в </a:t>
            </a:r>
            <a:r>
              <a:rPr lang="ru-RU" sz="2400" b="1" dirty="0" smtClean="0">
                <a:solidFill>
                  <a:srgbClr val="C00000"/>
                </a:solidFill>
              </a:rPr>
              <a:t>целях установления квалификационной категории</a:t>
            </a:r>
            <a:endParaRPr lang="ru-RU" sz="2400" b="1" dirty="0">
              <a:solidFill>
                <a:srgbClr val="C00000"/>
              </a:solidFill>
            </a:endParaRPr>
          </a:p>
        </p:txBody>
      </p:sp>
      <p:sp>
        <p:nvSpPr>
          <p:cNvPr id="3" name="Содержимое 2"/>
          <p:cNvSpPr>
            <a:spLocks noGrp="1"/>
          </p:cNvSpPr>
          <p:nvPr>
            <p:ph idx="1"/>
          </p:nvPr>
        </p:nvSpPr>
        <p:spPr/>
        <p:txBody>
          <a:bodyPr>
            <a:normAutofit fontScale="70000" lnSpcReduction="20000"/>
          </a:bodyPr>
          <a:lstStyle/>
          <a:p>
            <a:pPr algn="just" fontAlgn="t"/>
            <a:r>
              <a:rPr lang="ru-RU" dirty="0" smtClean="0">
                <a:solidFill>
                  <a:srgbClr val="002060"/>
                </a:solidFill>
              </a:rPr>
              <a:t>Аттестация педагогических работников проводится на основании их заявлений, подаваемых непосредственно в аттестационную комиссию, либо направляемых педагогическими работниками в адрес аттестационной комиссии по почте письмом с уведомлением о вручении или с уведомлением в форме электронного документа с использованием информационно-телекоммуникационных сетей общего пользования, в том числе сети "Интернет".</a:t>
            </a:r>
          </a:p>
          <a:p>
            <a:pPr algn="just" fontAlgn="t"/>
            <a:r>
              <a:rPr lang="ru-RU" dirty="0" smtClean="0">
                <a:solidFill>
                  <a:srgbClr val="002060"/>
                </a:solidFill>
              </a:rPr>
              <a:t>В заявлении о проведении аттестации педагогические работники указывают квалификационные категории и должности, по которым они желают пройти аттестацию.</a:t>
            </a:r>
          </a:p>
          <a:p>
            <a:pPr algn="just" fontAlgn="t"/>
            <a:r>
              <a:rPr lang="ru-RU" dirty="0" smtClean="0">
                <a:solidFill>
                  <a:srgbClr val="002060"/>
                </a:solidFill>
              </a:rPr>
              <a:t>Заявления о проведении аттестации подаются педагогическими работниками независимо от продолжительности работы в организации, в том числе в период нахождения в отпуске по уходу за ребенком.</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solidFill>
                  <a:srgbClr val="C00000"/>
                </a:solidFill>
              </a:rPr>
              <a:t>Аттестация педагогических работников в целях установления </a:t>
            </a:r>
            <a:r>
              <a:rPr lang="ru-RU" sz="2400" b="1" dirty="0" smtClean="0">
                <a:solidFill>
                  <a:srgbClr val="C00000"/>
                </a:solidFill>
              </a:rPr>
              <a:t>высшей</a:t>
            </a:r>
            <a:r>
              <a:rPr lang="ru-RU" sz="2400" dirty="0" smtClean="0">
                <a:solidFill>
                  <a:srgbClr val="C00000"/>
                </a:solidFill>
              </a:rPr>
              <a:t> квалификационной категории</a:t>
            </a:r>
            <a:endParaRPr lang="ru-RU" sz="2400" dirty="0">
              <a:solidFill>
                <a:srgbClr val="C00000"/>
              </a:solidFill>
            </a:endParaRPr>
          </a:p>
        </p:txBody>
      </p:sp>
      <p:sp>
        <p:nvSpPr>
          <p:cNvPr id="3" name="Содержимое 2"/>
          <p:cNvSpPr>
            <a:spLocks noGrp="1"/>
          </p:cNvSpPr>
          <p:nvPr>
            <p:ph idx="1"/>
          </p:nvPr>
        </p:nvSpPr>
        <p:spPr/>
        <p:txBody>
          <a:bodyPr>
            <a:normAutofit fontScale="77500" lnSpcReduction="20000"/>
          </a:bodyPr>
          <a:lstStyle/>
          <a:p>
            <a:pPr algn="just" fontAlgn="t"/>
            <a:r>
              <a:rPr lang="ru-RU" dirty="0" smtClean="0">
                <a:solidFill>
                  <a:srgbClr val="002060"/>
                </a:solidFill>
              </a:rPr>
              <a:t>Заявления о проведении аттестации в целях установления высшей квалификационной категории по должности, по которой аттестация будет проводиться впервые, подаются педагогическими работниками </a:t>
            </a:r>
            <a:r>
              <a:rPr lang="ru-RU" b="1" dirty="0" smtClean="0">
                <a:solidFill>
                  <a:srgbClr val="002060"/>
                </a:solidFill>
              </a:rPr>
              <a:t>не ранее чем через два года после установления по этой должности первой квалификационной категории</a:t>
            </a:r>
            <a:r>
              <a:rPr lang="ru-RU" dirty="0" smtClean="0">
                <a:solidFill>
                  <a:srgbClr val="002060"/>
                </a:solidFill>
              </a:rPr>
              <a:t>.</a:t>
            </a:r>
          </a:p>
          <a:p>
            <a:pPr algn="just" fontAlgn="t"/>
            <a:r>
              <a:rPr lang="ru-RU" dirty="0" smtClean="0">
                <a:solidFill>
                  <a:srgbClr val="002060"/>
                </a:solidFill>
              </a:rPr>
              <a:t>Истечение срока действия высшей квалификационной категории не ограничивает право педагогического работника впоследствии обращаться в аттестационную комиссию с заявлением о проведении его аттестации в целях установления высшей квалификационной категории по той же должности.</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821362"/>
          </a:xfrm>
        </p:spPr>
        <p:txBody>
          <a:bodyPr>
            <a:normAutofit fontScale="90000"/>
          </a:bodyPr>
          <a:lstStyle/>
          <a:p>
            <a:pPr fontAlgn="t"/>
            <a:r>
              <a:rPr lang="ru-RU" sz="2200" b="1" dirty="0" smtClean="0">
                <a:solidFill>
                  <a:srgbClr val="C00000"/>
                </a:solidFill>
              </a:rPr>
              <a:t>Заявления педагогических работников о проведении аттестации рассматриваются аттестационными комиссиями в срок не более 30 календарных дней со дня их получения:</a:t>
            </a:r>
            <a:r>
              <a:rPr lang="ru-RU" sz="2200" b="1" dirty="0" smtClean="0"/>
              <a:t/>
            </a:r>
            <a:br>
              <a:rPr lang="ru-RU" sz="2200" b="1" dirty="0" smtClean="0"/>
            </a:br>
            <a:r>
              <a:rPr lang="ru-RU" sz="2800" dirty="0" smtClean="0"/>
              <a:t/>
            </a:r>
            <a:br>
              <a:rPr lang="ru-RU" sz="2800" dirty="0" smtClean="0"/>
            </a:br>
            <a:r>
              <a:rPr lang="ru-RU" sz="2200" dirty="0" smtClean="0">
                <a:solidFill>
                  <a:srgbClr val="002060"/>
                </a:solidFill>
              </a:rPr>
              <a:t>а) определяется конкретный срок проведения аттестации для каждого педагогического работника индивидуально с учетом срока действия ранее установленной квалификационной категории;</a:t>
            </a:r>
            <a:br>
              <a:rPr lang="ru-RU" sz="2200" dirty="0" smtClean="0">
                <a:solidFill>
                  <a:srgbClr val="002060"/>
                </a:solidFill>
              </a:rPr>
            </a:br>
            <a:r>
              <a:rPr lang="ru-RU" sz="2200" dirty="0" smtClean="0">
                <a:solidFill>
                  <a:srgbClr val="002060"/>
                </a:solidFill>
              </a:rPr>
              <a:t>б) осуществляется письменное уведомление педагогических работников о сроке и месте проведения их аттестации</a:t>
            </a:r>
            <a:br>
              <a:rPr lang="ru-RU" sz="2200" dirty="0" smtClean="0">
                <a:solidFill>
                  <a:srgbClr val="002060"/>
                </a:solidFill>
              </a:rPr>
            </a:br>
            <a:r>
              <a:rPr lang="ru-RU" sz="2200" dirty="0" smtClean="0">
                <a:solidFill>
                  <a:srgbClr val="002060"/>
                </a:solidFill>
              </a:rPr>
              <a:t/>
            </a:r>
            <a:br>
              <a:rPr lang="ru-RU" sz="2200" dirty="0" smtClean="0">
                <a:solidFill>
                  <a:srgbClr val="002060"/>
                </a:solidFill>
              </a:rPr>
            </a:br>
            <a:r>
              <a:rPr lang="ru-RU" sz="2200" dirty="0" smtClean="0">
                <a:solidFill>
                  <a:srgbClr val="002060"/>
                </a:solidFill>
              </a:rPr>
              <a:t>Продолжительность аттестации для каждого педагогического работника от начала ее проведения и до принятия решения аттестационной комиссией составляет не более 60 календарных дней</a:t>
            </a:r>
            <a:br>
              <a:rPr lang="ru-RU" sz="2200" dirty="0" smtClean="0">
                <a:solidFill>
                  <a:srgbClr val="002060"/>
                </a:solidFill>
              </a:rPr>
            </a:br>
            <a:r>
              <a:rPr lang="ru-RU" sz="2200" dirty="0" smtClean="0">
                <a:solidFill>
                  <a:srgbClr val="002060"/>
                </a:solidFill>
              </a:rPr>
              <a:t/>
            </a:r>
            <a:br>
              <a:rPr lang="ru-RU" sz="2200" dirty="0" smtClean="0">
                <a:solidFill>
                  <a:srgbClr val="002060"/>
                </a:solidFill>
              </a:rPr>
            </a:br>
            <a:r>
              <a:rPr lang="ru-RU" sz="2200" dirty="0" smtClean="0">
                <a:solidFill>
                  <a:srgbClr val="002060"/>
                </a:solidFill>
              </a:rPr>
              <a:t/>
            </a:r>
            <a:br>
              <a:rPr lang="ru-RU" sz="2200" dirty="0" smtClean="0">
                <a:solidFill>
                  <a:srgbClr val="002060"/>
                </a:solidFill>
              </a:rPr>
            </a:br>
            <a:r>
              <a:rPr lang="ru-RU" sz="2200" b="1" dirty="0" smtClean="0">
                <a:solidFill>
                  <a:srgbClr val="C00000"/>
                </a:solidFill>
              </a:rPr>
              <a:t>ЗАЯВЛЕНИЯ ПОДАЕМ В КОМИТЕТ ОБРАЗОВАНИЯ В ИЮНЕ </a:t>
            </a:r>
            <a:br>
              <a:rPr lang="ru-RU" sz="2200" b="1" dirty="0" smtClean="0">
                <a:solidFill>
                  <a:srgbClr val="C00000"/>
                </a:solidFill>
              </a:rPr>
            </a:br>
            <a:r>
              <a:rPr lang="ru-RU" sz="2200" b="1" dirty="0" smtClean="0">
                <a:solidFill>
                  <a:srgbClr val="C00000"/>
                </a:solidFill>
              </a:rPr>
              <a:t>(ЕСЛИ ЗАБЫЛИ ТО ЗА 3 МЕСЯЦА)!!!</a:t>
            </a:r>
            <a:r>
              <a:rPr lang="ru-RU" sz="2200" dirty="0" smtClean="0">
                <a:solidFill>
                  <a:srgbClr val="C00000"/>
                </a:solidFill>
              </a:rPr>
              <a:t/>
            </a:r>
            <a:br>
              <a:rPr lang="ru-RU" sz="2200" dirty="0" smtClean="0">
                <a:solidFill>
                  <a:srgbClr val="C00000"/>
                </a:solidFill>
              </a:rPr>
            </a:br>
            <a:endParaRPr lang="ru-RU" sz="2200" dirty="0">
              <a:solidFill>
                <a:srgbClr val="C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868362"/>
          </a:xfrm>
        </p:spPr>
        <p:txBody>
          <a:bodyPr>
            <a:normAutofit fontScale="90000"/>
          </a:bodyPr>
          <a:lstStyle/>
          <a:p>
            <a:r>
              <a:rPr lang="ru-RU" sz="2800" b="1" dirty="0" smtClean="0">
                <a:solidFill>
                  <a:srgbClr val="C00000"/>
                </a:solidFill>
              </a:rPr>
              <a:t>Первая квалификационная категория </a:t>
            </a:r>
            <a:r>
              <a:rPr lang="ru-RU" sz="2800" dirty="0" smtClean="0">
                <a:solidFill>
                  <a:srgbClr val="C00000"/>
                </a:solidFill>
              </a:rPr>
              <a:t>педагогическим работникам устанавливается на основе:</a:t>
            </a:r>
            <a:br>
              <a:rPr lang="ru-RU" sz="2800" dirty="0" smtClean="0">
                <a:solidFill>
                  <a:srgbClr val="C00000"/>
                </a:solidFill>
              </a:rPr>
            </a:br>
            <a:endParaRPr lang="ru-RU" sz="2800" dirty="0">
              <a:solidFill>
                <a:srgbClr val="C00000"/>
              </a:solidFill>
            </a:endParaRPr>
          </a:p>
        </p:txBody>
      </p:sp>
      <p:sp>
        <p:nvSpPr>
          <p:cNvPr id="4" name="Содержимое 3"/>
          <p:cNvSpPr>
            <a:spLocks noGrp="1"/>
          </p:cNvSpPr>
          <p:nvPr>
            <p:ph idx="1"/>
          </p:nvPr>
        </p:nvSpPr>
        <p:spPr>
          <a:xfrm>
            <a:off x="457200" y="1295400"/>
            <a:ext cx="8229600" cy="5181600"/>
          </a:xfrm>
        </p:spPr>
        <p:txBody>
          <a:bodyPr>
            <a:normAutofit fontScale="70000" lnSpcReduction="20000"/>
          </a:bodyPr>
          <a:lstStyle/>
          <a:p>
            <a:pPr algn="just" fontAlgn="t"/>
            <a:r>
              <a:rPr lang="ru-RU" dirty="0" smtClean="0">
                <a:solidFill>
                  <a:srgbClr val="002060"/>
                </a:solidFill>
              </a:rPr>
              <a:t>стабильных положительных результатов освоения обучающимися образовательных программ по итогам мониторингов, проводимых организацией;</a:t>
            </a:r>
          </a:p>
          <a:p>
            <a:pPr algn="just" fontAlgn="t"/>
            <a:r>
              <a:rPr lang="ru-RU" dirty="0" smtClean="0">
                <a:solidFill>
                  <a:srgbClr val="002060"/>
                </a:solidFill>
              </a:rPr>
              <a:t>стабильных положительных результатов освоения обучающимися образовательных программ по итогам мониторинга системы образования, проводимого в порядке, установленном постановлением Правительства Российской Федерации от 5 августа 2013 г. N 662</a:t>
            </a:r>
            <a:r>
              <a:rPr lang="ru-RU" baseline="30000" dirty="0" smtClean="0">
                <a:solidFill>
                  <a:srgbClr val="002060"/>
                </a:solidFill>
              </a:rPr>
              <a:t>5</a:t>
            </a:r>
            <a:r>
              <a:rPr lang="ru-RU" dirty="0" smtClean="0">
                <a:solidFill>
                  <a:srgbClr val="002060"/>
                </a:solidFill>
              </a:rPr>
              <a:t>;</a:t>
            </a:r>
          </a:p>
          <a:p>
            <a:pPr algn="just" fontAlgn="t"/>
            <a:r>
              <a:rPr lang="ru-RU" dirty="0" smtClean="0">
                <a:solidFill>
                  <a:srgbClr val="002060"/>
                </a:solidFill>
              </a:rPr>
              <a:t>выявления развития у обучающихся способностей к научной (интеллектуальной), творческой, физкультурно-спортивной деятельности;</a:t>
            </a:r>
          </a:p>
          <a:p>
            <a:pPr algn="just"/>
            <a:r>
              <a:rPr lang="ru-RU" dirty="0" smtClean="0">
                <a:solidFill>
                  <a:srgbClr val="002060"/>
                </a:solidFill>
              </a:rPr>
              <a:t>личного вклада в повышение качества образования, совершенствования методов обучения и воспитания, транслирования в педагогических коллективах опыта практических результатов своей профессиональной деятельности, активного участия в работе методических объединений педагогических работников организации</a:t>
            </a:r>
            <a:endParaRPr lang="ru-RU" dirty="0">
              <a:solidFill>
                <a:srgbClr val="00206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2162"/>
          </a:xfrm>
        </p:spPr>
        <p:txBody>
          <a:bodyPr>
            <a:normAutofit fontScale="90000"/>
          </a:bodyPr>
          <a:lstStyle/>
          <a:p>
            <a:r>
              <a:rPr lang="ru-RU" sz="2800" b="1" dirty="0" smtClean="0">
                <a:solidFill>
                  <a:srgbClr val="C00000"/>
                </a:solidFill>
              </a:rPr>
              <a:t>Высшая квалификационная категория </a:t>
            </a:r>
            <a:r>
              <a:rPr lang="ru-RU" sz="2800" dirty="0" smtClean="0">
                <a:solidFill>
                  <a:srgbClr val="C00000"/>
                </a:solidFill>
              </a:rPr>
              <a:t>педагогическим работникам устанавливается на основе:</a:t>
            </a:r>
            <a:r>
              <a:rPr lang="ru-RU" sz="2800" dirty="0" smtClean="0"/>
              <a:t/>
            </a:r>
            <a:br>
              <a:rPr lang="ru-RU" sz="2800" dirty="0" smtClean="0"/>
            </a:br>
            <a:endParaRPr lang="ru-RU" sz="2800" dirty="0"/>
          </a:p>
        </p:txBody>
      </p:sp>
      <p:sp>
        <p:nvSpPr>
          <p:cNvPr id="3" name="Содержимое 2"/>
          <p:cNvSpPr>
            <a:spLocks noGrp="1"/>
          </p:cNvSpPr>
          <p:nvPr>
            <p:ph idx="1"/>
          </p:nvPr>
        </p:nvSpPr>
        <p:spPr>
          <a:xfrm>
            <a:off x="457200" y="1143000"/>
            <a:ext cx="8229600" cy="5486400"/>
          </a:xfrm>
        </p:spPr>
        <p:txBody>
          <a:bodyPr>
            <a:normAutofit/>
          </a:bodyPr>
          <a:lstStyle/>
          <a:p>
            <a:pPr algn="just" fontAlgn="t"/>
            <a:r>
              <a:rPr lang="ru-RU" sz="1800" dirty="0" smtClean="0">
                <a:solidFill>
                  <a:srgbClr val="002060"/>
                </a:solidFill>
              </a:rPr>
              <a:t>достижения обучающимися положительной динамики результатов освоения образовательных программ по итогам мониторингов, проводимых организацией;</a:t>
            </a:r>
          </a:p>
          <a:p>
            <a:pPr algn="just" fontAlgn="t"/>
            <a:r>
              <a:rPr lang="ru-RU" sz="1800" dirty="0" smtClean="0">
                <a:solidFill>
                  <a:srgbClr val="002060"/>
                </a:solidFill>
              </a:rPr>
              <a:t>достижения обучающимися положительных результатов освоения образовательных программ по итогам мониторинга системы образования, проводимого в порядке, установленном постановлением Правительства Российской Федерации от 5 августа 2013 г. N 662</a:t>
            </a:r>
            <a:r>
              <a:rPr lang="ru-RU" sz="1800" baseline="30000" dirty="0" smtClean="0">
                <a:solidFill>
                  <a:srgbClr val="002060"/>
                </a:solidFill>
              </a:rPr>
              <a:t>5</a:t>
            </a:r>
            <a:r>
              <a:rPr lang="ru-RU" sz="1800" dirty="0" smtClean="0">
                <a:solidFill>
                  <a:srgbClr val="002060"/>
                </a:solidFill>
              </a:rPr>
              <a:t>;</a:t>
            </a:r>
          </a:p>
          <a:p>
            <a:pPr algn="just" fontAlgn="t"/>
            <a:r>
              <a:rPr lang="ru-RU" sz="1800" dirty="0" smtClean="0">
                <a:solidFill>
                  <a:srgbClr val="002060"/>
                </a:solidFill>
              </a:rPr>
              <a:t>выявления и развития способностей обучающихся к научной (интеллектуальной), творческой, физкультурно-спортивной деятельности, а также их участия в олимпиадах, конкурсах, фестивалях, соревнованиях;</a:t>
            </a:r>
          </a:p>
          <a:p>
            <a:pPr algn="just" fontAlgn="t"/>
            <a:r>
              <a:rPr lang="ru-RU" sz="1800" dirty="0" smtClean="0">
                <a:solidFill>
                  <a:srgbClr val="002060"/>
                </a:solidFill>
              </a:rPr>
              <a:t>личного вклада в повышение качества образования, совершенствования методов обучения и воспитания, и продуктивного использования новых образовательных технологий, транслирования в педагогических коллективах опыта практических результатов своей профессиональной деятельности, в том числе экспериментальной и инновационной;</a:t>
            </a:r>
          </a:p>
          <a:p>
            <a:pPr algn="just" fontAlgn="t"/>
            <a:r>
              <a:rPr lang="ru-RU" sz="1800" b="1" dirty="0" smtClean="0">
                <a:solidFill>
                  <a:srgbClr val="002060"/>
                </a:solidFill>
              </a:rPr>
              <a:t>активного участия в работе методических объединений педагогических работников организаций, в разработке программно-методического сопровождения образовательного процесса, профессиональных конкурсах.</a:t>
            </a:r>
          </a:p>
          <a:p>
            <a:endParaRPr lang="ru-RU"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9762"/>
          </a:xfrm>
        </p:spPr>
        <p:txBody>
          <a:bodyPr>
            <a:normAutofit/>
          </a:bodyPr>
          <a:lstStyle/>
          <a:p>
            <a:r>
              <a:rPr lang="ru-RU" sz="3200" b="1" dirty="0" smtClean="0">
                <a:solidFill>
                  <a:srgbClr val="C00000"/>
                </a:solidFill>
              </a:rPr>
              <a:t>Решение аттестационной комиссии</a:t>
            </a:r>
            <a:endParaRPr lang="ru-RU" sz="3200" b="1" dirty="0">
              <a:solidFill>
                <a:srgbClr val="C00000"/>
              </a:solidFill>
            </a:endParaRPr>
          </a:p>
        </p:txBody>
      </p:sp>
      <p:sp>
        <p:nvSpPr>
          <p:cNvPr id="3" name="Содержимое 2"/>
          <p:cNvSpPr>
            <a:spLocks noGrp="1"/>
          </p:cNvSpPr>
          <p:nvPr>
            <p:ph idx="1"/>
          </p:nvPr>
        </p:nvSpPr>
        <p:spPr>
          <a:xfrm>
            <a:off x="457200" y="1219200"/>
            <a:ext cx="8229600" cy="4906963"/>
          </a:xfrm>
        </p:spPr>
        <p:txBody>
          <a:bodyPr>
            <a:normAutofit fontScale="77500" lnSpcReduction="20000"/>
          </a:bodyPr>
          <a:lstStyle/>
          <a:p>
            <a:pPr algn="just" fontAlgn="t"/>
            <a:r>
              <a:rPr lang="ru-RU" dirty="0" smtClean="0">
                <a:solidFill>
                  <a:srgbClr val="002060"/>
                </a:solidFill>
              </a:rPr>
              <a:t>По результатам аттестации аттестационная комиссия принимает одно из следующих решений:</a:t>
            </a:r>
          </a:p>
          <a:p>
            <a:pPr algn="just" fontAlgn="t"/>
            <a:r>
              <a:rPr lang="ru-RU" dirty="0" smtClean="0">
                <a:solidFill>
                  <a:srgbClr val="002060"/>
                </a:solidFill>
              </a:rPr>
              <a:t>установить первую (высшую) квалификационную категорию (указывается должность педагогического работника, по которой устанавливается квалификационная категория);</a:t>
            </a:r>
          </a:p>
          <a:p>
            <a:pPr algn="just" fontAlgn="t"/>
            <a:r>
              <a:rPr lang="ru-RU" dirty="0" smtClean="0">
                <a:solidFill>
                  <a:srgbClr val="002060"/>
                </a:solidFill>
              </a:rPr>
              <a:t>отказать в установлении первой (высшей) квалификационной категории (указывается должность, по которой педагогическому работнику отказывается е установлении квалификационной категории)</a:t>
            </a:r>
          </a:p>
          <a:p>
            <a:pPr algn="just" fontAlgn="t"/>
            <a:r>
              <a:rPr lang="ru-RU" dirty="0" smtClean="0">
                <a:solidFill>
                  <a:srgbClr val="002060"/>
                </a:solidFill>
              </a:rPr>
              <a:t>Решение аттестационной комиссии оформляется протоколом, который подписывается председателем, заместителем председателя, секретарем и членами аттестационной комиссии, принимавшими участие в голосовании.</a:t>
            </a:r>
          </a:p>
          <a:p>
            <a:pPr fontAlgn="t"/>
            <a:endParaRPr lang="ru-RU" dirty="0" smtClean="0"/>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2162"/>
          </a:xfrm>
        </p:spPr>
        <p:txBody>
          <a:bodyPr>
            <a:normAutofit/>
          </a:bodyPr>
          <a:lstStyle/>
          <a:p>
            <a:r>
              <a:rPr lang="ru-RU" sz="2800" dirty="0" smtClean="0">
                <a:solidFill>
                  <a:srgbClr val="C00000"/>
                </a:solidFill>
              </a:rPr>
              <a:t>Решение аттестационной комиссии</a:t>
            </a:r>
            <a:endParaRPr lang="ru-RU" sz="2800" dirty="0">
              <a:solidFill>
                <a:srgbClr val="C00000"/>
              </a:solidFill>
            </a:endParaRPr>
          </a:p>
        </p:txBody>
      </p:sp>
      <p:sp>
        <p:nvSpPr>
          <p:cNvPr id="3" name="Содержимое 2"/>
          <p:cNvSpPr>
            <a:spLocks noGrp="1"/>
          </p:cNvSpPr>
          <p:nvPr>
            <p:ph idx="1"/>
          </p:nvPr>
        </p:nvSpPr>
        <p:spPr>
          <a:xfrm>
            <a:off x="457200" y="1371600"/>
            <a:ext cx="8229600" cy="4754563"/>
          </a:xfrm>
        </p:spPr>
        <p:txBody>
          <a:bodyPr>
            <a:normAutofit fontScale="77500" lnSpcReduction="20000"/>
          </a:bodyPr>
          <a:lstStyle/>
          <a:p>
            <a:pPr algn="just" fontAlgn="t"/>
            <a:r>
              <a:rPr lang="ru-RU" dirty="0" smtClean="0">
                <a:solidFill>
                  <a:srgbClr val="002060"/>
                </a:solidFill>
              </a:rPr>
              <a:t>При принятии в отношении педагогического работника, имеющего первую квалификационную категорию, решения аттестационной комиссии об отказе в установлении высшей квалификационной категории, за ним сохраняется первая квалификационная категория до истечения срока ее действия.</a:t>
            </a:r>
          </a:p>
          <a:p>
            <a:pPr algn="just" fontAlgn="t"/>
            <a:r>
              <a:rPr lang="ru-RU" dirty="0" smtClean="0">
                <a:solidFill>
                  <a:srgbClr val="002060"/>
                </a:solidFill>
              </a:rPr>
              <a:t>Педагогические работники, которым при проведении аттестации отказано в установлении квалификационной категории, обращаются по их желанию в аттестационную комиссию с заявлением о проведении аттестации на ту же квалификационную категорию не ранее чем через год со дня принятия аттестационной комиссией соответствующего решения.</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solidFill>
                  <a:srgbClr val="C00000"/>
                </a:solidFill>
              </a:rPr>
              <a:t>Нормативные </a:t>
            </a:r>
            <a:r>
              <a:rPr lang="ru-RU" sz="3200" dirty="0" smtClean="0">
                <a:solidFill>
                  <a:srgbClr val="C00000"/>
                </a:solidFill>
              </a:rPr>
              <a:t>документы по аттестации</a:t>
            </a:r>
            <a:endParaRPr lang="ru-RU" sz="3200" dirty="0">
              <a:solidFill>
                <a:srgbClr val="C00000"/>
              </a:solidFill>
            </a:endParaRPr>
          </a:p>
        </p:txBody>
      </p:sp>
      <p:sp>
        <p:nvSpPr>
          <p:cNvPr id="3" name="Содержимое 2"/>
          <p:cNvSpPr>
            <a:spLocks noGrp="1"/>
          </p:cNvSpPr>
          <p:nvPr>
            <p:ph idx="1"/>
          </p:nvPr>
        </p:nvSpPr>
        <p:spPr/>
        <p:txBody>
          <a:bodyPr/>
          <a:lstStyle/>
          <a:p>
            <a:pPr algn="just">
              <a:buNone/>
            </a:pPr>
            <a:r>
              <a:rPr lang="ru-RU" dirty="0" smtClean="0">
                <a:solidFill>
                  <a:srgbClr val="002060"/>
                </a:solidFill>
              </a:rPr>
              <a:t>   </a:t>
            </a:r>
            <a:r>
              <a:rPr lang="ru-RU" sz="2800" dirty="0" smtClean="0">
                <a:solidFill>
                  <a:srgbClr val="002060"/>
                </a:solidFill>
              </a:rPr>
              <a:t>Приказ Министерства образования и науки Российской Федерации (</a:t>
            </a:r>
            <a:r>
              <a:rPr lang="ru-RU" sz="2800" dirty="0" err="1" smtClean="0">
                <a:solidFill>
                  <a:srgbClr val="002060"/>
                </a:solidFill>
              </a:rPr>
              <a:t>Минобрнауки</a:t>
            </a:r>
            <a:r>
              <a:rPr lang="ru-RU" sz="2800" dirty="0" smtClean="0">
                <a:solidFill>
                  <a:srgbClr val="002060"/>
                </a:solidFill>
              </a:rPr>
              <a:t> России) от 7 апреля 2014 </a:t>
            </a:r>
            <a:r>
              <a:rPr lang="ru-RU" sz="2800" dirty="0" err="1" smtClean="0">
                <a:solidFill>
                  <a:srgbClr val="002060"/>
                </a:solidFill>
              </a:rPr>
              <a:t>г.№</a:t>
            </a:r>
            <a:r>
              <a:rPr lang="ru-RU" sz="2800" dirty="0" smtClean="0">
                <a:solidFill>
                  <a:srgbClr val="002060"/>
                </a:solidFill>
              </a:rPr>
              <a:t> 276 «Об утверждении Порядка проведения аттестации педагогических работников организаций, осуществляющих образовательную деятельность».</a:t>
            </a:r>
            <a:endParaRPr lang="ru-RU" sz="2800" dirty="0">
              <a:solidFill>
                <a:srgbClr val="00206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9762"/>
          </a:xfrm>
        </p:spPr>
        <p:txBody>
          <a:bodyPr>
            <a:normAutofit/>
          </a:bodyPr>
          <a:lstStyle/>
          <a:p>
            <a:r>
              <a:rPr lang="ru-RU" sz="2800" dirty="0" smtClean="0">
                <a:solidFill>
                  <a:srgbClr val="C00000"/>
                </a:solidFill>
              </a:rPr>
              <a:t>Решение аттестационной комиссии</a:t>
            </a:r>
            <a:endParaRPr lang="ru-RU" sz="2800" dirty="0">
              <a:solidFill>
                <a:srgbClr val="C00000"/>
              </a:solidFill>
            </a:endParaRPr>
          </a:p>
        </p:txBody>
      </p:sp>
      <p:sp>
        <p:nvSpPr>
          <p:cNvPr id="3" name="Содержимое 2"/>
          <p:cNvSpPr>
            <a:spLocks noGrp="1"/>
          </p:cNvSpPr>
          <p:nvPr>
            <p:ph idx="1"/>
          </p:nvPr>
        </p:nvSpPr>
        <p:spPr>
          <a:xfrm>
            <a:off x="457200" y="990600"/>
            <a:ext cx="8229600" cy="5486400"/>
          </a:xfrm>
        </p:spPr>
        <p:txBody>
          <a:bodyPr>
            <a:normAutofit fontScale="70000" lnSpcReduction="20000"/>
          </a:bodyPr>
          <a:lstStyle/>
          <a:p>
            <a:pPr algn="just" fontAlgn="t"/>
            <a:r>
              <a:rPr lang="ru-RU" dirty="0" smtClean="0">
                <a:solidFill>
                  <a:srgbClr val="002060"/>
                </a:solidFill>
              </a:rPr>
              <a:t>На основании решений аттестационных комиссий о результатах аттестации педагогических работников соответствующие федеральные органы исполнительной власти или уполномоченные органы государственной власти субъектов Российской Федерации издают распорядительные акты об установлении педагогическим работникам первой или высшей квалификационной категории со дня вынесения решения аттестационной комиссией, которые размещаются на официальных сайтах указанных органов в сети "Интернет".</a:t>
            </a:r>
          </a:p>
          <a:p>
            <a:pPr algn="just" fontAlgn="t"/>
            <a:r>
              <a:rPr lang="ru-RU" dirty="0" smtClean="0">
                <a:solidFill>
                  <a:srgbClr val="002060"/>
                </a:solidFill>
              </a:rPr>
              <a:t>Результаты аттестации в целях установления квалификационной категории (первой или высшей) педагогический работник вправе обжаловать в соответствии с законодательством Российской Федерации.</a:t>
            </a:r>
          </a:p>
          <a:p>
            <a:pPr algn="just" fontAlgn="t"/>
            <a:r>
              <a:rPr lang="ru-RU" dirty="0" smtClean="0">
                <a:solidFill>
                  <a:srgbClr val="002060"/>
                </a:solidFill>
              </a:rPr>
              <a:t>Квалификационные категории, установленные педагогическим работникам, сохраняются до окончания срока их действия при переходе в другую организацию, в том числе расположенную в другом субъекте Российской Федерации.</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1020762"/>
          </a:xfrm>
        </p:spPr>
        <p:txBody>
          <a:bodyPr>
            <a:normAutofit/>
          </a:bodyPr>
          <a:lstStyle/>
          <a:p>
            <a:r>
              <a:rPr lang="ru-RU" sz="2800" dirty="0" smtClean="0">
                <a:solidFill>
                  <a:srgbClr val="C00000"/>
                </a:solidFill>
              </a:rPr>
              <a:t>Методическая работа </a:t>
            </a:r>
            <a:br>
              <a:rPr lang="ru-RU" sz="2800" dirty="0" smtClean="0">
                <a:solidFill>
                  <a:srgbClr val="C00000"/>
                </a:solidFill>
              </a:rPr>
            </a:br>
            <a:r>
              <a:rPr lang="ru-RU" sz="2800" dirty="0" smtClean="0">
                <a:solidFill>
                  <a:srgbClr val="C00000"/>
                </a:solidFill>
              </a:rPr>
              <a:t>при организации аттестации в ДОУ</a:t>
            </a:r>
            <a:endParaRPr lang="ru-RU" sz="2800" dirty="0">
              <a:solidFill>
                <a:srgbClr val="C00000"/>
              </a:solidFill>
            </a:endParaRPr>
          </a:p>
        </p:txBody>
      </p:sp>
      <p:sp>
        <p:nvSpPr>
          <p:cNvPr id="7" name="Содержимое 6"/>
          <p:cNvSpPr>
            <a:spLocks noGrp="1"/>
          </p:cNvSpPr>
          <p:nvPr>
            <p:ph idx="1"/>
          </p:nvPr>
        </p:nvSpPr>
        <p:spPr>
          <a:xfrm>
            <a:off x="457200" y="1447800"/>
            <a:ext cx="8229600" cy="4678363"/>
          </a:xfrm>
        </p:spPr>
        <p:txBody>
          <a:bodyPr>
            <a:normAutofit fontScale="92500" lnSpcReduction="10000"/>
          </a:bodyPr>
          <a:lstStyle/>
          <a:p>
            <a:pPr fontAlgn="base">
              <a:buNone/>
            </a:pPr>
            <a:r>
              <a:rPr lang="ru-RU" dirty="0" smtClean="0"/>
              <a:t>- </a:t>
            </a:r>
            <a:r>
              <a:rPr lang="ru-RU" dirty="0" smtClean="0">
                <a:solidFill>
                  <a:srgbClr val="002060"/>
                </a:solidFill>
              </a:rPr>
              <a:t>провести анализ профессиональных компетенций педагогического работника;</a:t>
            </a:r>
          </a:p>
          <a:p>
            <a:pPr fontAlgn="base">
              <a:buNone/>
            </a:pPr>
            <a:r>
              <a:rPr lang="ru-RU" dirty="0" smtClean="0">
                <a:solidFill>
                  <a:srgbClr val="002060"/>
                </a:solidFill>
              </a:rPr>
              <a:t>- оказать необходимую методическую помощь аттестуемому педагогу;</a:t>
            </a:r>
          </a:p>
          <a:p>
            <a:pPr fontAlgn="base">
              <a:buNone/>
            </a:pPr>
            <a:r>
              <a:rPr lang="ru-RU" dirty="0" smtClean="0">
                <a:solidFill>
                  <a:srgbClr val="002060"/>
                </a:solidFill>
              </a:rPr>
              <a:t>- определить точки его профессионального роста, потенциальные возможности;</a:t>
            </a:r>
          </a:p>
          <a:p>
            <a:pPr fontAlgn="base">
              <a:buNone/>
            </a:pPr>
            <a:r>
              <a:rPr lang="ru-RU" dirty="0" smtClean="0">
                <a:solidFill>
                  <a:srgbClr val="002060"/>
                </a:solidFill>
              </a:rPr>
              <a:t>- спроектировать пути совершенствования, направления развития педагогов и </a:t>
            </a:r>
            <a:r>
              <a:rPr lang="ru-RU" dirty="0" smtClean="0">
                <a:solidFill>
                  <a:srgbClr val="002060"/>
                </a:solidFill>
                <a:hlinkClick r:id="rId2" tooltip="Образовательная деятельность"/>
              </a:rPr>
              <a:t>образовательной деятельности</a:t>
            </a:r>
            <a:r>
              <a:rPr lang="ru-RU" dirty="0" smtClean="0">
                <a:solidFill>
                  <a:srgbClr val="002060"/>
                </a:solidFill>
              </a:rPr>
              <a:t> дошкольного учреждения в целом</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096962"/>
          </a:xfrm>
        </p:spPr>
        <p:txBody>
          <a:bodyPr>
            <a:normAutofit/>
          </a:bodyPr>
          <a:lstStyle/>
          <a:p>
            <a:r>
              <a:rPr lang="ru-RU" sz="2800" dirty="0" smtClean="0">
                <a:solidFill>
                  <a:srgbClr val="C00000"/>
                </a:solidFill>
              </a:rPr>
              <a:t>Методическая работа </a:t>
            </a:r>
            <a:br>
              <a:rPr lang="ru-RU" sz="2800" dirty="0" smtClean="0">
                <a:solidFill>
                  <a:srgbClr val="C00000"/>
                </a:solidFill>
              </a:rPr>
            </a:br>
            <a:r>
              <a:rPr lang="ru-RU" sz="2800" dirty="0" smtClean="0">
                <a:solidFill>
                  <a:srgbClr val="C00000"/>
                </a:solidFill>
              </a:rPr>
              <a:t>при организации аттестации в ДОУ</a:t>
            </a:r>
            <a:endParaRPr lang="ru-RU" sz="2800" dirty="0">
              <a:solidFill>
                <a:srgbClr val="C00000"/>
              </a:solidFill>
            </a:endParaRPr>
          </a:p>
        </p:txBody>
      </p:sp>
      <p:sp>
        <p:nvSpPr>
          <p:cNvPr id="3" name="Содержимое 2"/>
          <p:cNvSpPr>
            <a:spLocks noGrp="1"/>
          </p:cNvSpPr>
          <p:nvPr>
            <p:ph idx="1"/>
          </p:nvPr>
        </p:nvSpPr>
        <p:spPr>
          <a:xfrm>
            <a:off x="457200" y="1600200"/>
            <a:ext cx="8229600" cy="4525963"/>
          </a:xfrm>
        </p:spPr>
        <p:txBody>
          <a:bodyPr>
            <a:normAutofit fontScale="92500" lnSpcReduction="10000"/>
          </a:bodyPr>
          <a:lstStyle/>
          <a:p>
            <a:r>
              <a:rPr lang="ru-RU" dirty="0" smtClean="0">
                <a:solidFill>
                  <a:srgbClr val="002060"/>
                </a:solidFill>
              </a:rPr>
              <a:t>Методическая работа по аттестации педагогических работников  д.б. планомерной и постоянной;</a:t>
            </a:r>
          </a:p>
          <a:p>
            <a:r>
              <a:rPr lang="ru-RU" dirty="0" smtClean="0">
                <a:solidFill>
                  <a:srgbClr val="002060"/>
                </a:solidFill>
              </a:rPr>
              <a:t>Должна находить свое отражение в годовом плане работы;</a:t>
            </a:r>
          </a:p>
          <a:p>
            <a:r>
              <a:rPr lang="ru-RU" dirty="0" smtClean="0">
                <a:solidFill>
                  <a:srgbClr val="002060"/>
                </a:solidFill>
              </a:rPr>
              <a:t>В ОУ должна прослеживаться система работы </a:t>
            </a:r>
          </a:p>
          <a:p>
            <a:pPr>
              <a:buNone/>
            </a:pPr>
            <a:r>
              <a:rPr lang="ru-RU" dirty="0" smtClean="0">
                <a:solidFill>
                  <a:srgbClr val="002060"/>
                </a:solidFill>
              </a:rPr>
              <a:t>   (открытые просмотры занятий, самоанализы педагогической деятельности, участие в конкурсах профессионального мастерства, </a:t>
            </a:r>
            <a:r>
              <a:rPr lang="ru-RU" dirty="0" err="1" smtClean="0">
                <a:solidFill>
                  <a:srgbClr val="002060"/>
                </a:solidFill>
              </a:rPr>
              <a:t>портфолио</a:t>
            </a:r>
            <a:r>
              <a:rPr lang="ru-RU" dirty="0" smtClean="0">
                <a:solidFill>
                  <a:srgbClr val="002060"/>
                </a:solidFill>
              </a:rPr>
              <a:t> педагогов).</a:t>
            </a:r>
            <a:endParaRPr lang="ru-RU" dirty="0">
              <a:solidFill>
                <a:srgbClr val="00206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C00000"/>
                </a:solidFill>
              </a:rPr>
              <a:t>Формальное повышение квалификации</a:t>
            </a:r>
            <a:endParaRPr lang="ru-RU" dirty="0">
              <a:solidFill>
                <a:srgbClr val="C00000"/>
              </a:solidFill>
            </a:endParaRPr>
          </a:p>
        </p:txBody>
      </p:sp>
      <p:sp>
        <p:nvSpPr>
          <p:cNvPr id="3" name="Содержимое 2"/>
          <p:cNvSpPr>
            <a:spLocks noGrp="1"/>
          </p:cNvSpPr>
          <p:nvPr>
            <p:ph idx="1"/>
          </p:nvPr>
        </p:nvSpPr>
        <p:spPr/>
        <p:txBody>
          <a:bodyPr/>
          <a:lstStyle/>
          <a:p>
            <a:r>
              <a:rPr lang="ru-RU" dirty="0" smtClean="0">
                <a:solidFill>
                  <a:srgbClr val="002060"/>
                </a:solidFill>
              </a:rPr>
              <a:t>Курсы повышения квалификации </a:t>
            </a:r>
          </a:p>
          <a:p>
            <a:pPr>
              <a:buNone/>
            </a:pPr>
            <a:r>
              <a:rPr lang="ru-RU" dirty="0" smtClean="0">
                <a:solidFill>
                  <a:srgbClr val="002060"/>
                </a:solidFill>
              </a:rPr>
              <a:t>     (1 раз в три года) за счет организации</a:t>
            </a:r>
          </a:p>
          <a:p>
            <a:r>
              <a:rPr lang="ru-RU" dirty="0" smtClean="0">
                <a:solidFill>
                  <a:srgbClr val="002060"/>
                </a:solidFill>
              </a:rPr>
              <a:t>Профессиональная переподготовка (за свой счет)</a:t>
            </a:r>
          </a:p>
          <a:p>
            <a:r>
              <a:rPr lang="ru-RU" dirty="0" smtClean="0">
                <a:solidFill>
                  <a:srgbClr val="002060"/>
                </a:solidFill>
              </a:rPr>
              <a:t>Стажировка</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C00000"/>
                </a:solidFill>
              </a:rPr>
              <a:t>Неформальное повышение квалификации</a:t>
            </a:r>
            <a:endParaRPr lang="ru-RU" dirty="0">
              <a:solidFill>
                <a:srgbClr val="C00000"/>
              </a:solidFill>
            </a:endParaRPr>
          </a:p>
        </p:txBody>
      </p:sp>
      <p:sp>
        <p:nvSpPr>
          <p:cNvPr id="3" name="Содержимое 2"/>
          <p:cNvSpPr>
            <a:spLocks noGrp="1"/>
          </p:cNvSpPr>
          <p:nvPr>
            <p:ph idx="1"/>
          </p:nvPr>
        </p:nvSpPr>
        <p:spPr/>
        <p:txBody>
          <a:bodyPr/>
          <a:lstStyle/>
          <a:p>
            <a:pPr algn="just">
              <a:buNone/>
            </a:pPr>
            <a:r>
              <a:rPr lang="ru-RU" dirty="0" smtClean="0">
                <a:solidFill>
                  <a:srgbClr val="002060"/>
                </a:solidFill>
              </a:rPr>
              <a:t>    Цель методического сопровождения -оказать помощь педагогу в период подготовки к аттестации, повысить его профессиональную компетентность, сформировать умения анализировать свои результаты своей педагогической деятельности </a:t>
            </a:r>
            <a:endParaRPr lang="ru-RU" dirty="0">
              <a:solidFill>
                <a:srgbClr val="00206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44562"/>
          </a:xfrm>
        </p:spPr>
        <p:txBody>
          <a:bodyPr>
            <a:normAutofit/>
          </a:bodyPr>
          <a:lstStyle/>
          <a:p>
            <a:r>
              <a:rPr lang="ru-RU" sz="3200" dirty="0" smtClean="0">
                <a:solidFill>
                  <a:srgbClr val="C00000"/>
                </a:solidFill>
              </a:rPr>
              <a:t>Тема самообразования</a:t>
            </a:r>
            <a:endParaRPr lang="ru-RU" sz="32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5943600" y="1371600"/>
            <a:ext cx="2992953" cy="1981200"/>
          </a:xfrm>
          <a:prstGeom prst="rect">
            <a:avLst/>
          </a:prstGeom>
          <a:noFill/>
          <a:ln w="9525">
            <a:noFill/>
            <a:miter lim="800000"/>
            <a:headEnd/>
            <a:tailEnd/>
          </a:ln>
          <a:effectLst/>
        </p:spPr>
      </p:pic>
      <p:graphicFrame>
        <p:nvGraphicFramePr>
          <p:cNvPr id="5" name="Схема 4"/>
          <p:cNvGraphicFramePr/>
          <p:nvPr/>
        </p:nvGraphicFramePr>
        <p:xfrm>
          <a:off x="2590800" y="3124200"/>
          <a:ext cx="4953000"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7" name="Picture 3"/>
          <p:cNvPicPr>
            <a:picLocks noChangeAspect="1" noChangeArrowheads="1"/>
          </p:cNvPicPr>
          <p:nvPr/>
        </p:nvPicPr>
        <p:blipFill>
          <a:blip r:embed="rId7"/>
          <a:srcRect/>
          <a:stretch>
            <a:fillRect/>
          </a:stretch>
        </p:blipFill>
        <p:spPr bwMode="auto">
          <a:xfrm>
            <a:off x="0" y="1295400"/>
            <a:ext cx="4453933" cy="2895600"/>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2743200" y="2362201"/>
            <a:ext cx="3581400" cy="1752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buNone/>
            </a:pPr>
            <a:r>
              <a:rPr lang="ru-RU" sz="2800" dirty="0" smtClean="0"/>
              <a:t>Методическая работа</a:t>
            </a:r>
            <a:endParaRPr lang="ru-RU" sz="2800" dirty="0"/>
          </a:p>
        </p:txBody>
      </p:sp>
      <p:sp>
        <p:nvSpPr>
          <p:cNvPr id="5" name="Овал 4"/>
          <p:cNvSpPr/>
          <p:nvPr/>
        </p:nvSpPr>
        <p:spPr>
          <a:xfrm>
            <a:off x="4953000" y="914400"/>
            <a:ext cx="23622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Самообразование (отчеты)</a:t>
            </a:r>
            <a:endParaRPr lang="ru-RU" dirty="0"/>
          </a:p>
        </p:txBody>
      </p:sp>
      <p:sp>
        <p:nvSpPr>
          <p:cNvPr id="6" name="Овал 5"/>
          <p:cNvSpPr/>
          <p:nvPr/>
        </p:nvSpPr>
        <p:spPr>
          <a:xfrm>
            <a:off x="228600" y="2514600"/>
            <a:ext cx="22860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Повышение квалификации/аттестация</a:t>
            </a:r>
            <a:endParaRPr lang="ru-RU" dirty="0"/>
          </a:p>
        </p:txBody>
      </p:sp>
      <p:sp>
        <p:nvSpPr>
          <p:cNvPr id="7" name="Овал 6"/>
          <p:cNvSpPr/>
          <p:nvPr/>
        </p:nvSpPr>
        <p:spPr>
          <a:xfrm>
            <a:off x="6781800" y="2514600"/>
            <a:ext cx="22098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Теоретические семинары/</a:t>
            </a:r>
          </a:p>
          <a:p>
            <a:pPr algn="ctr"/>
            <a:r>
              <a:rPr lang="ru-RU" dirty="0" err="1" smtClean="0"/>
              <a:t>Пед.советы</a:t>
            </a:r>
            <a:endParaRPr lang="ru-RU" dirty="0"/>
          </a:p>
        </p:txBody>
      </p:sp>
      <p:sp>
        <p:nvSpPr>
          <p:cNvPr id="8" name="Овал 7"/>
          <p:cNvSpPr/>
          <p:nvPr/>
        </p:nvSpPr>
        <p:spPr>
          <a:xfrm>
            <a:off x="1676400" y="838200"/>
            <a:ext cx="2362200" cy="1143000"/>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ru-RU" dirty="0" smtClean="0"/>
              <a:t>Открытые занятия, мероприятия</a:t>
            </a:r>
            <a:endParaRPr lang="ru-RU" dirty="0"/>
          </a:p>
        </p:txBody>
      </p:sp>
      <p:sp>
        <p:nvSpPr>
          <p:cNvPr id="9" name="Овал 8"/>
          <p:cNvSpPr/>
          <p:nvPr/>
        </p:nvSpPr>
        <p:spPr>
          <a:xfrm>
            <a:off x="1676400" y="4495800"/>
            <a:ext cx="2590800" cy="1295400"/>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ru-RU" dirty="0" smtClean="0"/>
              <a:t>Работа творческих (проблемных) групп</a:t>
            </a:r>
            <a:endParaRPr lang="ru-RU" dirty="0"/>
          </a:p>
        </p:txBody>
      </p:sp>
      <p:sp>
        <p:nvSpPr>
          <p:cNvPr id="10" name="Овал 9"/>
          <p:cNvSpPr/>
          <p:nvPr/>
        </p:nvSpPr>
        <p:spPr>
          <a:xfrm>
            <a:off x="4876800" y="4343400"/>
            <a:ext cx="2895600" cy="1524000"/>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ru-RU" dirty="0" smtClean="0"/>
              <a:t>Разработка методической документации</a:t>
            </a:r>
          </a:p>
          <a:p>
            <a:pPr algn="ctr"/>
            <a:r>
              <a:rPr lang="ru-RU" dirty="0" smtClean="0"/>
              <a:t>дидактических пособий</a:t>
            </a:r>
            <a:endParaRPr lang="ru-RU" dirty="0"/>
          </a:p>
        </p:txBody>
      </p:sp>
      <p:cxnSp>
        <p:nvCxnSpPr>
          <p:cNvPr id="12" name="Прямая со стрелкой 11"/>
          <p:cNvCxnSpPr/>
          <p:nvPr/>
        </p:nvCxnSpPr>
        <p:spPr>
          <a:xfrm rot="16200000" flipV="1">
            <a:off x="3390900" y="2095500"/>
            <a:ext cx="3810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rot="5400000" flipH="1" flipV="1">
            <a:off x="5410200" y="2133600"/>
            <a:ext cx="3048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rot="10800000">
            <a:off x="2438400" y="34290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flipV="1">
            <a:off x="6477000" y="33528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Прямая со стрелкой 33"/>
          <p:cNvCxnSpPr/>
          <p:nvPr/>
        </p:nvCxnSpPr>
        <p:spPr>
          <a:xfrm rot="5400000">
            <a:off x="3467100" y="4152900"/>
            <a:ext cx="304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Прямая со стрелкой 39"/>
          <p:cNvCxnSpPr/>
          <p:nvPr/>
        </p:nvCxnSpPr>
        <p:spPr>
          <a:xfrm rot="16200000" flipH="1">
            <a:off x="5486400" y="4114800"/>
            <a:ext cx="3048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792162"/>
          </a:xfrm>
        </p:spPr>
        <p:txBody>
          <a:bodyPr>
            <a:normAutofit/>
          </a:bodyPr>
          <a:lstStyle/>
          <a:p>
            <a:r>
              <a:rPr lang="ru-RU" sz="2800" dirty="0" smtClean="0">
                <a:solidFill>
                  <a:srgbClr val="C00000"/>
                </a:solidFill>
              </a:rPr>
              <a:t>Организация методической работы</a:t>
            </a:r>
            <a:endParaRPr lang="ru-RU" sz="2800" dirty="0">
              <a:solidFill>
                <a:srgbClr val="C00000"/>
              </a:solidFill>
            </a:endParaRPr>
          </a:p>
        </p:txBody>
      </p:sp>
      <p:sp>
        <p:nvSpPr>
          <p:cNvPr id="7" name="Текст 6"/>
          <p:cNvSpPr>
            <a:spLocks noGrp="1"/>
          </p:cNvSpPr>
          <p:nvPr>
            <p:ph type="body" idx="1"/>
          </p:nvPr>
        </p:nvSpPr>
        <p:spPr>
          <a:xfrm>
            <a:off x="381000" y="1143000"/>
            <a:ext cx="4040188" cy="639762"/>
          </a:xfrm>
        </p:spPr>
        <p:txBody>
          <a:bodyPr>
            <a:normAutofit/>
          </a:bodyPr>
          <a:lstStyle/>
          <a:p>
            <a:r>
              <a:rPr lang="ru-RU" dirty="0" smtClean="0">
                <a:solidFill>
                  <a:srgbClr val="002060"/>
                </a:solidFill>
              </a:rPr>
              <a:t>Направления работы:</a:t>
            </a:r>
            <a:endParaRPr lang="ru-RU" dirty="0">
              <a:solidFill>
                <a:srgbClr val="002060"/>
              </a:solidFill>
            </a:endParaRPr>
          </a:p>
        </p:txBody>
      </p:sp>
      <p:sp>
        <p:nvSpPr>
          <p:cNvPr id="6" name="Содержимое 5"/>
          <p:cNvSpPr>
            <a:spLocks noGrp="1"/>
          </p:cNvSpPr>
          <p:nvPr>
            <p:ph sz="half" idx="2"/>
          </p:nvPr>
        </p:nvSpPr>
        <p:spPr>
          <a:xfrm>
            <a:off x="304800" y="1981200"/>
            <a:ext cx="4040188" cy="3951288"/>
          </a:xfrm>
        </p:spPr>
        <p:txBody>
          <a:bodyPr/>
          <a:lstStyle/>
          <a:p>
            <a:pPr algn="just"/>
            <a:r>
              <a:rPr lang="ru-RU" dirty="0" smtClean="0">
                <a:solidFill>
                  <a:srgbClr val="002060"/>
                </a:solidFill>
              </a:rPr>
              <a:t>Развитие детей</a:t>
            </a:r>
          </a:p>
          <a:p>
            <a:pPr algn="just"/>
            <a:r>
              <a:rPr lang="ru-RU" dirty="0" smtClean="0">
                <a:solidFill>
                  <a:srgbClr val="002060"/>
                </a:solidFill>
              </a:rPr>
              <a:t>Повышение профессионального мастерства педагогов</a:t>
            </a:r>
            <a:endParaRPr lang="ru-RU" dirty="0">
              <a:solidFill>
                <a:srgbClr val="002060"/>
              </a:solidFill>
            </a:endParaRPr>
          </a:p>
        </p:txBody>
      </p:sp>
      <p:sp>
        <p:nvSpPr>
          <p:cNvPr id="8" name="Текст 7"/>
          <p:cNvSpPr>
            <a:spLocks noGrp="1"/>
          </p:cNvSpPr>
          <p:nvPr>
            <p:ph type="body" sz="quarter" idx="3"/>
          </p:nvPr>
        </p:nvSpPr>
        <p:spPr/>
        <p:txBody>
          <a:bodyPr>
            <a:normAutofit fontScale="92500" lnSpcReduction="20000"/>
          </a:bodyPr>
          <a:lstStyle/>
          <a:p>
            <a:r>
              <a:rPr lang="ru-RU" dirty="0" smtClean="0">
                <a:solidFill>
                  <a:srgbClr val="002060"/>
                </a:solidFill>
              </a:rPr>
              <a:t>Факторы, которые необходимо учитывать:</a:t>
            </a:r>
            <a:endParaRPr lang="ru-RU" dirty="0">
              <a:solidFill>
                <a:srgbClr val="002060"/>
              </a:solidFill>
            </a:endParaRPr>
          </a:p>
        </p:txBody>
      </p:sp>
      <p:sp>
        <p:nvSpPr>
          <p:cNvPr id="9" name="Содержимое 8"/>
          <p:cNvSpPr>
            <a:spLocks noGrp="1"/>
          </p:cNvSpPr>
          <p:nvPr>
            <p:ph sz="quarter" idx="4"/>
          </p:nvPr>
        </p:nvSpPr>
        <p:spPr>
          <a:xfrm>
            <a:off x="4267201" y="2174875"/>
            <a:ext cx="4419600" cy="3951288"/>
          </a:xfrm>
        </p:spPr>
        <p:txBody>
          <a:bodyPr>
            <a:normAutofit fontScale="92500"/>
          </a:bodyPr>
          <a:lstStyle/>
          <a:p>
            <a:pPr algn="just"/>
            <a:r>
              <a:rPr lang="ru-RU" dirty="0" smtClean="0">
                <a:solidFill>
                  <a:srgbClr val="002060"/>
                </a:solidFill>
              </a:rPr>
              <a:t>Годовые задачи на учебный год</a:t>
            </a:r>
          </a:p>
          <a:p>
            <a:pPr algn="just"/>
            <a:r>
              <a:rPr lang="ru-RU" dirty="0" smtClean="0">
                <a:solidFill>
                  <a:srgbClr val="002060"/>
                </a:solidFill>
              </a:rPr>
              <a:t>Количественный и качественный состав </a:t>
            </a:r>
            <a:r>
              <a:rPr lang="ru-RU" dirty="0" err="1" smtClean="0">
                <a:solidFill>
                  <a:srgbClr val="002060"/>
                </a:solidFill>
              </a:rPr>
              <a:t>пед.коллектива</a:t>
            </a:r>
            <a:endParaRPr lang="ru-RU" dirty="0" smtClean="0">
              <a:solidFill>
                <a:srgbClr val="002060"/>
              </a:solidFill>
            </a:endParaRPr>
          </a:p>
          <a:p>
            <a:pPr algn="just"/>
            <a:r>
              <a:rPr lang="ru-RU" dirty="0" smtClean="0">
                <a:solidFill>
                  <a:srgbClr val="002060"/>
                </a:solidFill>
              </a:rPr>
              <a:t>Традиции, приоритетные направления в их деятельности</a:t>
            </a:r>
          </a:p>
          <a:p>
            <a:pPr algn="just"/>
            <a:r>
              <a:rPr lang="ru-RU" dirty="0" smtClean="0">
                <a:solidFill>
                  <a:srgbClr val="002060"/>
                </a:solidFill>
              </a:rPr>
              <a:t>Результаты деятельности воспитателей, затруднения, которые они испытывают в работе с детьми</a:t>
            </a:r>
            <a:endParaRPr lang="ru-RU" dirty="0">
              <a:solidFill>
                <a:srgbClr val="00206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fontScale="90000"/>
          </a:bodyPr>
          <a:lstStyle/>
          <a:p>
            <a:r>
              <a:rPr lang="ru-RU" sz="3100" dirty="0" smtClean="0">
                <a:solidFill>
                  <a:srgbClr val="C00000"/>
                </a:solidFill>
              </a:rPr>
              <a:t>Методическая работа будет зависеть: </a:t>
            </a:r>
            <a:r>
              <a:rPr lang="ru-RU" dirty="0" smtClean="0"/>
              <a:t/>
            </a:r>
            <a:br>
              <a:rPr lang="ru-RU" dirty="0" smtClean="0"/>
            </a:br>
            <a:endParaRPr lang="ru-RU" dirty="0"/>
          </a:p>
        </p:txBody>
      </p:sp>
      <p:sp>
        <p:nvSpPr>
          <p:cNvPr id="6" name="Содержимое 5"/>
          <p:cNvSpPr>
            <a:spLocks noGrp="1"/>
          </p:cNvSpPr>
          <p:nvPr>
            <p:ph sz="half" idx="1"/>
          </p:nvPr>
        </p:nvSpPr>
        <p:spPr/>
        <p:txBody>
          <a:bodyPr/>
          <a:lstStyle/>
          <a:p>
            <a:pPr>
              <a:buFontTx/>
              <a:buChar char="-"/>
            </a:pPr>
            <a:r>
              <a:rPr lang="ru-RU" dirty="0" smtClean="0">
                <a:solidFill>
                  <a:srgbClr val="C00000"/>
                </a:solidFill>
              </a:rPr>
              <a:t>если в коллективе есть молодые педагоги </a:t>
            </a:r>
          </a:p>
          <a:p>
            <a:pPr>
              <a:buNone/>
            </a:pPr>
            <a:r>
              <a:rPr lang="ru-RU" dirty="0" smtClean="0">
                <a:solidFill>
                  <a:srgbClr val="C00000"/>
                </a:solidFill>
              </a:rPr>
              <a:t>    (возможно наставничество)</a:t>
            </a:r>
          </a:p>
          <a:p>
            <a:pPr>
              <a:buNone/>
            </a:pPr>
            <a:endParaRPr lang="ru-RU" dirty="0" smtClean="0">
              <a:solidFill>
                <a:srgbClr val="C00000"/>
              </a:solidFill>
            </a:endParaRPr>
          </a:p>
          <a:p>
            <a:pPr>
              <a:buNone/>
            </a:pPr>
            <a:r>
              <a:rPr lang="ru-RU" dirty="0" smtClean="0">
                <a:solidFill>
                  <a:srgbClr val="C00000"/>
                </a:solidFill>
              </a:rPr>
              <a:t>- Аттестованы на </a:t>
            </a:r>
            <a:r>
              <a:rPr lang="ru-RU" dirty="0" err="1" smtClean="0">
                <a:solidFill>
                  <a:srgbClr val="C00000"/>
                </a:solidFill>
              </a:rPr>
              <a:t>с.з.д</a:t>
            </a:r>
            <a:r>
              <a:rPr lang="ru-RU" dirty="0" smtClean="0">
                <a:solidFill>
                  <a:srgbClr val="C00000"/>
                </a:solidFill>
              </a:rPr>
              <a:t>.</a:t>
            </a:r>
          </a:p>
        </p:txBody>
      </p:sp>
      <p:sp>
        <p:nvSpPr>
          <p:cNvPr id="8" name="Содержимое 7"/>
          <p:cNvSpPr>
            <a:spLocks noGrp="1"/>
          </p:cNvSpPr>
          <p:nvPr>
            <p:ph sz="half" idx="2"/>
          </p:nvPr>
        </p:nvSpPr>
        <p:spPr/>
        <p:txBody>
          <a:bodyPr/>
          <a:lstStyle/>
          <a:p>
            <a:pPr>
              <a:buFontTx/>
              <a:buChar char="-"/>
            </a:pPr>
            <a:r>
              <a:rPr lang="ru-RU" dirty="0" smtClean="0">
                <a:solidFill>
                  <a:srgbClr val="002060"/>
                </a:solidFill>
              </a:rPr>
              <a:t>если работают только </a:t>
            </a:r>
            <a:r>
              <a:rPr lang="ru-RU" dirty="0" err="1" smtClean="0">
                <a:solidFill>
                  <a:srgbClr val="002060"/>
                </a:solidFill>
              </a:rPr>
              <a:t>стажисты</a:t>
            </a:r>
            <a:endParaRPr lang="ru-RU" dirty="0" smtClean="0">
              <a:solidFill>
                <a:srgbClr val="002060"/>
              </a:solidFill>
            </a:endParaRPr>
          </a:p>
          <a:p>
            <a:pPr>
              <a:buFontTx/>
              <a:buChar char="-"/>
            </a:pPr>
            <a:endParaRPr lang="ru-RU" dirty="0" smtClean="0">
              <a:solidFill>
                <a:srgbClr val="002060"/>
              </a:solidFill>
            </a:endParaRPr>
          </a:p>
          <a:p>
            <a:pPr>
              <a:buFontTx/>
              <a:buChar char="-"/>
            </a:pPr>
            <a:endParaRPr lang="ru-RU" dirty="0" smtClean="0">
              <a:solidFill>
                <a:srgbClr val="002060"/>
              </a:solidFill>
            </a:endParaRPr>
          </a:p>
          <a:p>
            <a:pPr>
              <a:buFontTx/>
              <a:buChar char="-"/>
            </a:pPr>
            <a:endParaRPr lang="ru-RU" dirty="0" smtClean="0">
              <a:solidFill>
                <a:srgbClr val="002060"/>
              </a:solidFill>
            </a:endParaRPr>
          </a:p>
          <a:p>
            <a:pPr>
              <a:buFontTx/>
              <a:buChar char="-"/>
            </a:pPr>
            <a:r>
              <a:rPr lang="ru-RU" dirty="0" smtClean="0">
                <a:solidFill>
                  <a:srgbClr val="002060"/>
                </a:solidFill>
              </a:rPr>
              <a:t>Педагоги имеют высшую квалификационную категорию</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solidFill>
                  <a:srgbClr val="C00000"/>
                </a:solidFill>
              </a:rPr>
              <a:t>Контрольный список – отправная точка организации методической работы</a:t>
            </a:r>
            <a:endParaRPr lang="ru-RU" sz="2400" dirty="0">
              <a:solidFill>
                <a:srgbClr val="C00000"/>
              </a:solidFill>
            </a:endParaRPr>
          </a:p>
        </p:txBody>
      </p:sp>
      <p:sp>
        <p:nvSpPr>
          <p:cNvPr id="8" name="Содержимое 7"/>
          <p:cNvSpPr>
            <a:spLocks noGrp="1"/>
          </p:cNvSpPr>
          <p:nvPr>
            <p:ph sz="half" idx="1"/>
          </p:nvPr>
        </p:nvSpPr>
        <p:spPr/>
        <p:txBody>
          <a:bodyPr>
            <a:normAutofit fontScale="92500" lnSpcReduction="10000"/>
          </a:bodyPr>
          <a:lstStyle/>
          <a:p>
            <a:pPr>
              <a:buNone/>
            </a:pPr>
            <a:r>
              <a:rPr lang="ru-RU" dirty="0" smtClean="0">
                <a:solidFill>
                  <a:srgbClr val="002060"/>
                </a:solidFill>
              </a:rPr>
              <a:t>Сведения о курсах повышения квалификации </a:t>
            </a:r>
          </a:p>
          <a:p>
            <a:pPr>
              <a:buNone/>
            </a:pPr>
            <a:r>
              <a:rPr lang="ru-RU" dirty="0" smtClean="0">
                <a:solidFill>
                  <a:srgbClr val="002060"/>
                </a:solidFill>
              </a:rPr>
              <a:t>       (1 раз в три года)</a:t>
            </a:r>
          </a:p>
          <a:p>
            <a:pPr>
              <a:buNone/>
            </a:pPr>
            <a:r>
              <a:rPr lang="ru-RU" dirty="0" smtClean="0">
                <a:solidFill>
                  <a:srgbClr val="002060"/>
                </a:solidFill>
              </a:rPr>
              <a:t>             Июнь 2016</a:t>
            </a:r>
          </a:p>
          <a:p>
            <a:pPr>
              <a:buNone/>
            </a:pPr>
            <a:r>
              <a:rPr lang="ru-RU" dirty="0" smtClean="0">
                <a:solidFill>
                  <a:srgbClr val="002060"/>
                </a:solidFill>
              </a:rPr>
              <a:t>Июнь 2017 ( 1 год)</a:t>
            </a:r>
          </a:p>
          <a:p>
            <a:pPr>
              <a:buNone/>
            </a:pPr>
            <a:r>
              <a:rPr lang="ru-RU" dirty="0" smtClean="0">
                <a:solidFill>
                  <a:srgbClr val="002060"/>
                </a:solidFill>
              </a:rPr>
              <a:t>Июнь 2018 (2 года)</a:t>
            </a:r>
          </a:p>
          <a:p>
            <a:pPr>
              <a:buNone/>
            </a:pPr>
            <a:r>
              <a:rPr lang="ru-RU" dirty="0" smtClean="0">
                <a:solidFill>
                  <a:srgbClr val="002060"/>
                </a:solidFill>
              </a:rPr>
              <a:t>Июнь 2019 (3 года)</a:t>
            </a:r>
          </a:p>
          <a:p>
            <a:pPr>
              <a:buNone/>
            </a:pPr>
            <a:r>
              <a:rPr lang="ru-RU" dirty="0" smtClean="0">
                <a:solidFill>
                  <a:srgbClr val="002060"/>
                </a:solidFill>
              </a:rPr>
              <a:t>Желательно до июня уже пройти курсы вновь</a:t>
            </a:r>
          </a:p>
          <a:p>
            <a:pPr>
              <a:buNone/>
            </a:pPr>
            <a:endParaRPr lang="ru-RU" dirty="0"/>
          </a:p>
        </p:txBody>
      </p:sp>
      <p:sp>
        <p:nvSpPr>
          <p:cNvPr id="9" name="Содержимое 8"/>
          <p:cNvSpPr>
            <a:spLocks noGrp="1"/>
          </p:cNvSpPr>
          <p:nvPr>
            <p:ph sz="half" idx="2"/>
          </p:nvPr>
        </p:nvSpPr>
        <p:spPr>
          <a:xfrm>
            <a:off x="4648200" y="1600200"/>
            <a:ext cx="4191000" cy="4525963"/>
          </a:xfrm>
        </p:spPr>
        <p:txBody>
          <a:bodyPr>
            <a:normAutofit fontScale="92500" lnSpcReduction="10000"/>
          </a:bodyPr>
          <a:lstStyle/>
          <a:p>
            <a:pPr>
              <a:buNone/>
            </a:pPr>
            <a:r>
              <a:rPr lang="ru-RU" dirty="0" smtClean="0">
                <a:solidFill>
                  <a:srgbClr val="002060"/>
                </a:solidFill>
              </a:rPr>
              <a:t>Сведения об Аттестации</a:t>
            </a:r>
          </a:p>
          <a:p>
            <a:pPr algn="ctr">
              <a:buNone/>
            </a:pPr>
            <a:r>
              <a:rPr lang="ru-RU" dirty="0" smtClean="0">
                <a:solidFill>
                  <a:srgbClr val="002060"/>
                </a:solidFill>
              </a:rPr>
              <a:t>(1 раз в 5 лет)</a:t>
            </a:r>
          </a:p>
          <a:p>
            <a:pPr>
              <a:buNone/>
            </a:pPr>
            <a:r>
              <a:rPr lang="ru-RU" dirty="0" smtClean="0">
                <a:solidFill>
                  <a:srgbClr val="002060"/>
                </a:solidFill>
              </a:rPr>
              <a:t>   Важно: своевременно вносить сведения в контрольный список (полную дату)</a:t>
            </a:r>
          </a:p>
          <a:p>
            <a:pPr>
              <a:buNone/>
            </a:pPr>
            <a:endParaRPr lang="ru-RU" dirty="0" smtClean="0"/>
          </a:p>
          <a:p>
            <a:pPr>
              <a:buNone/>
            </a:pPr>
            <a:endParaRPr lang="ru-RU" dirty="0" smtClean="0"/>
          </a:p>
          <a:p>
            <a:pPr>
              <a:buNone/>
            </a:pPr>
            <a:endParaRPr lang="ru-RU" dirty="0" smtClean="0"/>
          </a:p>
          <a:p>
            <a:pPr>
              <a:buNone/>
            </a:pPr>
            <a:r>
              <a:rPr lang="ru-RU" dirty="0" smtClean="0">
                <a:solidFill>
                  <a:srgbClr val="002060"/>
                </a:solidFill>
              </a:rPr>
              <a:t> Планировать мероприятия  в годовом  плане работы </a:t>
            </a:r>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a:p>
        </p:txBody>
      </p:sp>
      <p:sp>
        <p:nvSpPr>
          <p:cNvPr id="10" name="Стрелка вниз 9"/>
          <p:cNvSpPr/>
          <p:nvPr/>
        </p:nvSpPr>
        <p:spPr>
          <a:xfrm>
            <a:off x="6553200" y="4572000"/>
            <a:ext cx="3048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solidFill>
                  <a:srgbClr val="C00000"/>
                </a:solidFill>
              </a:rPr>
              <a:t>Цель</a:t>
            </a:r>
            <a:endParaRPr lang="ru-RU" sz="3200" dirty="0">
              <a:solidFill>
                <a:srgbClr val="C00000"/>
              </a:solidFill>
            </a:endParaRPr>
          </a:p>
        </p:txBody>
      </p:sp>
      <p:sp>
        <p:nvSpPr>
          <p:cNvPr id="3" name="Содержимое 2"/>
          <p:cNvSpPr>
            <a:spLocks noGrp="1"/>
          </p:cNvSpPr>
          <p:nvPr>
            <p:ph idx="1"/>
          </p:nvPr>
        </p:nvSpPr>
        <p:spPr/>
        <p:txBody>
          <a:bodyPr>
            <a:normAutofit/>
          </a:bodyPr>
          <a:lstStyle/>
          <a:p>
            <a:pPr algn="just">
              <a:buNone/>
            </a:pPr>
            <a:r>
              <a:rPr lang="ru-RU" sz="2800" dirty="0" smtClean="0"/>
              <a:t>    </a:t>
            </a:r>
            <a:r>
              <a:rPr lang="ru-RU" sz="2800" dirty="0" smtClean="0">
                <a:solidFill>
                  <a:srgbClr val="002060"/>
                </a:solidFill>
              </a:rPr>
              <a:t>Подтверждение соответствия педагогических работников занимаемым ими должностям на основе оценки их профессиональной деятельности и по желанию педагогических работников</a:t>
            </a:r>
            <a:endParaRPr lang="ru-RU" sz="2800" dirty="0">
              <a:solidFill>
                <a:srgbClr val="002060"/>
              </a:solidFill>
            </a:endParaRPr>
          </a:p>
        </p:txBody>
      </p:sp>
      <p:pic>
        <p:nvPicPr>
          <p:cNvPr id="2050" name="Picture 2"/>
          <p:cNvPicPr>
            <a:picLocks noChangeAspect="1" noChangeArrowheads="1"/>
          </p:cNvPicPr>
          <p:nvPr/>
        </p:nvPicPr>
        <p:blipFill>
          <a:blip r:embed="rId2"/>
          <a:srcRect/>
          <a:stretch>
            <a:fillRect/>
          </a:stretch>
        </p:blipFill>
        <p:spPr bwMode="auto">
          <a:xfrm>
            <a:off x="1905000" y="4038600"/>
            <a:ext cx="5591175" cy="2314575"/>
          </a:xfrm>
          <a:prstGeom prst="rect">
            <a:avLst/>
          </a:prstGeom>
          <a:noFill/>
          <a:ln w="9525">
            <a:noFill/>
            <a:miter lim="800000"/>
            <a:headEnd/>
            <a:tailEnd/>
          </a:ln>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3562"/>
          </a:xfrm>
        </p:spPr>
        <p:txBody>
          <a:bodyPr>
            <a:normAutofit/>
          </a:bodyPr>
          <a:lstStyle/>
          <a:p>
            <a:r>
              <a:rPr lang="ru-RU" sz="2800" dirty="0" smtClean="0">
                <a:solidFill>
                  <a:srgbClr val="C00000"/>
                </a:solidFill>
              </a:rPr>
              <a:t>Темы самообразования</a:t>
            </a:r>
            <a:endParaRPr lang="ru-RU" sz="2800" dirty="0">
              <a:solidFill>
                <a:srgbClr val="C00000"/>
              </a:solidFill>
            </a:endParaRPr>
          </a:p>
        </p:txBody>
      </p:sp>
      <p:sp>
        <p:nvSpPr>
          <p:cNvPr id="3" name="Содержимое 2"/>
          <p:cNvSpPr>
            <a:spLocks noGrp="1"/>
          </p:cNvSpPr>
          <p:nvPr>
            <p:ph sz="half" idx="1"/>
          </p:nvPr>
        </p:nvSpPr>
        <p:spPr>
          <a:xfrm>
            <a:off x="457200" y="990600"/>
            <a:ext cx="4038600" cy="5135563"/>
          </a:xfrm>
        </p:spPr>
        <p:txBody>
          <a:bodyPr>
            <a:noAutofit/>
          </a:bodyPr>
          <a:lstStyle/>
          <a:p>
            <a:r>
              <a:rPr lang="ru-RU" sz="1600" b="1" dirty="0" smtClean="0">
                <a:solidFill>
                  <a:srgbClr val="002060"/>
                </a:solidFill>
              </a:rPr>
              <a:t>Взаимодействие педагогов детского сада с семьей </a:t>
            </a:r>
          </a:p>
          <a:p>
            <a:r>
              <a:rPr lang="ru-RU" sz="1600" b="1" dirty="0" smtClean="0">
                <a:solidFill>
                  <a:srgbClr val="002060"/>
                </a:solidFill>
              </a:rPr>
              <a:t>Активные методы в работы с педагогами ДОУ</a:t>
            </a:r>
          </a:p>
          <a:p>
            <a:r>
              <a:rPr lang="ru-RU" sz="1600" b="1" dirty="0" smtClean="0">
                <a:solidFill>
                  <a:srgbClr val="002060"/>
                </a:solidFill>
              </a:rPr>
              <a:t>Использование информационно-коммуникативных технологий в образовательном процессе ДОО </a:t>
            </a:r>
          </a:p>
          <a:p>
            <a:r>
              <a:rPr lang="ru-RU" sz="1600" b="1" dirty="0" smtClean="0">
                <a:solidFill>
                  <a:srgbClr val="002060"/>
                </a:solidFill>
              </a:rPr>
              <a:t>Современные методы обучения и развития начинающих и опытных педагогов</a:t>
            </a:r>
          </a:p>
          <a:p>
            <a:r>
              <a:rPr lang="ru-RU" sz="1600" b="1" dirty="0" smtClean="0">
                <a:solidFill>
                  <a:srgbClr val="002060"/>
                </a:solidFill>
              </a:rPr>
              <a:t>Повышение педагогического мастерства  педагогов в области экологического (…) воспитания детей.</a:t>
            </a:r>
          </a:p>
          <a:p>
            <a:r>
              <a:rPr lang="ru-RU" sz="1600" b="1" dirty="0" smtClean="0">
                <a:solidFill>
                  <a:srgbClr val="002060"/>
                </a:solidFill>
              </a:rPr>
              <a:t>Повышение профессиональной компетентности воспитателей в области ИКТ</a:t>
            </a:r>
          </a:p>
          <a:p>
            <a:r>
              <a:rPr lang="ru-RU" sz="1600" b="1" dirty="0" smtClean="0">
                <a:solidFill>
                  <a:srgbClr val="002060"/>
                </a:solidFill>
              </a:rPr>
              <a:t>Повышение профессиональной компетентности педагогов в соответствии с требованиями </a:t>
            </a:r>
            <a:r>
              <a:rPr lang="ru-RU" sz="1600" b="1" dirty="0" err="1" smtClean="0">
                <a:solidFill>
                  <a:srgbClr val="002060"/>
                </a:solidFill>
              </a:rPr>
              <a:t>профстандарта</a:t>
            </a:r>
            <a:endParaRPr lang="ru-RU" sz="1600" b="1" dirty="0" smtClean="0">
              <a:solidFill>
                <a:srgbClr val="002060"/>
              </a:solidFill>
            </a:endParaRPr>
          </a:p>
          <a:p>
            <a:pPr>
              <a:buNone/>
            </a:pPr>
            <a:r>
              <a:rPr lang="ru-RU" sz="1200" b="1" dirty="0" smtClean="0">
                <a:solidFill>
                  <a:srgbClr val="C00000"/>
                </a:solidFill>
              </a:rPr>
              <a:t>Работаем по теме самообразования до 3 лет!!!</a:t>
            </a:r>
            <a:endParaRPr lang="ru-RU" sz="1200" b="1" dirty="0">
              <a:solidFill>
                <a:srgbClr val="C00000"/>
              </a:solidFill>
            </a:endParaRPr>
          </a:p>
        </p:txBody>
      </p:sp>
      <p:sp>
        <p:nvSpPr>
          <p:cNvPr id="4" name="Содержимое 3"/>
          <p:cNvSpPr>
            <a:spLocks noGrp="1"/>
          </p:cNvSpPr>
          <p:nvPr>
            <p:ph sz="half" idx="2"/>
          </p:nvPr>
        </p:nvSpPr>
        <p:spPr>
          <a:xfrm>
            <a:off x="4648200" y="1143000"/>
            <a:ext cx="4038600" cy="4983163"/>
          </a:xfrm>
        </p:spPr>
        <p:txBody>
          <a:bodyPr>
            <a:normAutofit fontScale="62500" lnSpcReduction="20000"/>
          </a:bodyPr>
          <a:lstStyle/>
          <a:p>
            <a:r>
              <a:rPr lang="ru-RU" dirty="0" smtClean="0">
                <a:solidFill>
                  <a:srgbClr val="002060"/>
                </a:solidFill>
              </a:rPr>
              <a:t>Роль сказки в воспитании дошкольников</a:t>
            </a:r>
          </a:p>
          <a:p>
            <a:r>
              <a:rPr lang="ru-RU" dirty="0" smtClean="0">
                <a:solidFill>
                  <a:srgbClr val="002060"/>
                </a:solidFill>
              </a:rPr>
              <a:t>Адаптация ребенка к детскому саду</a:t>
            </a:r>
          </a:p>
          <a:p>
            <a:r>
              <a:rPr lang="ru-RU" dirty="0" smtClean="0">
                <a:solidFill>
                  <a:srgbClr val="002060"/>
                </a:solidFill>
              </a:rPr>
              <a:t>Экологическое воспитание дошкольников</a:t>
            </a:r>
          </a:p>
          <a:p>
            <a:r>
              <a:rPr lang="ru-RU" dirty="0" smtClean="0">
                <a:solidFill>
                  <a:srgbClr val="002060"/>
                </a:solidFill>
              </a:rPr>
              <a:t>Формирование универсальных познавательных компетентностей старших дошкольников</a:t>
            </a:r>
          </a:p>
          <a:p>
            <a:r>
              <a:rPr lang="ru-RU" dirty="0" smtClean="0">
                <a:solidFill>
                  <a:srgbClr val="002060"/>
                </a:solidFill>
              </a:rPr>
              <a:t>Развитие эмоциональной компетентности семей воспитанников</a:t>
            </a:r>
          </a:p>
          <a:p>
            <a:r>
              <a:rPr lang="ru-RU" dirty="0" err="1" smtClean="0">
                <a:solidFill>
                  <a:srgbClr val="002060"/>
                </a:solidFill>
              </a:rPr>
              <a:t>Лэпбук</a:t>
            </a:r>
            <a:r>
              <a:rPr lang="ru-RU" dirty="0" smtClean="0">
                <a:solidFill>
                  <a:srgbClr val="002060"/>
                </a:solidFill>
              </a:rPr>
              <a:t> как средство развития связной речи дошкольников</a:t>
            </a:r>
          </a:p>
          <a:p>
            <a:r>
              <a:rPr lang="ru-RU" dirty="0" smtClean="0">
                <a:solidFill>
                  <a:srgbClr val="002060"/>
                </a:solidFill>
              </a:rPr>
              <a:t>Дидактические игры и упражнения как средство экологического образования</a:t>
            </a:r>
          </a:p>
          <a:p>
            <a:r>
              <a:rPr lang="ru-RU" dirty="0" smtClean="0">
                <a:solidFill>
                  <a:srgbClr val="002060"/>
                </a:solidFill>
              </a:rPr>
              <a:t>Метод проектов….</a:t>
            </a:r>
          </a:p>
          <a:p>
            <a:endParaRPr lang="ru-RU" dirty="0" smtClean="0"/>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34962"/>
          </a:xfrm>
        </p:spPr>
        <p:txBody>
          <a:bodyPr>
            <a:noAutofit/>
          </a:bodyPr>
          <a:lstStyle/>
          <a:p>
            <a:r>
              <a:rPr lang="ru-RU" sz="1800" b="1" dirty="0" smtClean="0">
                <a:solidFill>
                  <a:srgbClr val="002060"/>
                </a:solidFill>
              </a:rPr>
              <a:t>Замечания по ДОУ, выявленные в результате изучения контрольных списков</a:t>
            </a:r>
            <a:endParaRPr lang="ru-RU" sz="1800" b="1" dirty="0">
              <a:solidFill>
                <a:srgbClr val="002060"/>
              </a:solidFill>
            </a:endParaRPr>
          </a:p>
        </p:txBody>
      </p:sp>
      <p:sp>
        <p:nvSpPr>
          <p:cNvPr id="5" name="Содержимое 4"/>
          <p:cNvSpPr>
            <a:spLocks noGrp="1"/>
          </p:cNvSpPr>
          <p:nvPr>
            <p:ph idx="1"/>
          </p:nvPr>
        </p:nvSpPr>
        <p:spPr>
          <a:xfrm>
            <a:off x="457200" y="685800"/>
            <a:ext cx="8229600" cy="5943600"/>
          </a:xfrm>
        </p:spPr>
        <p:txBody>
          <a:bodyPr>
            <a:noAutofit/>
          </a:bodyPr>
          <a:lstStyle/>
          <a:p>
            <a:pPr>
              <a:buNone/>
            </a:pPr>
            <a:r>
              <a:rPr lang="ru-RU" sz="1400" b="1" dirty="0" err="1" smtClean="0"/>
              <a:t>д</a:t>
            </a:r>
            <a:r>
              <a:rPr lang="ru-RU" sz="1400" b="1" dirty="0" smtClean="0"/>
              <a:t>/с «Тополек» (с.Боровлянка) – Захожая Е.А. (с.з.д.2014 г.)- </a:t>
            </a:r>
            <a:r>
              <a:rPr lang="ru-RU" sz="1400" b="1" dirty="0" smtClean="0">
                <a:solidFill>
                  <a:srgbClr val="C00000"/>
                </a:solidFill>
              </a:rPr>
              <a:t>2019г. (1 раз в 5 лет)</a:t>
            </a:r>
          </a:p>
          <a:p>
            <a:pPr>
              <a:buNone/>
            </a:pPr>
            <a:r>
              <a:rPr lang="ru-RU" sz="1400" b="1" dirty="0" smtClean="0"/>
              <a:t>Ефимова Т.В., Кочнева Т.Н.- нет аттестации </a:t>
            </a:r>
            <a:r>
              <a:rPr lang="ru-RU" sz="1400" b="1" dirty="0" smtClean="0">
                <a:solidFill>
                  <a:srgbClr val="C00000"/>
                </a:solidFill>
              </a:rPr>
              <a:t>(аттестуем через 2 года работы в данной должности, если ИК. не заполнить на 1 кв.категорию, то на </a:t>
            </a:r>
            <a:r>
              <a:rPr lang="ru-RU" sz="1400" b="1" dirty="0" err="1" smtClean="0">
                <a:solidFill>
                  <a:srgbClr val="C00000"/>
                </a:solidFill>
              </a:rPr>
              <a:t>с.з.д</a:t>
            </a:r>
            <a:r>
              <a:rPr lang="ru-RU" sz="1400" b="1" dirty="0" smtClean="0">
                <a:solidFill>
                  <a:srgbClr val="C00000"/>
                </a:solidFill>
              </a:rPr>
              <a:t>.)</a:t>
            </a:r>
          </a:p>
          <a:p>
            <a:pPr>
              <a:buNone/>
            </a:pPr>
            <a:r>
              <a:rPr lang="ru-RU" sz="1400" b="1" dirty="0" err="1" smtClean="0"/>
              <a:t>д</a:t>
            </a:r>
            <a:r>
              <a:rPr lang="ru-RU" sz="1400" b="1" dirty="0" smtClean="0"/>
              <a:t>/с «Колокольчик» (</a:t>
            </a:r>
            <a:r>
              <a:rPr lang="ru-RU" sz="1400" b="1" dirty="0" err="1" smtClean="0"/>
              <a:t>с.Ламенка</a:t>
            </a:r>
            <a:r>
              <a:rPr lang="ru-RU" sz="1400" b="1" dirty="0" smtClean="0"/>
              <a:t>) – </a:t>
            </a:r>
            <a:r>
              <a:rPr lang="ru-RU" sz="1400" b="1" dirty="0" smtClean="0">
                <a:solidFill>
                  <a:srgbClr val="C00000"/>
                </a:solidFill>
              </a:rPr>
              <a:t>Киреева В.С., </a:t>
            </a:r>
            <a:r>
              <a:rPr lang="ru-RU" sz="1400" b="1" dirty="0" err="1" smtClean="0">
                <a:solidFill>
                  <a:srgbClr val="C00000"/>
                </a:solidFill>
              </a:rPr>
              <a:t>Трушникова</a:t>
            </a:r>
            <a:r>
              <a:rPr lang="ru-RU" sz="1400" b="1" dirty="0" smtClean="0">
                <a:solidFill>
                  <a:srgbClr val="C00000"/>
                </a:solidFill>
              </a:rPr>
              <a:t> Г.Н.- не аттестованы</a:t>
            </a:r>
          </a:p>
          <a:p>
            <a:pPr>
              <a:buNone/>
            </a:pPr>
            <a:r>
              <a:rPr lang="ru-RU" sz="1400" b="1" dirty="0" err="1" smtClean="0"/>
              <a:t>д</a:t>
            </a:r>
            <a:r>
              <a:rPr lang="ru-RU" sz="1400" b="1" dirty="0" smtClean="0"/>
              <a:t>/с «Буратино» (</a:t>
            </a:r>
            <a:r>
              <a:rPr lang="ru-RU" sz="1400" b="1" dirty="0" err="1" smtClean="0"/>
              <a:t>С.Усть-Ламенка</a:t>
            </a:r>
            <a:r>
              <a:rPr lang="ru-RU" sz="1400" b="1" dirty="0" smtClean="0"/>
              <a:t>) - </a:t>
            </a:r>
            <a:r>
              <a:rPr lang="ru-RU" sz="1400" b="1" dirty="0" smtClean="0">
                <a:solidFill>
                  <a:srgbClr val="C00000"/>
                </a:solidFill>
              </a:rPr>
              <a:t>графа курсы ТОГИРРО, апрель 2015 (+  д.б. название и количество часов)</a:t>
            </a:r>
          </a:p>
          <a:p>
            <a:pPr>
              <a:buNone/>
            </a:pPr>
            <a:r>
              <a:rPr lang="ru-RU" sz="1400" b="1" dirty="0" smtClean="0">
                <a:solidFill>
                  <a:srgbClr val="C00000"/>
                </a:solidFill>
              </a:rPr>
              <a:t>    Нет переподготовки (</a:t>
            </a:r>
            <a:r>
              <a:rPr lang="ru-RU" sz="1400" b="1" dirty="0" err="1" smtClean="0">
                <a:solidFill>
                  <a:srgbClr val="C00000"/>
                </a:solidFill>
              </a:rPr>
              <a:t>Жирикова</a:t>
            </a:r>
            <a:r>
              <a:rPr lang="ru-RU" sz="1400" b="1" dirty="0" smtClean="0">
                <a:solidFill>
                  <a:srgbClr val="C00000"/>
                </a:solidFill>
              </a:rPr>
              <a:t> Е.А., Коваленко А.О., </a:t>
            </a:r>
            <a:r>
              <a:rPr lang="ru-RU" sz="1400" b="1" dirty="0" err="1" smtClean="0">
                <a:solidFill>
                  <a:srgbClr val="C00000"/>
                </a:solidFill>
              </a:rPr>
              <a:t>Соломенникова</a:t>
            </a:r>
            <a:r>
              <a:rPr lang="ru-RU" sz="1400" b="1" dirty="0" smtClean="0">
                <a:solidFill>
                  <a:srgbClr val="C00000"/>
                </a:solidFill>
              </a:rPr>
              <a:t> стоит должность учитель-логопед( специальность: педагогики и психология), но не указано какую прошла переподготовку  по логопедии</a:t>
            </a:r>
          </a:p>
          <a:p>
            <a:pPr>
              <a:buNone/>
            </a:pPr>
            <a:r>
              <a:rPr lang="ru-RU" sz="1400" b="1" dirty="0" err="1" smtClean="0"/>
              <a:t>д</a:t>
            </a:r>
            <a:r>
              <a:rPr lang="ru-RU" sz="1400" b="1" dirty="0" smtClean="0"/>
              <a:t>/с «Сказка» </a:t>
            </a:r>
            <a:r>
              <a:rPr lang="ru-RU" sz="1400" b="1" dirty="0" err="1" smtClean="0"/>
              <a:t>с.Гладилово</a:t>
            </a:r>
            <a:r>
              <a:rPr lang="ru-RU" sz="1400" b="1" dirty="0" smtClean="0"/>
              <a:t> - </a:t>
            </a:r>
            <a:r>
              <a:rPr lang="ru-RU" sz="1400" b="1" dirty="0" smtClean="0">
                <a:solidFill>
                  <a:srgbClr val="C00000"/>
                </a:solidFill>
              </a:rPr>
              <a:t>Тушина Е.А., среднее, специальное </a:t>
            </a:r>
            <a:r>
              <a:rPr lang="ru-RU" sz="1400" b="1" dirty="0" err="1" smtClean="0">
                <a:solidFill>
                  <a:srgbClr val="C00000"/>
                </a:solidFill>
              </a:rPr>
              <a:t>Голышмановское</a:t>
            </a:r>
            <a:r>
              <a:rPr lang="ru-RU" sz="1400" b="1" dirty="0" smtClean="0">
                <a:solidFill>
                  <a:srgbClr val="C00000"/>
                </a:solidFill>
              </a:rPr>
              <a:t> педагогическое училище, 2003 г. </a:t>
            </a:r>
            <a:r>
              <a:rPr lang="ru-RU" sz="1400" b="1" dirty="0" smtClean="0"/>
              <a:t>воспитатель детей дошкольного возраста ( в каком году и что закончила???)</a:t>
            </a:r>
          </a:p>
          <a:p>
            <a:pPr>
              <a:buNone/>
            </a:pPr>
            <a:r>
              <a:rPr lang="ru-RU" sz="1400" b="1" dirty="0" err="1" smtClean="0"/>
              <a:t>д</a:t>
            </a:r>
            <a:r>
              <a:rPr lang="ru-RU" sz="1400" b="1" dirty="0" smtClean="0"/>
              <a:t>/с «Тополек» с.Медведево – </a:t>
            </a:r>
            <a:r>
              <a:rPr lang="ru-RU" sz="1400" b="1" dirty="0" err="1" smtClean="0">
                <a:solidFill>
                  <a:srgbClr val="C00000"/>
                </a:solidFill>
              </a:rPr>
              <a:t>Исалимова</a:t>
            </a:r>
            <a:r>
              <a:rPr lang="ru-RU" sz="1400" b="1" dirty="0" smtClean="0">
                <a:solidFill>
                  <a:srgbClr val="C00000"/>
                </a:solidFill>
              </a:rPr>
              <a:t> Г.И. курсы просрочены 2015 г. – стоит в базе по аттестации на 2020 г., это м.б. основанием для отказа в аттестации  </a:t>
            </a:r>
          </a:p>
          <a:p>
            <a:pPr>
              <a:buNone/>
            </a:pPr>
            <a:r>
              <a:rPr lang="ru-RU" sz="1400" b="1" dirty="0" err="1" smtClean="0"/>
              <a:t>д</a:t>
            </a:r>
            <a:r>
              <a:rPr lang="ru-RU" sz="1400" b="1" dirty="0" smtClean="0"/>
              <a:t>/с «Тополек» </a:t>
            </a:r>
            <a:r>
              <a:rPr lang="ru-RU" sz="1400" b="1" dirty="0" err="1" smtClean="0"/>
              <a:t>с.Ражево</a:t>
            </a:r>
            <a:r>
              <a:rPr lang="ru-RU" sz="1400" b="1" dirty="0" smtClean="0"/>
              <a:t> Пелевина Г.А. - </a:t>
            </a:r>
            <a:r>
              <a:rPr lang="ru-RU" sz="1400" b="1" dirty="0" err="1" smtClean="0">
                <a:solidFill>
                  <a:srgbClr val="C00000"/>
                </a:solidFill>
              </a:rPr>
              <a:t>пед.стаж</a:t>
            </a:r>
            <a:r>
              <a:rPr lang="ru-RU" sz="1400" b="1" dirty="0" smtClean="0">
                <a:solidFill>
                  <a:srgbClr val="C00000"/>
                </a:solidFill>
              </a:rPr>
              <a:t> 5 лет (в данном ОУ    -  ) не аттестована даже на </a:t>
            </a:r>
            <a:r>
              <a:rPr lang="ru-RU" sz="1400" b="1" dirty="0" err="1" smtClean="0">
                <a:solidFill>
                  <a:srgbClr val="C00000"/>
                </a:solidFill>
              </a:rPr>
              <a:t>с.з.д</a:t>
            </a:r>
            <a:r>
              <a:rPr lang="ru-RU" sz="1400" b="1" dirty="0" smtClean="0">
                <a:solidFill>
                  <a:srgbClr val="C00000"/>
                </a:solidFill>
              </a:rPr>
              <a:t>. </a:t>
            </a:r>
          </a:p>
          <a:p>
            <a:pPr>
              <a:buNone/>
            </a:pPr>
            <a:r>
              <a:rPr lang="ru-RU" sz="1400" b="1" dirty="0" err="1" smtClean="0"/>
              <a:t>д</a:t>
            </a:r>
            <a:r>
              <a:rPr lang="ru-RU" sz="1400" b="1" dirty="0" smtClean="0"/>
              <a:t>/с «Малышок» с.Средние Чирки </a:t>
            </a:r>
            <a:r>
              <a:rPr lang="ru-RU" sz="1400" b="1" dirty="0" smtClean="0">
                <a:solidFill>
                  <a:srgbClr val="C00000"/>
                </a:solidFill>
              </a:rPr>
              <a:t>– </a:t>
            </a:r>
            <a:r>
              <a:rPr lang="ru-RU" sz="1400" b="1" dirty="0" err="1" smtClean="0">
                <a:solidFill>
                  <a:srgbClr val="C00000"/>
                </a:solidFill>
              </a:rPr>
              <a:t>Валиулина</a:t>
            </a:r>
            <a:r>
              <a:rPr lang="ru-RU" sz="1400" b="1" dirty="0" smtClean="0">
                <a:solidFill>
                  <a:srgbClr val="C00000"/>
                </a:solidFill>
              </a:rPr>
              <a:t> Р.Р. </a:t>
            </a:r>
            <a:r>
              <a:rPr lang="ru-RU" sz="1400" b="1" dirty="0" err="1" smtClean="0">
                <a:solidFill>
                  <a:srgbClr val="C00000"/>
                </a:solidFill>
              </a:rPr>
              <a:t>Пед</a:t>
            </a:r>
            <a:r>
              <a:rPr lang="ru-RU" sz="1400" b="1" dirty="0" smtClean="0">
                <a:solidFill>
                  <a:srgbClr val="C00000"/>
                </a:solidFill>
              </a:rPr>
              <a:t>. стаж в данной должности 4 г.- не аттестована </a:t>
            </a:r>
          </a:p>
          <a:p>
            <a:pPr>
              <a:buNone/>
            </a:pPr>
            <a:r>
              <a:rPr lang="ru-RU" sz="1400" b="1" dirty="0" err="1" smtClean="0"/>
              <a:t>д</a:t>
            </a:r>
            <a:r>
              <a:rPr lang="ru-RU" sz="1400" b="1" dirty="0" smtClean="0"/>
              <a:t>/с «Солнышко» </a:t>
            </a:r>
            <a:r>
              <a:rPr lang="ru-RU" sz="1400" b="1" dirty="0" err="1" smtClean="0"/>
              <a:t>с.Королево</a:t>
            </a:r>
            <a:r>
              <a:rPr lang="ru-RU" sz="1400" b="1" dirty="0" smtClean="0"/>
              <a:t> </a:t>
            </a:r>
            <a:r>
              <a:rPr lang="ru-RU" sz="1400" b="1" dirty="0" smtClean="0">
                <a:solidFill>
                  <a:srgbClr val="C00000"/>
                </a:solidFill>
              </a:rPr>
              <a:t>-  </a:t>
            </a:r>
            <a:r>
              <a:rPr lang="ru-RU" sz="1400" b="1" dirty="0" err="1" smtClean="0">
                <a:solidFill>
                  <a:srgbClr val="C00000"/>
                </a:solidFill>
              </a:rPr>
              <a:t>Мурзина</a:t>
            </a:r>
            <a:r>
              <a:rPr lang="ru-RU" sz="1400" b="1" dirty="0" smtClean="0">
                <a:solidFill>
                  <a:srgbClr val="C00000"/>
                </a:solidFill>
              </a:rPr>
              <a:t> Н.С., Тихомирова О.И.- </a:t>
            </a:r>
            <a:r>
              <a:rPr lang="ru-RU" sz="1400" b="1" dirty="0" err="1" smtClean="0">
                <a:solidFill>
                  <a:srgbClr val="C00000"/>
                </a:solidFill>
              </a:rPr>
              <a:t>с.з.д</a:t>
            </a:r>
            <a:r>
              <a:rPr lang="ru-RU" sz="1400" b="1" dirty="0" smtClean="0">
                <a:solidFill>
                  <a:srgbClr val="C00000"/>
                </a:solidFill>
              </a:rPr>
              <a:t>.- ДА (нужно указывать полную дату: день, месяц и год аттестации)</a:t>
            </a:r>
          </a:p>
          <a:p>
            <a:pPr>
              <a:buNone/>
            </a:pPr>
            <a:r>
              <a:rPr lang="ru-RU" sz="1400" b="1" dirty="0" smtClean="0"/>
              <a:t>Отделение </a:t>
            </a:r>
            <a:r>
              <a:rPr lang="ru-RU" sz="1400" b="1" dirty="0" err="1" smtClean="0"/>
              <a:t>Бескозобовская</a:t>
            </a:r>
            <a:r>
              <a:rPr lang="ru-RU" sz="1400" b="1" dirty="0" smtClean="0"/>
              <a:t> СОШ </a:t>
            </a:r>
            <a:r>
              <a:rPr lang="ru-RU" sz="1400" b="1" dirty="0" smtClean="0">
                <a:solidFill>
                  <a:srgbClr val="C00000"/>
                </a:solidFill>
              </a:rPr>
              <a:t>– </a:t>
            </a:r>
            <a:r>
              <a:rPr lang="ru-RU" sz="1400" b="1" dirty="0" err="1" smtClean="0">
                <a:solidFill>
                  <a:srgbClr val="C00000"/>
                </a:solidFill>
              </a:rPr>
              <a:t>Мукашева</a:t>
            </a:r>
            <a:r>
              <a:rPr lang="ru-RU" sz="1400" b="1" dirty="0" smtClean="0">
                <a:solidFill>
                  <a:srgbClr val="C00000"/>
                </a:solidFill>
              </a:rPr>
              <a:t> Е.В. – </a:t>
            </a:r>
            <a:r>
              <a:rPr lang="ru-RU" sz="1400" b="1" dirty="0" err="1" smtClean="0">
                <a:solidFill>
                  <a:srgbClr val="C00000"/>
                </a:solidFill>
              </a:rPr>
              <a:t>с.з.д</a:t>
            </a:r>
            <a:r>
              <a:rPr lang="ru-RU" sz="1400" b="1" dirty="0" smtClean="0">
                <a:solidFill>
                  <a:srgbClr val="C00000"/>
                </a:solidFill>
              </a:rPr>
              <a:t>. апрель 2013 г. ( 1 раз в 5 лет)</a:t>
            </a:r>
          </a:p>
          <a:p>
            <a:pPr>
              <a:buNone/>
            </a:pPr>
            <a:r>
              <a:rPr lang="ru-RU" sz="1400" b="1" dirty="0" err="1" smtClean="0"/>
              <a:t>д</a:t>
            </a:r>
            <a:r>
              <a:rPr lang="ru-RU" sz="1400" b="1" dirty="0" smtClean="0"/>
              <a:t>/с «Василек»  с.Евсино , </a:t>
            </a:r>
            <a:r>
              <a:rPr lang="ru-RU" sz="1400" b="1" dirty="0" err="1" smtClean="0"/>
              <a:t>д</a:t>
            </a:r>
            <a:r>
              <a:rPr lang="ru-RU" sz="1400" b="1" dirty="0" smtClean="0"/>
              <a:t>/с «Солнышко» с.Голышманово– (</a:t>
            </a:r>
            <a:r>
              <a:rPr lang="ru-RU" sz="1400" b="1" dirty="0" smtClean="0">
                <a:solidFill>
                  <a:srgbClr val="C00000"/>
                </a:solidFill>
              </a:rPr>
              <a:t>категория указан только год,  курсы также только год, важно ставить полную дату)</a:t>
            </a:r>
          </a:p>
          <a:p>
            <a:pPr>
              <a:buNone/>
            </a:pPr>
            <a:r>
              <a:rPr lang="ru-RU" sz="1400" b="1" dirty="0" err="1" smtClean="0"/>
              <a:t>д</a:t>
            </a:r>
            <a:r>
              <a:rPr lang="ru-RU" sz="1400" b="1" dirty="0" smtClean="0"/>
              <a:t>/с «Ласточка» </a:t>
            </a:r>
            <a:r>
              <a:rPr lang="ru-RU" sz="1400" b="1" dirty="0" err="1" smtClean="0"/>
              <a:t>с.Малышенка</a:t>
            </a:r>
            <a:r>
              <a:rPr lang="ru-RU" sz="1400" b="1" dirty="0" smtClean="0"/>
              <a:t> </a:t>
            </a:r>
            <a:r>
              <a:rPr lang="ru-RU" sz="1400" b="1" dirty="0" smtClean="0">
                <a:solidFill>
                  <a:srgbClr val="C00000"/>
                </a:solidFill>
              </a:rPr>
              <a:t>– </a:t>
            </a:r>
            <a:r>
              <a:rPr lang="ru-RU" sz="1400" b="1" dirty="0" err="1" smtClean="0">
                <a:solidFill>
                  <a:srgbClr val="C00000"/>
                </a:solidFill>
              </a:rPr>
              <a:t>Чесалина</a:t>
            </a:r>
            <a:r>
              <a:rPr lang="ru-RU" sz="1400" b="1" dirty="0" smtClean="0">
                <a:solidFill>
                  <a:srgbClr val="C00000"/>
                </a:solidFill>
              </a:rPr>
              <a:t>  Н.И.-  аттестация 2014 г. / в базе на 2019 г -2020 не увидела</a:t>
            </a:r>
          </a:p>
          <a:p>
            <a:pPr>
              <a:buNone/>
            </a:pPr>
            <a:r>
              <a:rPr lang="ru-RU" sz="1400" b="1" dirty="0" smtClean="0"/>
              <a:t>Отделение </a:t>
            </a:r>
            <a:r>
              <a:rPr lang="ru-RU" sz="1400" b="1" dirty="0" err="1" smtClean="0"/>
              <a:t>Черемшанская</a:t>
            </a:r>
            <a:r>
              <a:rPr lang="ru-RU" sz="1400" b="1" dirty="0" smtClean="0"/>
              <a:t> СОШ </a:t>
            </a:r>
            <a:r>
              <a:rPr lang="ru-RU" sz="1400" b="1" dirty="0" smtClean="0">
                <a:solidFill>
                  <a:srgbClr val="C00000"/>
                </a:solidFill>
              </a:rPr>
              <a:t>– </a:t>
            </a:r>
            <a:r>
              <a:rPr lang="ru-RU" sz="1400" b="1" dirty="0" err="1" smtClean="0">
                <a:solidFill>
                  <a:srgbClr val="C00000"/>
                </a:solidFill>
              </a:rPr>
              <a:t>Щелкунова</a:t>
            </a:r>
            <a:r>
              <a:rPr lang="ru-RU" sz="1400" b="1" dirty="0" smtClean="0">
                <a:solidFill>
                  <a:srgbClr val="C00000"/>
                </a:solidFill>
              </a:rPr>
              <a:t> Д.К., аттестация </a:t>
            </a:r>
            <a:r>
              <a:rPr lang="ru-RU" sz="1400" b="1" dirty="0" err="1" smtClean="0">
                <a:solidFill>
                  <a:srgbClr val="C00000"/>
                </a:solidFill>
              </a:rPr>
              <a:t>с.з.д</a:t>
            </a:r>
            <a:r>
              <a:rPr lang="ru-RU" sz="1400" b="1" dirty="0" smtClean="0">
                <a:solidFill>
                  <a:srgbClr val="C00000"/>
                </a:solidFill>
              </a:rPr>
              <a:t>. 2012 г. (просрочена), </a:t>
            </a:r>
            <a:r>
              <a:rPr lang="ru-RU" sz="1400" b="1" dirty="0" err="1" smtClean="0">
                <a:solidFill>
                  <a:srgbClr val="C00000"/>
                </a:solidFill>
              </a:rPr>
              <a:t>Уралова</a:t>
            </a:r>
            <a:r>
              <a:rPr lang="ru-RU" sz="1400" b="1" dirty="0" smtClean="0">
                <a:solidFill>
                  <a:srgbClr val="C00000"/>
                </a:solidFill>
              </a:rPr>
              <a:t> А.М., </a:t>
            </a:r>
            <a:r>
              <a:rPr lang="ru-RU" sz="1400" b="1" dirty="0" err="1" smtClean="0">
                <a:solidFill>
                  <a:srgbClr val="C00000"/>
                </a:solidFill>
              </a:rPr>
              <a:t>Щелкунова</a:t>
            </a:r>
            <a:r>
              <a:rPr lang="ru-RU" sz="1400" b="1" dirty="0" smtClean="0">
                <a:solidFill>
                  <a:srgbClr val="C00000"/>
                </a:solidFill>
              </a:rPr>
              <a:t> Д.К. – нет курсов</a:t>
            </a:r>
            <a:endParaRPr lang="ru-RU" sz="14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1162"/>
          </a:xfrm>
        </p:spPr>
        <p:txBody>
          <a:bodyPr>
            <a:normAutofit fontScale="90000"/>
          </a:bodyPr>
          <a:lstStyle/>
          <a:p>
            <a:r>
              <a:rPr lang="ru-RU" dirty="0" smtClean="0"/>
              <a:t>Разное</a:t>
            </a:r>
            <a:endParaRPr lang="ru-RU" dirty="0"/>
          </a:p>
        </p:txBody>
      </p:sp>
      <p:sp>
        <p:nvSpPr>
          <p:cNvPr id="3" name="Содержимое 2"/>
          <p:cNvSpPr>
            <a:spLocks noGrp="1"/>
          </p:cNvSpPr>
          <p:nvPr>
            <p:ph idx="1"/>
          </p:nvPr>
        </p:nvSpPr>
        <p:spPr>
          <a:xfrm>
            <a:off x="457200" y="914400"/>
            <a:ext cx="8229600" cy="5211763"/>
          </a:xfrm>
        </p:spPr>
        <p:txBody>
          <a:bodyPr>
            <a:normAutofit fontScale="62500" lnSpcReduction="20000"/>
          </a:bodyPr>
          <a:lstStyle/>
          <a:p>
            <a:pPr algn="ctr">
              <a:buNone/>
            </a:pPr>
            <a:r>
              <a:rPr lang="ru-RU" dirty="0" smtClean="0"/>
              <a:t>Численность детей от 2 мес. до 1 г. – 100% охват</a:t>
            </a:r>
          </a:p>
          <a:p>
            <a:pPr algn="ctr">
              <a:buNone/>
            </a:pPr>
            <a:endParaRPr lang="ru-RU" dirty="0" smtClean="0"/>
          </a:p>
          <a:p>
            <a:pPr algn="ctr">
              <a:buNone/>
            </a:pPr>
            <a:r>
              <a:rPr lang="ru-RU" dirty="0" smtClean="0"/>
              <a:t>Заключить договора с родителями</a:t>
            </a:r>
          </a:p>
          <a:p>
            <a:pPr algn="ctr">
              <a:buNone/>
            </a:pPr>
            <a:endParaRPr lang="ru-RU" dirty="0" smtClean="0"/>
          </a:p>
          <a:p>
            <a:pPr algn="ctr">
              <a:buNone/>
            </a:pPr>
            <a:r>
              <a:rPr lang="ru-RU" dirty="0" smtClean="0"/>
              <a:t>Внести в </a:t>
            </a:r>
            <a:r>
              <a:rPr lang="ru-RU" dirty="0" err="1" smtClean="0"/>
              <a:t>эл.детский</a:t>
            </a:r>
            <a:r>
              <a:rPr lang="ru-RU" dirty="0" smtClean="0"/>
              <a:t> сад</a:t>
            </a:r>
          </a:p>
          <a:p>
            <a:pPr>
              <a:buNone/>
            </a:pPr>
            <a:r>
              <a:rPr lang="ru-RU" dirty="0" smtClean="0"/>
              <a:t>   </a:t>
            </a:r>
          </a:p>
          <a:p>
            <a:pPr>
              <a:buNone/>
            </a:pPr>
            <a:r>
              <a:rPr lang="ru-RU" dirty="0" smtClean="0"/>
              <a:t> </a:t>
            </a:r>
            <a:r>
              <a:rPr lang="ru-RU" dirty="0" smtClean="0"/>
              <a:t>     </a:t>
            </a:r>
            <a:r>
              <a:rPr lang="ru-RU" i="1" dirty="0" smtClean="0"/>
              <a:t>Для </a:t>
            </a:r>
            <a:r>
              <a:rPr lang="ru-RU" i="1" dirty="0" smtClean="0"/>
              <a:t>детей до 1 года в режиме КМП нет четкой регламентации. Необходимо заключить договора с родителями отправка писем  по  электронной почте (возможно по почте России заказное письмо) 1 раз в неделю. </a:t>
            </a:r>
            <a:endParaRPr lang="ru-RU" i="1" dirty="0" smtClean="0"/>
          </a:p>
          <a:p>
            <a:pPr>
              <a:buNone/>
            </a:pPr>
            <a:r>
              <a:rPr lang="ru-RU" i="1" dirty="0" smtClean="0"/>
              <a:t> </a:t>
            </a:r>
            <a:r>
              <a:rPr lang="ru-RU" i="1" dirty="0" smtClean="0"/>
              <a:t>     А </a:t>
            </a:r>
            <a:r>
              <a:rPr lang="ru-RU" i="1" dirty="0" smtClean="0"/>
              <a:t>также 1 раз в 2 месяца встреча с родителями "Ранняя помощь" для детей от 2 месяцев до 1 года. Например лекция для родителей "О профилактических прививках" и т.п</a:t>
            </a:r>
            <a:r>
              <a:rPr lang="ru-RU" i="1" dirty="0" smtClean="0"/>
              <a:t>. </a:t>
            </a:r>
          </a:p>
          <a:p>
            <a:pPr>
              <a:buNone/>
            </a:pPr>
            <a:r>
              <a:rPr lang="ru-RU" i="1" dirty="0" smtClean="0"/>
              <a:t> </a:t>
            </a:r>
            <a:r>
              <a:rPr lang="ru-RU" i="1" dirty="0" smtClean="0"/>
              <a:t>      </a:t>
            </a:r>
            <a:r>
              <a:rPr lang="ru-RU" b="1" i="1" dirty="0" smtClean="0"/>
              <a:t>Необходимо в ДОУ завести журнал исходящей документации (дата отправки, ФИО </a:t>
            </a:r>
            <a:r>
              <a:rPr lang="ru-RU" b="1" i="1" smtClean="0"/>
              <a:t>кому отправлено , </a:t>
            </a:r>
            <a:r>
              <a:rPr lang="ru-RU" b="1" i="1" dirty="0" smtClean="0"/>
              <a:t>тема)</a:t>
            </a:r>
          </a:p>
          <a:p>
            <a:pPr>
              <a:buNone/>
            </a:pPr>
            <a:r>
              <a:rPr lang="ru-RU" dirty="0" smtClean="0">
                <a:solidFill>
                  <a:srgbClr val="C00000"/>
                </a:solidFill>
              </a:rPr>
              <a:t>     </a:t>
            </a:r>
          </a:p>
          <a:p>
            <a:pPr algn="ctr">
              <a:buNone/>
            </a:pPr>
            <a:r>
              <a:rPr lang="ru-RU" b="1" dirty="0" smtClean="0">
                <a:solidFill>
                  <a:srgbClr val="C00000"/>
                </a:solidFill>
              </a:rPr>
              <a:t>Численность детей (</a:t>
            </a:r>
            <a:r>
              <a:rPr lang="ru-RU" b="1" dirty="0" err="1" smtClean="0">
                <a:solidFill>
                  <a:srgbClr val="C00000"/>
                </a:solidFill>
              </a:rPr>
              <a:t>детей</a:t>
            </a:r>
            <a:r>
              <a:rPr lang="ru-RU" b="1" dirty="0" smtClean="0">
                <a:solidFill>
                  <a:srgbClr val="C00000"/>
                </a:solidFill>
              </a:rPr>
              <a:t> инвалидов) = Форма 85-К=</a:t>
            </a:r>
          </a:p>
          <a:p>
            <a:pPr algn="ctr">
              <a:buNone/>
            </a:pPr>
            <a:r>
              <a:rPr lang="ru-RU" b="1" dirty="0" smtClean="0">
                <a:solidFill>
                  <a:srgbClr val="C00000"/>
                </a:solidFill>
              </a:rPr>
              <a:t> = Ведомственным формам = Электронный детский сад</a:t>
            </a:r>
            <a:endParaRPr lang="ru-RU" b="1" dirty="0">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2162"/>
          </a:xfrm>
        </p:spPr>
        <p:txBody>
          <a:bodyPr>
            <a:normAutofit/>
          </a:bodyPr>
          <a:lstStyle/>
          <a:p>
            <a:r>
              <a:rPr lang="ru-RU" sz="3200" dirty="0" smtClean="0">
                <a:solidFill>
                  <a:srgbClr val="C00000"/>
                </a:solidFill>
              </a:rPr>
              <a:t>Задачи</a:t>
            </a:r>
            <a:endParaRPr lang="ru-RU" sz="3200" dirty="0">
              <a:solidFill>
                <a:srgbClr val="C00000"/>
              </a:solidFill>
            </a:endParaRPr>
          </a:p>
        </p:txBody>
      </p:sp>
      <p:sp>
        <p:nvSpPr>
          <p:cNvPr id="3" name="Содержимое 2"/>
          <p:cNvSpPr>
            <a:spLocks noGrp="1"/>
          </p:cNvSpPr>
          <p:nvPr>
            <p:ph idx="1"/>
          </p:nvPr>
        </p:nvSpPr>
        <p:spPr>
          <a:xfrm>
            <a:off x="0" y="914400"/>
            <a:ext cx="8915400" cy="5211763"/>
          </a:xfrm>
        </p:spPr>
        <p:txBody>
          <a:bodyPr>
            <a:normAutofit fontScale="25000" lnSpcReduction="20000"/>
          </a:bodyPr>
          <a:lstStyle/>
          <a:p>
            <a:pPr algn="just" fontAlgn="t"/>
            <a:r>
              <a:rPr lang="ru-RU" sz="9600" dirty="0" smtClean="0">
                <a:solidFill>
                  <a:srgbClr val="002060"/>
                </a:solidFill>
              </a:rPr>
              <a:t>стимулирование целенаправленного, непрерывного повышения уровня квалификации педагогических работников, их методологической культуры, профессионального и личностного роста;</a:t>
            </a:r>
          </a:p>
          <a:p>
            <a:pPr algn="just" fontAlgn="t"/>
            <a:r>
              <a:rPr lang="ru-RU" sz="9600" dirty="0" smtClean="0">
                <a:solidFill>
                  <a:srgbClr val="002060"/>
                </a:solidFill>
              </a:rPr>
              <a:t>определение необходимости повышения квалификации педагогических работников;</a:t>
            </a:r>
          </a:p>
          <a:p>
            <a:pPr algn="just" fontAlgn="t"/>
            <a:r>
              <a:rPr lang="ru-RU" sz="9600" dirty="0" smtClean="0">
                <a:solidFill>
                  <a:srgbClr val="002060"/>
                </a:solidFill>
              </a:rPr>
              <a:t>повышение эффективности и качества педагогической деятельности;</a:t>
            </a:r>
          </a:p>
          <a:p>
            <a:pPr algn="just" fontAlgn="t"/>
            <a:r>
              <a:rPr lang="ru-RU" sz="9600" dirty="0" smtClean="0">
                <a:solidFill>
                  <a:srgbClr val="002060"/>
                </a:solidFill>
              </a:rPr>
              <a:t>выявление перспектив использования потенциальных возможностей педагогических работников;</a:t>
            </a:r>
          </a:p>
          <a:p>
            <a:pPr algn="just" fontAlgn="t"/>
            <a:r>
              <a:rPr lang="ru-RU" sz="9600" dirty="0" smtClean="0">
                <a:solidFill>
                  <a:srgbClr val="002060"/>
                </a:solidFill>
              </a:rPr>
              <a:t>учет требований федеральных государственных образовательных стандартов к кадровым условиям реализации образовательных программ при формировании кадрового состава организаций;</a:t>
            </a:r>
          </a:p>
          <a:p>
            <a:pPr algn="just" fontAlgn="t"/>
            <a:r>
              <a:rPr lang="ru-RU" sz="9600" dirty="0" smtClean="0">
                <a:solidFill>
                  <a:srgbClr val="002060"/>
                </a:solidFill>
              </a:rPr>
              <a:t>обеспечение дифференциации размеров оплаты труда педагогических работников с учетом установленной квалификационной категории и объема их преподавательской (педагогической) работы.</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838200" y="533400"/>
          <a:ext cx="75438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100" b="1" dirty="0" smtClean="0">
                <a:solidFill>
                  <a:srgbClr val="C00000"/>
                </a:solidFill>
              </a:rPr>
              <a:t>Аттестация педагогических работников в целях подтверждения соответствия занимаемой должности</a:t>
            </a:r>
            <a:endParaRPr lang="ru-RU" sz="2100" b="1" dirty="0">
              <a:solidFill>
                <a:srgbClr val="C00000"/>
              </a:solidFill>
            </a:endParaRPr>
          </a:p>
        </p:txBody>
      </p:sp>
      <p:sp>
        <p:nvSpPr>
          <p:cNvPr id="4" name="Содержимое 3"/>
          <p:cNvSpPr>
            <a:spLocks noGrp="1"/>
          </p:cNvSpPr>
          <p:nvPr>
            <p:ph sz="half" idx="1"/>
          </p:nvPr>
        </p:nvSpPr>
        <p:spPr/>
        <p:txBody>
          <a:bodyPr>
            <a:normAutofit fontScale="77500" lnSpcReduction="20000"/>
          </a:bodyPr>
          <a:lstStyle/>
          <a:p>
            <a:pPr>
              <a:buNone/>
            </a:pPr>
            <a:r>
              <a:rPr lang="ru-RU" dirty="0" smtClean="0"/>
              <a:t>      </a:t>
            </a:r>
            <a:r>
              <a:rPr lang="ru-RU" dirty="0" smtClean="0">
                <a:solidFill>
                  <a:srgbClr val="C00000"/>
                </a:solidFill>
              </a:rPr>
              <a:t>проводится один раз в пять лет </a:t>
            </a:r>
            <a:r>
              <a:rPr lang="ru-RU" dirty="0" smtClean="0">
                <a:solidFill>
                  <a:srgbClr val="002060"/>
                </a:solidFill>
              </a:rPr>
              <a:t>на основе оценки их профессиональной деятельности аттестационными комиссиями, самостоятельно формируемыми организациями</a:t>
            </a:r>
          </a:p>
          <a:p>
            <a:endParaRPr lang="ru-RU" dirty="0"/>
          </a:p>
        </p:txBody>
      </p:sp>
      <p:sp>
        <p:nvSpPr>
          <p:cNvPr id="5" name="Содержимое 4"/>
          <p:cNvSpPr>
            <a:spLocks noGrp="1"/>
          </p:cNvSpPr>
          <p:nvPr>
            <p:ph sz="half" idx="2"/>
          </p:nvPr>
        </p:nvSpPr>
        <p:spPr/>
        <p:txBody>
          <a:bodyPr>
            <a:normAutofit fontScale="77500" lnSpcReduction="20000"/>
          </a:bodyPr>
          <a:lstStyle/>
          <a:p>
            <a:pPr fontAlgn="t"/>
            <a:r>
              <a:rPr lang="ru-RU" dirty="0" smtClean="0">
                <a:solidFill>
                  <a:srgbClr val="002060"/>
                </a:solidFill>
              </a:rPr>
              <a:t>Аттестационная комиссия организации создается распорядительным актом работодателя в составе председателя комиссии, заместителя председателя, секретаря и членов комиссии.</a:t>
            </a:r>
          </a:p>
          <a:p>
            <a:pPr fontAlgn="t"/>
            <a:r>
              <a:rPr lang="ru-RU" dirty="0" smtClean="0">
                <a:solidFill>
                  <a:srgbClr val="002060"/>
                </a:solidFill>
              </a:rPr>
              <a:t>В состав аттестационной комиссии организации в обязательном порядке включается представитель выборного органа соответствующей первичной профсоюзной организации (при наличии такого органа).</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44562"/>
          </a:xfrm>
        </p:spPr>
        <p:txBody>
          <a:bodyPr>
            <a:noAutofit/>
          </a:bodyPr>
          <a:lstStyle/>
          <a:p>
            <a:r>
              <a:rPr lang="ru-RU" sz="2400" dirty="0" smtClean="0">
                <a:solidFill>
                  <a:srgbClr val="C00000"/>
                </a:solidFill>
              </a:rPr>
              <a:t>Аттестация педагогических работников проводится в соответствии с распорядительным актом работодателя</a:t>
            </a:r>
            <a:r>
              <a:rPr lang="ru-RU" sz="2400" dirty="0" smtClean="0"/>
              <a:t/>
            </a:r>
            <a:br>
              <a:rPr lang="ru-RU" sz="2400" dirty="0" smtClean="0"/>
            </a:br>
            <a:endParaRPr lang="ru-RU" sz="2400" dirty="0"/>
          </a:p>
        </p:txBody>
      </p:sp>
      <p:sp>
        <p:nvSpPr>
          <p:cNvPr id="5" name="Содержимое 4"/>
          <p:cNvSpPr>
            <a:spLocks noGrp="1"/>
          </p:cNvSpPr>
          <p:nvPr>
            <p:ph idx="1"/>
          </p:nvPr>
        </p:nvSpPr>
        <p:spPr>
          <a:xfrm>
            <a:off x="457200" y="1066800"/>
            <a:ext cx="8229600" cy="5791200"/>
          </a:xfrm>
        </p:spPr>
        <p:txBody>
          <a:bodyPr>
            <a:normAutofit fontScale="62500" lnSpcReduction="20000"/>
          </a:bodyPr>
          <a:lstStyle/>
          <a:p>
            <a:pPr algn="just" fontAlgn="t"/>
            <a:r>
              <a:rPr lang="ru-RU" dirty="0" smtClean="0">
                <a:solidFill>
                  <a:srgbClr val="002060"/>
                </a:solidFill>
              </a:rPr>
              <a:t>Работодатель знакомит педагогических работников с распорядительным актом, содержащим список работников организации, подлежащих аттестации, график проведения аттестации, под роспись не менее чем за 30 календарных дней до дня проведения их аттестации по графику.</a:t>
            </a:r>
          </a:p>
          <a:p>
            <a:pPr algn="just" fontAlgn="t"/>
            <a:r>
              <a:rPr lang="ru-RU" dirty="0" smtClean="0">
                <a:solidFill>
                  <a:srgbClr val="002060"/>
                </a:solidFill>
              </a:rPr>
              <a:t>Для проведения аттестации на каждого педагогического работника работодатель вносит в аттестационную комиссию организации представление.</a:t>
            </a:r>
          </a:p>
          <a:p>
            <a:pPr algn="just" fontAlgn="t"/>
            <a:r>
              <a:rPr lang="ru-RU" dirty="0" smtClean="0">
                <a:solidFill>
                  <a:srgbClr val="002060"/>
                </a:solidFill>
              </a:rPr>
              <a:t>Работодатель знакомит педагогического работника с представлением </a:t>
            </a:r>
            <a:r>
              <a:rPr lang="ru-RU" dirty="0" err="1" smtClean="0">
                <a:solidFill>
                  <a:srgbClr val="002060"/>
                </a:solidFill>
              </a:rPr>
              <a:t>пoд</a:t>
            </a:r>
            <a:r>
              <a:rPr lang="ru-RU" dirty="0" smtClean="0">
                <a:solidFill>
                  <a:srgbClr val="002060"/>
                </a:solidFill>
              </a:rPr>
              <a:t> роспись не позднее, чем за 30 календарных дней до дня проведения аттестации. После ознакомления с представлением педагогический работник по желанию может представить в аттестационную комиссию организации дополнительные сведения, характеризующие его профессиональную деятельность за период с даты предыдущей аттестации (при первичной аттестации - с даты поступления на работу).</a:t>
            </a:r>
          </a:p>
          <a:p>
            <a:pPr algn="just" fontAlgn="t"/>
            <a:r>
              <a:rPr lang="ru-RU" dirty="0" smtClean="0">
                <a:solidFill>
                  <a:srgbClr val="002060"/>
                </a:solidFill>
              </a:rPr>
              <a:t>При отказе педагогического работника от ознакомления с представлением составляется акт, который подписывается работодателем и лицами (не менее двух), в присутствии которых составлен акт.</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04800" y="381000"/>
            <a:ext cx="8229600" cy="990600"/>
          </a:xfrm>
        </p:spPr>
        <p:txBody>
          <a:bodyPr>
            <a:normAutofit/>
          </a:bodyPr>
          <a:lstStyle/>
          <a:p>
            <a:r>
              <a:rPr lang="ru-RU" sz="2700" dirty="0" smtClean="0">
                <a:solidFill>
                  <a:srgbClr val="C00000"/>
                </a:solidFill>
              </a:rPr>
              <a:t>В представлении содержатся следующие сведения о педагогическом работнике:</a:t>
            </a:r>
            <a:endParaRPr lang="ru-RU" sz="2700" dirty="0">
              <a:solidFill>
                <a:srgbClr val="C00000"/>
              </a:solidFill>
            </a:endParaRPr>
          </a:p>
        </p:txBody>
      </p:sp>
      <p:sp>
        <p:nvSpPr>
          <p:cNvPr id="6" name="Содержимое 5"/>
          <p:cNvSpPr>
            <a:spLocks noGrp="1"/>
          </p:cNvSpPr>
          <p:nvPr>
            <p:ph idx="1"/>
          </p:nvPr>
        </p:nvSpPr>
        <p:spPr>
          <a:xfrm>
            <a:off x="457200" y="1447800"/>
            <a:ext cx="8229600" cy="5029200"/>
          </a:xfrm>
        </p:spPr>
        <p:txBody>
          <a:bodyPr>
            <a:normAutofit fontScale="70000" lnSpcReduction="20000"/>
          </a:bodyPr>
          <a:lstStyle/>
          <a:p>
            <a:pPr algn="just" fontAlgn="t"/>
            <a:endParaRPr lang="ru-RU" dirty="0" smtClean="0">
              <a:solidFill>
                <a:srgbClr val="002060"/>
              </a:solidFill>
            </a:endParaRPr>
          </a:p>
          <a:p>
            <a:pPr algn="just" fontAlgn="t">
              <a:buNone/>
            </a:pPr>
            <a:r>
              <a:rPr lang="ru-RU" dirty="0" smtClean="0">
                <a:solidFill>
                  <a:srgbClr val="002060"/>
                </a:solidFill>
              </a:rPr>
              <a:t>а) фамилия, имя, отчество (при наличии);</a:t>
            </a:r>
          </a:p>
          <a:p>
            <a:pPr algn="just" fontAlgn="t">
              <a:buNone/>
            </a:pPr>
            <a:r>
              <a:rPr lang="ru-RU" dirty="0" smtClean="0">
                <a:solidFill>
                  <a:srgbClr val="002060"/>
                </a:solidFill>
              </a:rPr>
              <a:t>б) наименование должности на дату проведения аттестации;</a:t>
            </a:r>
          </a:p>
          <a:p>
            <a:pPr algn="just" fontAlgn="t">
              <a:buNone/>
            </a:pPr>
            <a:r>
              <a:rPr lang="ru-RU" dirty="0" smtClean="0">
                <a:solidFill>
                  <a:srgbClr val="002060"/>
                </a:solidFill>
              </a:rPr>
              <a:t>в) дата заключения по этой должности трудового договора;</a:t>
            </a:r>
          </a:p>
          <a:p>
            <a:pPr algn="just" fontAlgn="t">
              <a:buNone/>
            </a:pPr>
            <a:r>
              <a:rPr lang="ru-RU" dirty="0" smtClean="0">
                <a:solidFill>
                  <a:srgbClr val="002060"/>
                </a:solidFill>
              </a:rPr>
              <a:t>г) уровень образования и (или) квалификации по специальности или направлению подготовки;</a:t>
            </a:r>
          </a:p>
          <a:p>
            <a:pPr algn="just" fontAlgn="t">
              <a:buNone/>
            </a:pPr>
            <a:r>
              <a:rPr lang="ru-RU" dirty="0" err="1" smtClean="0">
                <a:solidFill>
                  <a:srgbClr val="002060"/>
                </a:solidFill>
              </a:rPr>
              <a:t>д</a:t>
            </a:r>
            <a:r>
              <a:rPr lang="ru-RU" dirty="0" smtClean="0">
                <a:solidFill>
                  <a:srgbClr val="002060"/>
                </a:solidFill>
              </a:rPr>
              <a:t>) информация о получении дополнительного профессионального образования по профилю педагогической деятельности;</a:t>
            </a:r>
          </a:p>
          <a:p>
            <a:pPr algn="just" fontAlgn="t">
              <a:buNone/>
            </a:pPr>
            <a:r>
              <a:rPr lang="ru-RU" dirty="0" smtClean="0">
                <a:solidFill>
                  <a:srgbClr val="002060"/>
                </a:solidFill>
              </a:rPr>
              <a:t>е) результаты предыдущих аттестаций (в случае их проведения);</a:t>
            </a:r>
          </a:p>
          <a:p>
            <a:pPr algn="just" fontAlgn="t">
              <a:buNone/>
            </a:pPr>
            <a:r>
              <a:rPr lang="ru-RU" dirty="0" smtClean="0">
                <a:solidFill>
                  <a:srgbClr val="002060"/>
                </a:solidFill>
              </a:rPr>
              <a:t>ж) мотивированная всесторонняя и объективная оценка профессиональных, деловых качеств, результатов профессиональной деятельности педагогического работника по выполнению трудовых обязанностей, возложенных на него трудовым договором</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381000"/>
          </a:xfrm>
        </p:spPr>
        <p:txBody>
          <a:bodyPr>
            <a:normAutofit fontScale="90000"/>
          </a:bodyPr>
          <a:lstStyle/>
          <a:p>
            <a:r>
              <a:rPr lang="ru-RU" sz="3200" dirty="0" smtClean="0">
                <a:solidFill>
                  <a:srgbClr val="C00000"/>
                </a:solidFill>
              </a:rPr>
              <a:t>Заседание аттестационной комиссии</a:t>
            </a:r>
            <a:endParaRPr lang="ru-RU" sz="3200" dirty="0">
              <a:solidFill>
                <a:srgbClr val="C00000"/>
              </a:solidFill>
            </a:endParaRPr>
          </a:p>
        </p:txBody>
      </p:sp>
      <p:sp>
        <p:nvSpPr>
          <p:cNvPr id="3" name="Содержимое 2"/>
          <p:cNvSpPr>
            <a:spLocks noGrp="1"/>
          </p:cNvSpPr>
          <p:nvPr>
            <p:ph idx="1"/>
          </p:nvPr>
        </p:nvSpPr>
        <p:spPr>
          <a:xfrm>
            <a:off x="457200" y="457200"/>
            <a:ext cx="8229600" cy="6400800"/>
          </a:xfrm>
        </p:spPr>
        <p:txBody>
          <a:bodyPr>
            <a:noAutofit/>
          </a:bodyPr>
          <a:lstStyle/>
          <a:p>
            <a:pPr algn="just"/>
            <a:r>
              <a:rPr lang="ru-RU" sz="1600" b="1" dirty="0" smtClean="0">
                <a:solidFill>
                  <a:srgbClr val="002060"/>
                </a:solidFill>
              </a:rPr>
              <a:t>Аттестация проводится на заседании аттестационной комиссии организации с участием педагогического работника</a:t>
            </a:r>
          </a:p>
          <a:p>
            <a:pPr algn="just" fontAlgn="t"/>
            <a:r>
              <a:rPr lang="ru-RU" sz="1600" b="1" dirty="0" smtClean="0">
                <a:solidFill>
                  <a:srgbClr val="002060"/>
                </a:solidFill>
              </a:rPr>
              <a:t>Заседание аттестационной комиссии организации считается правомочным, если на нем присутствуют не менее двух третей от общего числа членов аттестационной комиссии организации</a:t>
            </a:r>
          </a:p>
          <a:p>
            <a:pPr algn="just" fontAlgn="t"/>
            <a:r>
              <a:rPr lang="ru-RU" sz="1600" b="1" dirty="0" smtClean="0">
                <a:solidFill>
                  <a:srgbClr val="002060"/>
                </a:solidFill>
              </a:rPr>
              <a:t>В случае отсутствия педагогического работника в день проведения аттестации на заседании аттестационной комиссии организации по уважительным причинам, его аттестация переносится на другую дату, и в график аттестации вносятся соответствующие изменения, о чем работодатель знакомит работника под роспись не менее чем за 30 календарных дней до новой даты проведения его аттестации</a:t>
            </a:r>
          </a:p>
          <a:p>
            <a:pPr algn="just" fontAlgn="t"/>
            <a:r>
              <a:rPr lang="ru-RU" sz="1600" b="1" dirty="0" smtClean="0">
                <a:solidFill>
                  <a:srgbClr val="002060"/>
                </a:solidFill>
              </a:rPr>
              <a:t>При неявке педагогического работника на заседание аттестационной комиссии организации без уважительной причины аттестационная комиссия организации проводит аттестацию в его отсутствие</a:t>
            </a:r>
          </a:p>
          <a:p>
            <a:pPr algn="just" fontAlgn="t"/>
            <a:r>
              <a:rPr lang="ru-RU" sz="1600" b="1" dirty="0" smtClean="0">
                <a:solidFill>
                  <a:srgbClr val="002060"/>
                </a:solidFill>
              </a:rPr>
              <a:t> Аттестационная комиссия организации рассматривает представление, дополнительные сведения, представленные самим педагогическим работником, характеризующие его профессиональную деятельность (в случае их представления)</a:t>
            </a:r>
          </a:p>
          <a:p>
            <a:pPr algn="just" fontAlgn="t"/>
            <a:r>
              <a:rPr lang="ru-RU" sz="1600" b="1" dirty="0" smtClean="0">
                <a:solidFill>
                  <a:srgbClr val="002060"/>
                </a:solidFill>
              </a:rPr>
              <a:t>По результатам аттестации педагогического работника аттестационная комиссия организации принимает одно из следующих решений:</a:t>
            </a:r>
          </a:p>
          <a:p>
            <a:pPr algn="just" fontAlgn="t">
              <a:buNone/>
            </a:pPr>
            <a:r>
              <a:rPr lang="ru-RU" sz="1600" b="1" dirty="0" smtClean="0">
                <a:solidFill>
                  <a:srgbClr val="002060"/>
                </a:solidFill>
              </a:rPr>
              <a:t>- соответствует занимаемой должности (указывается должность педагогического работника);</a:t>
            </a:r>
          </a:p>
          <a:p>
            <a:pPr algn="just">
              <a:buNone/>
            </a:pPr>
            <a:r>
              <a:rPr lang="ru-RU" sz="1600" b="1" dirty="0" smtClean="0">
                <a:solidFill>
                  <a:srgbClr val="002060"/>
                </a:solidFill>
              </a:rPr>
              <a:t>- не соответствует занимаемой должности (указывается должность педагогического работника)</a:t>
            </a:r>
          </a:p>
          <a:p>
            <a:endParaRPr lang="ru-RU" sz="1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791</TotalTime>
  <Words>2671</Words>
  <PresentationFormat>Экран (4:3)</PresentationFormat>
  <Paragraphs>216</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Office Theme</vt:lpstr>
      <vt:lpstr>Организация аттестации, курсовой подготовки и переподготовки  педагогических работников организаций, осуществляющих  образовательную деятельность</vt:lpstr>
      <vt:lpstr>Нормативные документы по аттестации</vt:lpstr>
      <vt:lpstr>Цель</vt:lpstr>
      <vt:lpstr>Задачи</vt:lpstr>
      <vt:lpstr>Слайд 5</vt:lpstr>
      <vt:lpstr>Аттестация педагогических работников в целях подтверждения соответствия занимаемой должности</vt:lpstr>
      <vt:lpstr>Аттестация педагогических работников проводится в соответствии с распорядительным актом работодателя </vt:lpstr>
      <vt:lpstr>В представлении содержатся следующие сведения о педагогическом работнике:</vt:lpstr>
      <vt:lpstr>Заседание аттестационной комиссии</vt:lpstr>
      <vt:lpstr>Решение аттестационной комиссией </vt:lpstr>
      <vt:lpstr>Аттестацию в целях подтверждения  соответствия занимаемой должности не проходят</vt:lpstr>
      <vt:lpstr>Аттестация педагогических работников в целях установления квалификационной категории</vt:lpstr>
      <vt:lpstr>Аттестация педагогических работников в целях установления квалификационной категории</vt:lpstr>
      <vt:lpstr>Аттестация педагогических работников в целях установления высшей квалификационной категории</vt:lpstr>
      <vt:lpstr>Заявления педагогических работников о проведении аттестации рассматриваются аттестационными комиссиями в срок не более 30 календарных дней со дня их получения:  а) определяется конкретный срок проведения аттестации для каждого педагогического работника индивидуально с учетом срока действия ранее установленной квалификационной категории; б) осуществляется письменное уведомление педагогических работников о сроке и месте проведения их аттестации  Продолжительность аттестации для каждого педагогического работника от начала ее проведения и до принятия решения аттестационной комиссией составляет не более 60 календарных дней   ЗАЯВЛЕНИЯ ПОДАЕМ В КОМИТЕТ ОБРАЗОВАНИЯ В ИЮНЕ  (ЕСЛИ ЗАБЫЛИ ТО ЗА 3 МЕСЯЦА)!!! </vt:lpstr>
      <vt:lpstr>Первая квалификационная категория педагогическим работникам устанавливается на основе: </vt:lpstr>
      <vt:lpstr>Высшая квалификационная категория педагогическим работникам устанавливается на основе: </vt:lpstr>
      <vt:lpstr>Решение аттестационной комиссии</vt:lpstr>
      <vt:lpstr>Решение аттестационной комиссии</vt:lpstr>
      <vt:lpstr>Решение аттестационной комиссии</vt:lpstr>
      <vt:lpstr>Методическая работа  при организации аттестации в ДОУ</vt:lpstr>
      <vt:lpstr>Методическая работа  при организации аттестации в ДОУ</vt:lpstr>
      <vt:lpstr>Формальное повышение квалификации</vt:lpstr>
      <vt:lpstr>Неформальное повышение квалификации</vt:lpstr>
      <vt:lpstr>Тема самообразования</vt:lpstr>
      <vt:lpstr>Слайд 26</vt:lpstr>
      <vt:lpstr>Организация методической работы</vt:lpstr>
      <vt:lpstr>Методическая работа будет зависеть:  </vt:lpstr>
      <vt:lpstr>Контрольный список – отправная точка организации методической работы</vt:lpstr>
      <vt:lpstr>Темы самообразования</vt:lpstr>
      <vt:lpstr>Замечания по ДОУ, выявленные в результате изучения контрольных списков</vt:lpstr>
      <vt:lpstr>Разное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Аттестация педагогических работников организаций, осуществляющих  образовательную деятельность</dc:title>
  <cp:lastModifiedBy>Татьяна Георгиевна</cp:lastModifiedBy>
  <cp:revision>12</cp:revision>
  <dcterms:modified xsi:type="dcterms:W3CDTF">2019-12-10T04:09:36Z</dcterms:modified>
</cp:coreProperties>
</file>