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8" r:id="rId4"/>
    <p:sldId id="259" r:id="rId5"/>
    <p:sldId id="268" r:id="rId6"/>
    <p:sldId id="266" r:id="rId7"/>
    <p:sldId id="264" r:id="rId8"/>
    <p:sldId id="267" r:id="rId9"/>
    <p:sldId id="265" r:id="rId10"/>
    <p:sldId id="262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7BFC-242F-4C07-B101-182D261F97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2150-E121-4E5F-9649-7F04DF6AB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Цифровая трансформация образовательного процесса вызвана прежде всего майскими указами Президента. Когда В.Путин</a:t>
            </a:r>
            <a:r>
              <a:rPr lang="ru-RU" baseline="0" dirty="0" smtClean="0"/>
              <a:t> </a:t>
            </a:r>
            <a:r>
              <a:rPr lang="ru-RU" dirty="0" smtClean="0"/>
              <a:t> поставил задачи перед образованием: создание современной цифровой образовательной среды, обеспечивающей высокое качество и доступность</a:t>
            </a:r>
            <a:r>
              <a:rPr lang="ru-RU" baseline="0" dirty="0" smtClean="0"/>
              <a:t> образования всех видов и уровней. Формирование и 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2150-E121-4E5F-9649-7F04DF6ABF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Национальный проект «Образование»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это инициатива, направленная на достижение двух ключевых задач. Первая –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Вторая –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D901-CB4E-4312-960A-9C917C4E11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2725"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B0344E6B-4C56-41E4-B44E-7C8C100FCA9F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3853" y="8684900"/>
            <a:ext cx="2970945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59" tIns="46575" rIns="91359" bIns="46575" anchor="b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17373E3F-69C8-46B0-AACB-F313D3BEEED3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5728"/>
            <a:ext cx="5004962" cy="3428634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85481" y="4343914"/>
            <a:ext cx="5487041" cy="41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001" tIns="45501" rIns="91001" bIns="4550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3883853" y="8684899"/>
            <a:ext cx="2972547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59" tIns="46575" rIns="91359" bIns="46575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8977FEB4-9ED3-47ED-B58C-5FF3CD6ABC5A}" type="slidenum">
              <a:rPr lang="ru-RU" altLang="ru-RU" sz="1200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399" name="Заметки 1"/>
          <p:cNvSpPr>
            <a:spLocks noGrp="1"/>
          </p:cNvSpPr>
          <p:nvPr>
            <p:ph type="body" idx="1"/>
          </p:nvPr>
        </p:nvSpPr>
        <p:spPr>
          <a:xfrm>
            <a:off x="685481" y="4343914"/>
            <a:ext cx="5483837" cy="4569075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целей майского указа Президента России вытекает 10 задач, которые фактически легли в основу федеральных проектов нацпроекта «Образование». Это проекты, посвященные школе, родителям,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волонтерству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ранней профориентации, непрерывному образованию, экспорту образования, социальной активности, цифровой образовательной среде, и все это подчинено развитию образовательного пространства на территории нашей большой страны.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представлены Федеральные проекты, входящие в национальный проект.</a:t>
            </a:r>
          </a:p>
          <a:p>
            <a:pPr indent="444500" algn="just"/>
            <a:endParaRPr lang="ru-RU" altLang="ru-RU" sz="13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2150-E121-4E5F-9649-7F04DF6ABF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2150-E121-4E5F-9649-7F04DF6ABF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eb.akbooks.ru/kids_onlin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ila.rayko@gmail.com" TargetMode="External"/><Relationship Id="rId3" Type="http://schemas.openxmlformats.org/officeDocument/2006/relationships/hyperlink" Target="https://piktomir.ru/builds/stable" TargetMode="External"/><Relationship Id="rId7" Type="http://schemas.openxmlformats.org/officeDocument/2006/relationships/hyperlink" Target="mailto:agk@mail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isi.ru/piktomir/&#1040;&#1083;&#1075;&#1086;&#1088;&#1080;&#1090;&#1084;&#1080;&#1082;&#1072;%20&#1076;&#1083;&#1103;%20&#1076;&#1086;&#1096;&#1082;&#1086;&#1083;&#1100;&#1085;&#1080;&#1082;&#1086;&#1074;.%2019.02.2019%201-14.pdf" TargetMode="External"/><Relationship Id="rId5" Type="http://schemas.openxmlformats.org/officeDocument/2006/relationships/hyperlink" Target="https://piktomir.ru/" TargetMode="External"/><Relationship Id="rId4" Type="http://schemas.openxmlformats.org/officeDocument/2006/relationships/hyperlink" Target="https://piktomir.ru/onli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spitateli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n--d1abkefqip0a2f.xn--p1ai/" TargetMode="External"/><Relationship Id="rId2" Type="http://schemas.openxmlformats.org/officeDocument/2006/relationships/hyperlink" Target="https://www.xn--d1abkefqip0a2f.xn--p1ai/index.php/kartochka-programmy/item/370-formirovanie-i-razvitie-obshchepolzovatelskoj-ikt-kompetentnosti-pedagogicheskogo-rabotnika-v-sootvetstvii-s-trebovaniyami-fgos-i-professionalnogo-standar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7;&#1089;&#1080;&#1084;&#1087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xn--e1agmmh.xn--p1a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Цифровая трансформация образовательного процесса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5181600"/>
            <a:ext cx="2971800" cy="1066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Образовательная сессия для педагогов дошкольного образования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18 февраля 2020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«Каждый участник образовательного процесса сам решает 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идти в ногу с будущим или вышагивать пятками назад»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Информатизация образования: техническое оснащение, создание дидактических средств, разработка новых технологий обучения.</a:t>
            </a:r>
          </a:p>
          <a:p>
            <a:pPr>
              <a:buNone/>
            </a:pPr>
            <a:r>
              <a:rPr lang="ru-RU" sz="2400" dirty="0" smtClean="0"/>
              <a:t>     Мультимедиа презентации - электронные диафильмы, включающие в себя анимацию, аудио- и видеофрагменты, элементы интерактивности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Оформление текстов, презентаций – пополнение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Применение программных продуктов  для диагностики освоения Программы воспитанниками ДОУ, ведение  АИС «Электронный детский сад» (табелей посещаемости, зачисление в ДОУ чрез   портал </a:t>
            </a:r>
            <a:r>
              <a:rPr lang="ru-RU" sz="2400" dirty="0" err="1" smtClean="0"/>
              <a:t>Госуслуг</a:t>
            </a:r>
            <a:r>
              <a:rPr lang="ru-RU" sz="2400" dirty="0" smtClean="0"/>
              <a:t> )….</a:t>
            </a:r>
          </a:p>
          <a:p>
            <a:pPr>
              <a:buNone/>
            </a:pPr>
            <a:r>
              <a:rPr lang="ru-RU" sz="2400" dirty="0" smtClean="0"/>
              <a:t>     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990600"/>
            <a:ext cx="6138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ИКТ- компетентность педагогов ДОУ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http://web.akbooks.ru/kids_online/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shop-</a:t>
            </a:r>
            <a:r>
              <a:rPr lang="en-US" dirty="0" err="1" smtClean="0"/>
              <a:t>akbooks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7816"/>
          <a:stretch>
            <a:fillRect/>
          </a:stretch>
        </p:blipFill>
        <p:spPr bwMode="auto">
          <a:xfrm>
            <a:off x="1295400" y="1600200"/>
            <a:ext cx="7149243" cy="48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Алгоритмика</a:t>
            </a:r>
            <a:r>
              <a:rPr lang="ru-RU" sz="2800" dirty="0" smtClean="0">
                <a:solidFill>
                  <a:srgbClr val="C00000"/>
                </a:solidFill>
              </a:rPr>
              <a:t> для дошкольников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1.Скачать </a:t>
            </a:r>
            <a:r>
              <a:rPr lang="ru-RU" dirty="0" err="1" smtClean="0"/>
              <a:t>нативную</a:t>
            </a:r>
            <a:r>
              <a:rPr lang="ru-RU" dirty="0" smtClean="0"/>
              <a:t> версию можно тут: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piktomir.ru/builds/stable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Запустить </a:t>
            </a:r>
            <a:r>
              <a:rPr lang="ru-RU" dirty="0" err="1" smtClean="0"/>
              <a:t>ПиктоМир</a:t>
            </a:r>
            <a:r>
              <a:rPr lang="ru-RU" dirty="0" smtClean="0"/>
              <a:t> в браузере: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ru-RU" dirty="0" smtClean="0">
                <a:hlinkClick r:id="rId4"/>
              </a:rPr>
              <a:t>:</a:t>
            </a:r>
            <a:r>
              <a:rPr lang="ru-RU" dirty="0" smtClean="0">
                <a:hlinkClick r:id="rId4"/>
              </a:rPr>
              <a:t>//</a:t>
            </a:r>
            <a:r>
              <a:rPr lang="en-US" dirty="0" smtClean="0">
                <a:hlinkClick r:id="rId4"/>
              </a:rPr>
              <a:t>piktomir.ru/online/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ru-RU" dirty="0" smtClean="0"/>
              <a:t>.Методички на сайте </a:t>
            </a:r>
            <a:r>
              <a:rPr lang="en-US" dirty="0" smtClean="0">
                <a:hlinkClick r:id="rId5"/>
              </a:rPr>
              <a:t>https</a:t>
            </a:r>
            <a:r>
              <a:rPr lang="ru-RU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piktomir.ru/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разделе «Методика» (внизу страницы)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https</a:t>
            </a:r>
            <a:r>
              <a:rPr lang="ru-RU" dirty="0" smtClean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www.niisi.ru/piktomir/</a:t>
            </a:r>
            <a:r>
              <a:rPr lang="ru-RU" dirty="0" err="1" smtClean="0">
                <a:hlinkClick r:id="rId6"/>
              </a:rPr>
              <a:t>Алгоритмика</a:t>
            </a:r>
            <a:r>
              <a:rPr lang="ru-RU" dirty="0" smtClean="0">
                <a:hlinkClick r:id="rId6"/>
              </a:rPr>
              <a:t> для дошкольников. 19.02.2019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>
                <a:hlinkClick r:id="rId6"/>
              </a:rPr>
              <a:t>1-14.pdf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3.Загрузив </a:t>
            </a:r>
            <a:r>
              <a:rPr lang="ru-RU" dirty="0" err="1" smtClean="0"/>
              <a:t>ПиктоМир</a:t>
            </a:r>
            <a:r>
              <a:rPr lang="ru-RU" dirty="0" smtClean="0"/>
              <a:t>, выбираем нужные миры (нажать на кнопку с изображением планета): Для дошкольников: </a:t>
            </a:r>
            <a:r>
              <a:rPr lang="ru-RU" dirty="0" err="1" smtClean="0"/>
              <a:t>Алгоритмика</a:t>
            </a:r>
            <a:r>
              <a:rPr lang="ru-RU" dirty="0" smtClean="0"/>
              <a:t> 2018.</a:t>
            </a:r>
          </a:p>
          <a:p>
            <a:pPr>
              <a:buNone/>
            </a:pPr>
            <a:r>
              <a:rPr lang="ru-RU" dirty="0" smtClean="0"/>
              <a:t> Контакты: Кушниренко Анатолий Георгиевич: </a:t>
            </a:r>
            <a:r>
              <a:rPr lang="en-US" dirty="0" smtClean="0">
                <a:hlinkClick r:id="rId7"/>
              </a:rPr>
              <a:t>agk@mail.ru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Райко</a:t>
            </a:r>
            <a:r>
              <a:rPr lang="ru-RU" dirty="0" smtClean="0"/>
              <a:t> Миля Вячеславовна: </a:t>
            </a:r>
            <a:r>
              <a:rPr lang="en-US" smtClean="0">
                <a:hlinkClick r:id="rId8"/>
              </a:rPr>
              <a:t>mila.rayko@gmail.com</a:t>
            </a:r>
            <a:endParaRPr lang="en-US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460022"/>
            <a:ext cx="9144000" cy="1397977"/>
            <a:chOff x="0" y="5460022"/>
            <a:chExt cx="9144000" cy="139797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5961184"/>
              <a:ext cx="9144000" cy="896813"/>
              <a:chOff x="0" y="5961184"/>
              <a:chExt cx="9144000" cy="896813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800000">
                <a:off x="0" y="6049107"/>
                <a:ext cx="6154615" cy="808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 flipV="1">
                <a:off x="7420710" y="5134705"/>
                <a:ext cx="896811" cy="2549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0" y="5460022"/>
              <a:ext cx="9144000" cy="139797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3" descr="C:\Users\rayderav\Desktop\1525947381_IMG_20180510_125807_1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73190"/>
            <a:ext cx="8568952" cy="615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03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0" y="5460022"/>
            <a:ext cx="9144000" cy="1397977"/>
            <a:chOff x="0" y="5460022"/>
            <a:chExt cx="9144000" cy="1397977"/>
          </a:xfrm>
        </p:grpSpPr>
        <p:grpSp>
          <p:nvGrpSpPr>
            <p:cNvPr id="3" name="Группа 35"/>
            <p:cNvGrpSpPr/>
            <p:nvPr/>
          </p:nvGrpSpPr>
          <p:grpSpPr>
            <a:xfrm>
              <a:off x="0" y="5961184"/>
              <a:ext cx="9144000" cy="896813"/>
              <a:chOff x="0" y="5961184"/>
              <a:chExt cx="9144000" cy="896813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800000">
                <a:off x="0" y="6049107"/>
                <a:ext cx="6154615" cy="808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 flipV="1">
                <a:off x="7420710" y="5134705"/>
                <a:ext cx="896811" cy="2549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0" y="5460022"/>
              <a:ext cx="9144000" cy="139797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370" name="AutoShape 17"/>
          <p:cNvSpPr>
            <a:spLocks noChangeArrowheads="1"/>
          </p:cNvSpPr>
          <p:nvPr/>
        </p:nvSpPr>
        <p:spPr bwMode="auto">
          <a:xfrm>
            <a:off x="0" y="354399"/>
            <a:ext cx="9137650" cy="482313"/>
          </a:xfrm>
          <a:prstGeom prst="roundRect">
            <a:avLst>
              <a:gd name="adj" fmla="val 0"/>
            </a:avLst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C00000"/>
                </a:solidFill>
              </a:rPr>
              <a:t>Национальный проект «Развитие образования»</a:t>
            </a:r>
          </a:p>
        </p:txBody>
      </p:sp>
      <p:sp>
        <p:nvSpPr>
          <p:cNvPr id="58374" name="object 3"/>
          <p:cNvSpPr>
            <a:spLocks/>
          </p:cNvSpPr>
          <p:nvPr/>
        </p:nvSpPr>
        <p:spPr bwMode="auto">
          <a:xfrm>
            <a:off x="2457450" y="2554666"/>
            <a:ext cx="2260600" cy="2873375"/>
          </a:xfrm>
          <a:custGeom>
            <a:avLst/>
            <a:gdLst>
              <a:gd name="T0" fmla="*/ 2147483646 w 1400175"/>
              <a:gd name="T1" fmla="*/ 0 h 5074284"/>
              <a:gd name="T2" fmla="*/ 0 w 1400175"/>
              <a:gd name="T3" fmla="*/ 1 h 5074284"/>
              <a:gd name="T4" fmla="*/ 0 w 1400175"/>
              <a:gd name="T5" fmla="*/ 2 h 5074284"/>
              <a:gd name="T6" fmla="*/ 2147483646 w 1400175"/>
              <a:gd name="T7" fmla="*/ 2 h 5074284"/>
              <a:gd name="T8" fmla="*/ 2147483646 w 1400175"/>
              <a:gd name="T9" fmla="*/ 0 h 507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175" h="5074284">
                <a:moveTo>
                  <a:pt x="1400048" y="0"/>
                </a:moveTo>
                <a:lnTo>
                  <a:pt x="0" y="1399921"/>
                </a:lnTo>
                <a:lnTo>
                  <a:pt x="0" y="5074031"/>
                </a:lnTo>
                <a:lnTo>
                  <a:pt x="1400048" y="3673983"/>
                </a:lnTo>
                <a:lnTo>
                  <a:pt x="140004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3366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8375" name="object 4"/>
          <p:cNvSpPr>
            <a:spLocks/>
          </p:cNvSpPr>
          <p:nvPr/>
        </p:nvSpPr>
        <p:spPr bwMode="auto">
          <a:xfrm>
            <a:off x="285750" y="1602166"/>
            <a:ext cx="4356100" cy="1552575"/>
          </a:xfrm>
          <a:custGeom>
            <a:avLst/>
            <a:gdLst>
              <a:gd name="T0" fmla="*/ 281 w 6408251"/>
              <a:gd name="T1" fmla="*/ 1 h 2738657"/>
              <a:gd name="T2" fmla="*/ 133 w 6408251"/>
              <a:gd name="T3" fmla="*/ 0 h 2738657"/>
              <a:gd name="T4" fmla="*/ 0 w 6408251"/>
              <a:gd name="T5" fmla="*/ 1 h 2738657"/>
              <a:gd name="T6" fmla="*/ 135 w 6408251"/>
              <a:gd name="T7" fmla="*/ 1 h 2738657"/>
              <a:gd name="T8" fmla="*/ 281 w 6408251"/>
              <a:gd name="T9" fmla="*/ 1 h 27386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08251" h="2738657">
                <a:moveTo>
                  <a:pt x="6408251" y="1338144"/>
                </a:moveTo>
                <a:lnTo>
                  <a:pt x="3039192" y="0"/>
                </a:lnTo>
                <a:lnTo>
                  <a:pt x="0" y="1349459"/>
                </a:lnTo>
                <a:lnTo>
                  <a:pt x="3081463" y="2738657"/>
                </a:lnTo>
                <a:lnTo>
                  <a:pt x="6408251" y="133814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3366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8376" name="object 3"/>
          <p:cNvSpPr>
            <a:spLocks/>
          </p:cNvSpPr>
          <p:nvPr/>
        </p:nvSpPr>
        <p:spPr bwMode="auto">
          <a:xfrm flipH="1">
            <a:off x="179388" y="2554666"/>
            <a:ext cx="2119312" cy="2873375"/>
          </a:xfrm>
          <a:custGeom>
            <a:avLst/>
            <a:gdLst>
              <a:gd name="T0" fmla="*/ 2147483646 w 1400175"/>
              <a:gd name="T1" fmla="*/ 0 h 5074284"/>
              <a:gd name="T2" fmla="*/ 0 w 1400175"/>
              <a:gd name="T3" fmla="*/ 1 h 5074284"/>
              <a:gd name="T4" fmla="*/ 0 w 1400175"/>
              <a:gd name="T5" fmla="*/ 2 h 5074284"/>
              <a:gd name="T6" fmla="*/ 2147483646 w 1400175"/>
              <a:gd name="T7" fmla="*/ 2 h 5074284"/>
              <a:gd name="T8" fmla="*/ 2147483646 w 1400175"/>
              <a:gd name="T9" fmla="*/ 0 h 507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175" h="5074284">
                <a:moveTo>
                  <a:pt x="1400048" y="0"/>
                </a:moveTo>
                <a:lnTo>
                  <a:pt x="0" y="1399921"/>
                </a:lnTo>
                <a:lnTo>
                  <a:pt x="0" y="5074031"/>
                </a:lnTo>
                <a:lnTo>
                  <a:pt x="1400048" y="3673983"/>
                </a:lnTo>
                <a:lnTo>
                  <a:pt x="140004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3366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8377" name="object 5"/>
          <p:cNvSpPr txBox="1">
            <a:spLocks noChangeArrowheads="1"/>
          </p:cNvSpPr>
          <p:nvPr/>
        </p:nvSpPr>
        <p:spPr bwMode="auto">
          <a:xfrm>
            <a:off x="5218113" y="109811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«Современная школа»</a:t>
            </a:r>
          </a:p>
        </p:txBody>
      </p:sp>
      <p:sp>
        <p:nvSpPr>
          <p:cNvPr id="58378" name="Freeform 9"/>
          <p:cNvSpPr>
            <a:spLocks noChangeArrowheads="1"/>
          </p:cNvSpPr>
          <p:nvPr/>
        </p:nvSpPr>
        <p:spPr bwMode="auto">
          <a:xfrm>
            <a:off x="4906963" y="1147323"/>
            <a:ext cx="284162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object 5"/>
          <p:cNvSpPr txBox="1">
            <a:spLocks noChangeArrowheads="1"/>
          </p:cNvSpPr>
          <p:nvPr/>
        </p:nvSpPr>
        <p:spPr bwMode="auto">
          <a:xfrm>
            <a:off x="5218113" y="2453835"/>
            <a:ext cx="285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«Успех каждого ребенка»</a:t>
            </a:r>
          </a:p>
        </p:txBody>
      </p:sp>
      <p:sp>
        <p:nvSpPr>
          <p:cNvPr id="58380" name="Freeform 9"/>
          <p:cNvSpPr>
            <a:spLocks noChangeArrowheads="1"/>
          </p:cNvSpPr>
          <p:nvPr/>
        </p:nvSpPr>
        <p:spPr bwMode="auto">
          <a:xfrm>
            <a:off x="4916488" y="1590235"/>
            <a:ext cx="284162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object 5"/>
          <p:cNvSpPr txBox="1">
            <a:spLocks noChangeArrowheads="1"/>
          </p:cNvSpPr>
          <p:nvPr/>
        </p:nvSpPr>
        <p:spPr bwMode="auto">
          <a:xfrm>
            <a:off x="5218113" y="2887223"/>
            <a:ext cx="285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«Современные родители»</a:t>
            </a:r>
          </a:p>
        </p:txBody>
      </p:sp>
      <p:sp>
        <p:nvSpPr>
          <p:cNvPr id="58382" name="Freeform 9"/>
          <p:cNvSpPr>
            <a:spLocks noChangeArrowheads="1"/>
          </p:cNvSpPr>
          <p:nvPr/>
        </p:nvSpPr>
        <p:spPr bwMode="auto">
          <a:xfrm>
            <a:off x="4916488" y="2045848"/>
            <a:ext cx="284162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object 5"/>
          <p:cNvSpPr txBox="1">
            <a:spLocks noChangeArrowheads="1"/>
          </p:cNvSpPr>
          <p:nvPr/>
        </p:nvSpPr>
        <p:spPr bwMode="auto">
          <a:xfrm>
            <a:off x="5218113" y="1529910"/>
            <a:ext cx="285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«Цифровая школа»</a:t>
            </a:r>
          </a:p>
        </p:txBody>
      </p:sp>
      <p:sp>
        <p:nvSpPr>
          <p:cNvPr id="58384" name="Freeform 9"/>
          <p:cNvSpPr>
            <a:spLocks noChangeArrowheads="1"/>
          </p:cNvSpPr>
          <p:nvPr/>
        </p:nvSpPr>
        <p:spPr bwMode="auto">
          <a:xfrm>
            <a:off x="4916488" y="2510985"/>
            <a:ext cx="284162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object 5"/>
          <p:cNvSpPr txBox="1">
            <a:spLocks noChangeArrowheads="1"/>
          </p:cNvSpPr>
          <p:nvPr/>
        </p:nvSpPr>
        <p:spPr bwMode="auto">
          <a:xfrm>
            <a:off x="5218113" y="1988698"/>
            <a:ext cx="285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«Учитель будущего»</a:t>
            </a:r>
          </a:p>
        </p:txBody>
      </p:sp>
      <p:sp>
        <p:nvSpPr>
          <p:cNvPr id="58386" name="Freeform 9"/>
          <p:cNvSpPr>
            <a:spLocks noChangeArrowheads="1"/>
          </p:cNvSpPr>
          <p:nvPr/>
        </p:nvSpPr>
        <p:spPr bwMode="auto">
          <a:xfrm>
            <a:off x="4918075" y="2949135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object 5"/>
          <p:cNvSpPr txBox="1">
            <a:spLocks noChangeArrowheads="1"/>
          </p:cNvSpPr>
          <p:nvPr/>
        </p:nvSpPr>
        <p:spPr bwMode="auto">
          <a:xfrm>
            <a:off x="5218113" y="3738123"/>
            <a:ext cx="314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«Молодые профессионалы»</a:t>
            </a:r>
          </a:p>
        </p:txBody>
      </p:sp>
      <p:sp>
        <p:nvSpPr>
          <p:cNvPr id="58388" name="Freeform 9"/>
          <p:cNvSpPr>
            <a:spLocks noChangeArrowheads="1"/>
          </p:cNvSpPr>
          <p:nvPr/>
        </p:nvSpPr>
        <p:spPr bwMode="auto">
          <a:xfrm>
            <a:off x="4918075" y="3787335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9" name="object 5"/>
          <p:cNvSpPr txBox="1">
            <a:spLocks noChangeArrowheads="1"/>
          </p:cNvSpPr>
          <p:nvPr/>
        </p:nvSpPr>
        <p:spPr bwMode="auto">
          <a:xfrm>
            <a:off x="5218113" y="4122223"/>
            <a:ext cx="407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«Новые </a:t>
            </a:r>
            <a:r>
              <a:rPr lang="ru-RU" altLang="ru-RU" b="1" dirty="0" smtClean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возможности для </a:t>
            </a: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каждого»</a:t>
            </a:r>
          </a:p>
        </p:txBody>
      </p:sp>
      <p:sp>
        <p:nvSpPr>
          <p:cNvPr id="58390" name="Freeform 9"/>
          <p:cNvSpPr>
            <a:spLocks noChangeArrowheads="1"/>
          </p:cNvSpPr>
          <p:nvPr/>
        </p:nvSpPr>
        <p:spPr bwMode="auto">
          <a:xfrm>
            <a:off x="4918075" y="4194231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91" name="object 5"/>
          <p:cNvSpPr txBox="1">
            <a:spLocks noChangeArrowheads="1"/>
          </p:cNvSpPr>
          <p:nvPr/>
        </p:nvSpPr>
        <p:spPr bwMode="auto">
          <a:xfrm>
            <a:off x="5218113" y="4517775"/>
            <a:ext cx="4076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«Повышение конкурентоспособности российского высшего образования»</a:t>
            </a:r>
          </a:p>
        </p:txBody>
      </p:sp>
      <p:sp>
        <p:nvSpPr>
          <p:cNvPr id="58392" name="Freeform 9"/>
          <p:cNvSpPr>
            <a:spLocks noChangeArrowheads="1"/>
          </p:cNvSpPr>
          <p:nvPr/>
        </p:nvSpPr>
        <p:spPr bwMode="auto">
          <a:xfrm>
            <a:off x="4918075" y="4589783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93" name="object 5"/>
          <p:cNvSpPr txBox="1">
            <a:spLocks noChangeArrowheads="1"/>
          </p:cNvSpPr>
          <p:nvPr/>
        </p:nvSpPr>
        <p:spPr bwMode="auto">
          <a:xfrm>
            <a:off x="5218113" y="5093839"/>
            <a:ext cx="3919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«Создание научно-образовательных центров»</a:t>
            </a:r>
          </a:p>
        </p:txBody>
      </p:sp>
      <p:sp>
        <p:nvSpPr>
          <p:cNvPr id="58394" name="Freeform 9"/>
          <p:cNvSpPr>
            <a:spLocks noChangeArrowheads="1"/>
          </p:cNvSpPr>
          <p:nvPr/>
        </p:nvSpPr>
        <p:spPr bwMode="auto">
          <a:xfrm>
            <a:off x="4914900" y="5165847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bject 9"/>
          <p:cNvSpPr txBox="1">
            <a:spLocks noChangeArrowheads="1"/>
          </p:cNvSpPr>
          <p:nvPr/>
        </p:nvSpPr>
        <p:spPr bwMode="auto">
          <a:xfrm>
            <a:off x="179388" y="3477003"/>
            <a:ext cx="21193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915988" indent="-903288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b="1" dirty="0" smtClean="0">
                <a:solidFill>
                  <a:srgbClr val="336699"/>
                </a:solidFill>
                <a:latin typeface="+mn-lt"/>
              </a:rPr>
              <a:t>кадры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2000" b="1" dirty="0" smtClean="0">
                <a:solidFill>
                  <a:srgbClr val="336699"/>
                </a:solidFill>
                <a:latin typeface="+mn-lt"/>
              </a:rPr>
              <a:t>содержание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2000" b="1" dirty="0" smtClean="0">
                <a:solidFill>
                  <a:srgbClr val="336699"/>
                </a:solidFill>
                <a:latin typeface="+mn-lt"/>
              </a:rPr>
              <a:t>инфраструктура </a:t>
            </a:r>
          </a:p>
        </p:txBody>
      </p:sp>
      <p:sp>
        <p:nvSpPr>
          <p:cNvPr id="35" name="object 10"/>
          <p:cNvSpPr txBox="1"/>
          <p:nvPr/>
        </p:nvSpPr>
        <p:spPr bwMode="auto">
          <a:xfrm rot="5400000">
            <a:off x="2002135" y="68969"/>
            <a:ext cx="923330" cy="4356100"/>
          </a:xfrm>
          <a:prstGeom prst="rect">
            <a:avLst/>
          </a:prstGeom>
        </p:spPr>
        <p:txBody>
          <a:bodyPr vert="vert270" lIns="0" tIns="1397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spc="-5" dirty="0">
                <a:solidFill>
                  <a:srgbClr val="336699"/>
                </a:solidFill>
                <a:latin typeface="+mn-lt"/>
                <a:cs typeface="Verdana"/>
              </a:rPr>
              <a:t>опора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spc="-5" dirty="0">
                <a:solidFill>
                  <a:srgbClr val="336699"/>
                </a:solidFill>
                <a:latin typeface="+mn-lt"/>
                <a:cs typeface="Verdana"/>
              </a:rPr>
              <a:t>на компетентность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spc="-5" dirty="0">
                <a:solidFill>
                  <a:srgbClr val="336699"/>
                </a:solidFill>
                <a:latin typeface="+mn-lt"/>
                <a:cs typeface="Verdana"/>
              </a:rPr>
              <a:t>и преемственность</a:t>
            </a:r>
            <a:endParaRPr sz="2000" b="1" dirty="0">
              <a:solidFill>
                <a:srgbClr val="336699"/>
              </a:solidFill>
              <a:latin typeface="+mn-lt"/>
              <a:cs typeface="Verdana"/>
            </a:endParaRPr>
          </a:p>
        </p:txBody>
      </p:sp>
      <p:sp>
        <p:nvSpPr>
          <p:cNvPr id="37" name="object 10"/>
          <p:cNvSpPr txBox="1"/>
          <p:nvPr/>
        </p:nvSpPr>
        <p:spPr bwMode="auto">
          <a:xfrm rot="5400000">
            <a:off x="3124894" y="2809074"/>
            <a:ext cx="923330" cy="2258219"/>
          </a:xfrm>
          <a:prstGeom prst="rect">
            <a:avLst/>
          </a:prstGeom>
        </p:spPr>
        <p:txBody>
          <a:bodyPr vert="vert270" lIns="0" tIns="1397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spc="-5" dirty="0">
                <a:solidFill>
                  <a:srgbClr val="336699"/>
                </a:solidFill>
                <a:latin typeface="+mn-lt"/>
                <a:cs typeface="Verdana"/>
              </a:rPr>
              <a:t>стандарты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336699"/>
                </a:solidFill>
                <a:latin typeface="+mn-lt"/>
                <a:cs typeface="Verdana"/>
              </a:rPr>
              <a:t>оценки</a:t>
            </a:r>
            <a:endParaRPr sz="2000" b="1" dirty="0">
              <a:solidFill>
                <a:srgbClr val="336699"/>
              </a:solidFill>
              <a:latin typeface="+mn-lt"/>
              <a:cs typeface="Verdana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spc="-10" dirty="0">
                <a:solidFill>
                  <a:srgbClr val="336699"/>
                </a:solidFill>
                <a:latin typeface="+mn-lt"/>
                <a:cs typeface="Verdana"/>
              </a:rPr>
              <a:t>результативности</a:t>
            </a:r>
            <a:endParaRPr sz="2000" b="1" dirty="0">
              <a:solidFill>
                <a:srgbClr val="336699"/>
              </a:solidFill>
              <a:latin typeface="+mn-lt"/>
              <a:cs typeface="Verdana"/>
            </a:endParaRPr>
          </a:p>
        </p:txBody>
      </p:sp>
      <p:sp>
        <p:nvSpPr>
          <p:cNvPr id="58398" name="Freeform 9"/>
          <p:cNvSpPr>
            <a:spLocks noChangeArrowheads="1"/>
          </p:cNvSpPr>
          <p:nvPr/>
        </p:nvSpPr>
        <p:spPr bwMode="auto">
          <a:xfrm>
            <a:off x="4906963" y="3368235"/>
            <a:ext cx="284162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99" name="object 5"/>
          <p:cNvSpPr txBox="1">
            <a:spLocks noChangeArrowheads="1"/>
          </p:cNvSpPr>
          <p:nvPr/>
        </p:nvSpPr>
        <p:spPr bwMode="auto">
          <a:xfrm>
            <a:off x="5218113" y="3330135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«Социальная активность»</a:t>
            </a:r>
          </a:p>
        </p:txBody>
      </p:sp>
      <p:sp>
        <p:nvSpPr>
          <p:cNvPr id="42" name="object 5"/>
          <p:cNvSpPr txBox="1">
            <a:spLocks noChangeArrowheads="1"/>
          </p:cNvSpPr>
          <p:nvPr/>
        </p:nvSpPr>
        <p:spPr bwMode="auto">
          <a:xfrm>
            <a:off x="5235253" y="5689841"/>
            <a:ext cx="391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 smtClean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«Демография»</a:t>
            </a:r>
            <a:endParaRPr lang="ru-RU" altLang="ru-RU" b="1" dirty="0">
              <a:solidFill>
                <a:srgbClr val="336699"/>
              </a:solidFill>
              <a:latin typeface="Calibri" pitchFamily="34" charset="0"/>
              <a:ea typeface="Calibri" pitchFamily="34" charset="0"/>
              <a:cs typeface="Symbol" pitchFamily="18" charset="2"/>
            </a:endParaRPr>
          </a:p>
        </p:txBody>
      </p:sp>
      <p:sp>
        <p:nvSpPr>
          <p:cNvPr id="43" name="Freeform 9"/>
          <p:cNvSpPr>
            <a:spLocks noChangeArrowheads="1"/>
          </p:cNvSpPr>
          <p:nvPr/>
        </p:nvSpPr>
        <p:spPr bwMode="auto">
          <a:xfrm>
            <a:off x="4932040" y="5708581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Freeform 9"/>
          <p:cNvSpPr>
            <a:spLocks noChangeArrowheads="1"/>
          </p:cNvSpPr>
          <p:nvPr/>
        </p:nvSpPr>
        <p:spPr bwMode="auto">
          <a:xfrm>
            <a:off x="4932040" y="6084819"/>
            <a:ext cx="284163" cy="269875"/>
          </a:xfrm>
          <a:custGeom>
            <a:avLst/>
            <a:gdLst>
              <a:gd name="T0" fmla="*/ 2147483646 w 61"/>
              <a:gd name="T1" fmla="*/ 2147483646 h 60"/>
              <a:gd name="T2" fmla="*/ 2147483646 w 61"/>
              <a:gd name="T3" fmla="*/ 0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0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bject 5"/>
          <p:cNvSpPr txBox="1">
            <a:spLocks noChangeArrowheads="1"/>
          </p:cNvSpPr>
          <p:nvPr/>
        </p:nvSpPr>
        <p:spPr bwMode="auto">
          <a:xfrm>
            <a:off x="5220072" y="6084004"/>
            <a:ext cx="3919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b="1" dirty="0" smtClean="0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Symbol" pitchFamily="18" charset="2"/>
              </a:rPr>
              <a:t>«Поддержка семей,  имеющих детей»</a:t>
            </a:r>
            <a:endParaRPr lang="ru-RU" altLang="ru-RU" b="1" dirty="0">
              <a:solidFill>
                <a:srgbClr val="336699"/>
              </a:solidFill>
              <a:latin typeface="Calibri" pitchFamily="34" charset="0"/>
              <a:ea typeface="Calibri" pitchFamily="34" charset="0"/>
              <a:cs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130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Региональный проект «Цифровая образовательная среда»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</a:t>
            </a:r>
          </a:p>
          <a:p>
            <a:pPr algn="just"/>
            <a:r>
              <a:rPr lang="ru-RU" dirty="0" smtClean="0"/>
              <a:t>Отработка целевой модели цифровой образовательной среды (35 школ из 26 МО, 2 ПОО: </a:t>
            </a:r>
            <a:r>
              <a:rPr lang="ru-RU" dirty="0" err="1" smtClean="0"/>
              <a:t>Ялуторовский</a:t>
            </a:r>
            <a:r>
              <a:rPr lang="ru-RU" dirty="0" smtClean="0"/>
              <a:t> АТК, </a:t>
            </a:r>
            <a:r>
              <a:rPr lang="ru-RU" dirty="0" err="1" smtClean="0"/>
              <a:t>Ишимский</a:t>
            </a:r>
            <a:r>
              <a:rPr lang="ru-RU" dirty="0" smtClean="0"/>
              <a:t> МТ) с последующим внедрением во всех образовательных организациях: </a:t>
            </a:r>
          </a:p>
          <a:p>
            <a:pPr algn="just"/>
            <a:r>
              <a:rPr lang="ru-RU" dirty="0" smtClean="0"/>
              <a:t>- формирование цифровой компетентности у обучающихся, построение индивидуальной траектории их обучения (</a:t>
            </a:r>
            <a:r>
              <a:rPr lang="ru-RU" dirty="0" err="1" smtClean="0"/>
              <a:t>IТ-платформы</a:t>
            </a:r>
            <a:r>
              <a:rPr lang="ru-RU" dirty="0" smtClean="0"/>
              <a:t>, Интернет-ресурсы, </a:t>
            </a:r>
            <a:r>
              <a:rPr lang="ru-RU" dirty="0" err="1" smtClean="0"/>
              <a:t>онлайн-обучение</a:t>
            </a:r>
            <a:r>
              <a:rPr lang="ru-RU" dirty="0" smtClean="0"/>
              <a:t>); </a:t>
            </a:r>
          </a:p>
          <a:p>
            <a:pPr algn="just">
              <a:buFontTx/>
              <a:buChar char="-"/>
            </a:pPr>
            <a:r>
              <a:rPr lang="ru-RU" dirty="0" err="1" smtClean="0"/>
              <a:t>цифровизация</a:t>
            </a:r>
            <a:r>
              <a:rPr lang="ru-RU" dirty="0" smtClean="0"/>
              <a:t> методического пространства педагогов (</a:t>
            </a:r>
            <a:r>
              <a:rPr lang="ru-RU" dirty="0" err="1" smtClean="0"/>
              <a:t>онлайн-курсы</a:t>
            </a:r>
            <a:r>
              <a:rPr lang="ru-RU" dirty="0" smtClean="0"/>
              <a:t>, виртуальные методические кабинеты, форумы, электронное </a:t>
            </a:r>
            <a:r>
              <a:rPr lang="ru-RU" dirty="0" err="1" smtClean="0"/>
              <a:t>портфолио</a:t>
            </a:r>
            <a:r>
              <a:rPr lang="ru-RU" dirty="0" smtClean="0"/>
              <a:t> как инструмент диагностики, обучения и аттестации педагогов); </a:t>
            </a:r>
          </a:p>
          <a:p>
            <a:pPr algn="just"/>
            <a:r>
              <a:rPr lang="ru-RU" dirty="0" smtClean="0"/>
              <a:t>           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www.</a:t>
            </a:r>
            <a:r>
              <a:rPr lang="ru-RU" b="1" dirty="0" err="1" smtClean="0">
                <a:solidFill>
                  <a:srgbClr val="002060"/>
                </a:solidFill>
              </a:rPr>
              <a:t>Единыйурок.рф</a:t>
            </a:r>
            <a:r>
              <a:rPr lang="ru-RU" b="1" dirty="0" smtClean="0">
                <a:solidFill>
                  <a:srgbClr val="002060"/>
                </a:solidFill>
              </a:rPr>
              <a:t> в разделе «Курсы»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vospitateli.org </a:t>
            </a:r>
            <a:r>
              <a:rPr lang="ru-RU" b="1" dirty="0" smtClean="0">
                <a:solidFill>
                  <a:srgbClr val="002060"/>
                </a:solidFill>
              </a:rPr>
              <a:t>в разделе «Проекты»</a:t>
            </a:r>
          </a:p>
          <a:p>
            <a:pPr algn="just">
              <a:buFontTx/>
              <a:buChar char="-"/>
            </a:pPr>
            <a:r>
              <a:rPr lang="ru-RU" dirty="0" smtClean="0"/>
              <a:t>расширение сервисов имеющихся </a:t>
            </a:r>
            <a:r>
              <a:rPr lang="ru-RU" dirty="0" err="1" smtClean="0"/>
              <a:t>ИТ-продуктов</a:t>
            </a:r>
            <a:r>
              <a:rPr lang="ru-RU" dirty="0" smtClean="0"/>
              <a:t> для родителей (электронное </a:t>
            </a:r>
            <a:r>
              <a:rPr lang="ru-RU" dirty="0" err="1" smtClean="0"/>
              <a:t>портфолио</a:t>
            </a:r>
            <a:r>
              <a:rPr lang="ru-RU" dirty="0" smtClean="0"/>
              <a:t> детей, учет питания, обратная связь, маршрутизация дополнительного развития ребенка)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Показатели: </a:t>
            </a:r>
          </a:p>
          <a:p>
            <a:r>
              <a:rPr lang="ru-RU" b="1" dirty="0" smtClean="0"/>
              <a:t>к 2020 году в 100% школ внедрена целевая модель цифровой образовательной среды </a:t>
            </a:r>
          </a:p>
          <a:p>
            <a:r>
              <a:rPr lang="ru-RU" b="1" dirty="0" smtClean="0"/>
              <a:t>к 2024 году 20% обучающихся используют федеральную информационно-сервисную платформу цифровой образовательной среды для «горизонтального» обучения и неформального </a:t>
            </a:r>
          </a:p>
          <a:p>
            <a:pPr algn="just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167" r="20351"/>
          <a:stretch>
            <a:fillRect/>
          </a:stretch>
        </p:blipFill>
        <p:spPr bwMode="auto">
          <a:xfrm>
            <a:off x="4495800" y="3886200"/>
            <a:ext cx="3874890" cy="26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125" r="20717"/>
          <a:stretch>
            <a:fillRect/>
          </a:stretch>
        </p:blipFill>
        <p:spPr bwMode="auto">
          <a:xfrm>
            <a:off x="1981199" y="228600"/>
            <a:ext cx="465864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/>
          </p:cNvPr>
          <p:cNvSpPr/>
          <p:nvPr/>
        </p:nvSpPr>
        <p:spPr>
          <a:xfrm>
            <a:off x="6629400" y="3429000"/>
            <a:ext cx="2337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https://vospitateli.org/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Интерактивная презентация</a:t>
            </a:r>
          </a:p>
          <a:p>
            <a:pPr algn="just">
              <a:buFontTx/>
              <a:buChar char="-"/>
            </a:pPr>
            <a:r>
              <a:rPr lang="ru-RU" dirty="0" smtClean="0"/>
              <a:t>вставка гиперссылки на Интернет-ресурс;</a:t>
            </a:r>
          </a:p>
          <a:p>
            <a:pPr algn="just">
              <a:buFontTx/>
              <a:buChar char="-"/>
            </a:pPr>
            <a:r>
              <a:rPr lang="ru-RU" dirty="0" smtClean="0"/>
              <a:t> вставка видео</a:t>
            </a:r>
          </a:p>
          <a:p>
            <a:pPr algn="just">
              <a:buFontTx/>
              <a:buChar char="-"/>
            </a:pPr>
            <a:r>
              <a:rPr lang="ru-RU" dirty="0" smtClean="0"/>
              <a:t>вставка другой презентации</a:t>
            </a:r>
          </a:p>
          <a:p>
            <a:pPr algn="just">
              <a:buFontTx/>
              <a:buChar char="-"/>
            </a:pPr>
            <a:r>
              <a:rPr lang="ru-RU" dirty="0" smtClean="0"/>
              <a:t>презентация, созданная в программе </a:t>
            </a:r>
            <a:r>
              <a:rPr lang="en-US" dirty="0" smtClean="0"/>
              <a:t>prezi.com</a:t>
            </a:r>
          </a:p>
          <a:p>
            <a:pPr algn="just">
              <a:buFontTx/>
              <a:buChar char="-"/>
            </a:pPr>
            <a:r>
              <a:rPr lang="en-US" dirty="0" smtClean="0"/>
              <a:t>…………………….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77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  На сайте Единый </a:t>
            </a:r>
            <a:r>
              <a:rPr lang="ru-RU" dirty="0" err="1" smtClean="0">
                <a:hlinkClick r:id="rId2"/>
              </a:rPr>
              <a:t>урок.РФ</a:t>
            </a:r>
            <a:r>
              <a:rPr lang="ru-RU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     Формирование и развитие </a:t>
            </a:r>
            <a:r>
              <a:rPr lang="ru-RU" dirty="0" err="1" smtClean="0">
                <a:hlinkClick r:id="rId2"/>
              </a:rPr>
              <a:t>общепользовательской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ИКТ-компетентности</a:t>
            </a:r>
            <a:r>
              <a:rPr lang="ru-RU" dirty="0" smtClean="0">
                <a:hlinkClick r:id="rId2"/>
              </a:rPr>
              <a:t> педагогического работника в соответствии с требованиями ФГОС и профессионального стандарта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913" r="19894"/>
          <a:stretch>
            <a:fillRect/>
          </a:stretch>
        </p:blipFill>
        <p:spPr bwMode="auto">
          <a:xfrm>
            <a:off x="1143000" y="228600"/>
            <a:ext cx="6971940" cy="465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dirty="0" smtClean="0"/>
              <a:t> «Каждый педагог должен оставить</a:t>
            </a:r>
            <a:br>
              <a:rPr lang="ru-RU" sz="2000" i="1" dirty="0" smtClean="0"/>
            </a:br>
            <a:r>
              <a:rPr lang="ru-RU" sz="2000" i="1" dirty="0" smtClean="0"/>
              <a:t> свой цифровой след»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</a:rPr>
              <a:t>САЙТ ПЕДАГОГА – ЦИФРОВОЕ ПОРТФОЛИО ДЛЯ АТТЕСТАЦИИ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8000" b="1" dirty="0" smtClean="0">
                <a:solidFill>
                  <a:srgbClr val="002060"/>
                </a:solidFill>
                <a:hlinkClick r:id="rId2"/>
              </a:rPr>
              <a:t>https://</a:t>
            </a:r>
            <a:r>
              <a:rPr lang="ru-RU" sz="8000" b="1" dirty="0" err="1" smtClean="0">
                <a:solidFill>
                  <a:srgbClr val="002060"/>
                </a:solidFill>
                <a:hlinkClick r:id="rId2"/>
              </a:rPr>
              <a:t>есимп.рф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Опубликовать собственный материал </a:t>
            </a:r>
          </a:p>
          <a:p>
            <a:pPr algn="ctr">
              <a:buNone/>
            </a:pPr>
            <a:r>
              <a:rPr lang="en-US" sz="8000" b="1" dirty="0" smtClean="0">
                <a:solidFill>
                  <a:srgbClr val="002060"/>
                </a:solidFill>
              </a:rPr>
              <a:t>https://almanahpedagoga.ru/</a:t>
            </a:r>
          </a:p>
          <a:p>
            <a:pPr algn="ctr">
              <a:buNone/>
            </a:pPr>
            <a:r>
              <a:rPr lang="en-US" sz="8000" b="1" dirty="0" smtClean="0">
                <a:solidFill>
                  <a:srgbClr val="002060"/>
                </a:solidFill>
              </a:rPr>
              <a:t>http://lidervip.ru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500" dirty="0" smtClean="0"/>
              <a:t>    </a:t>
            </a:r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        </a:t>
            </a:r>
            <a:r>
              <a:rPr lang="ru-RU" sz="7200" dirty="0" smtClean="0"/>
              <a:t>Публикации –обязательный элемент </a:t>
            </a:r>
            <a:r>
              <a:rPr lang="ru-RU" sz="7200" dirty="0" err="1" smtClean="0"/>
              <a:t>портфолио</a:t>
            </a:r>
            <a:r>
              <a:rPr lang="ru-RU" sz="7200" dirty="0" smtClean="0"/>
              <a:t> педагога, необходимого для прохождения аттестации. Публикация —это методические материалы, подготовленные педагогом, в том числе конспекты уроков, статьи по обобщению педагогического опыта, методические рекомендации и дидактические материалы.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      Внимание! </a:t>
            </a:r>
            <a:r>
              <a:rPr lang="ru-RU" sz="7200" b="1" i="1" dirty="0" smtClean="0"/>
              <a:t>Получить высшую квалификационную категорию сегодня можно только после сдачи квалификационных экзаменов. Для получения данной категории требуется наличие авторской методики, опубликованной в научно-методических или иных изданиях.</a:t>
            </a:r>
            <a:endParaRPr lang="ru-RU" sz="7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7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125" r="20937"/>
          <a:stretch>
            <a:fillRect/>
          </a:stretch>
        </p:blipFill>
        <p:spPr bwMode="auto">
          <a:xfrm>
            <a:off x="-1143000" y="0"/>
            <a:ext cx="10287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Профессиональный стандарт «Педагог»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Трудовая функция: Педагогическая деятельность по реализации программ дошкольного образования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реализация образовательной работы в группе детей раннего и/или дошкольного возраста в соответствии с федеральными государственными образовательными стандартами и основными образовательными программами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ИКТ-компетентностями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необходимыми и достаточными для планирования, реализации и оценки образовательной работы с детьми раннего и дошкольного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тенденции развития дошкольного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Образовательное пространство д.б. оснащено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средствами обучения и воспитания (в т.ч. техническими)  п.3.3.4 ФГОС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Финансирование реализации ОП включают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расходы на э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лектронные образовательные ресурсы    п.3.6.3 ФГОС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784</Words>
  <PresentationFormat>Экран (4:3)</PresentationFormat>
  <Paragraphs>97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Цифровая трансформация образовательного процесса</vt:lpstr>
      <vt:lpstr>Слайд 2</vt:lpstr>
      <vt:lpstr>Слайд 3</vt:lpstr>
      <vt:lpstr>Слайд 4</vt:lpstr>
      <vt:lpstr>Слайд 5</vt:lpstr>
      <vt:lpstr>Слайд 6</vt:lpstr>
      <vt:lpstr> «Каждый педагог должен оставить  свой цифровой след»</vt:lpstr>
      <vt:lpstr>Слайд 8</vt:lpstr>
      <vt:lpstr>Профессиональный стандарт «Педагог» Трудовая функция: Педагогическая деятельность по реализации программ дошкольного образования</vt:lpstr>
      <vt:lpstr>«Каждый участник образовательного процесса сам решает , идти в ногу с будущим или вышагивать пятками назад» </vt:lpstr>
      <vt:lpstr>http://web.akbooks.ru/kids_online/ shop-akbooks.ru</vt:lpstr>
      <vt:lpstr>Алгоритмика для дошкольников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образовательного процесса</dc:title>
  <cp:lastModifiedBy>Татьяна Георгиевна</cp:lastModifiedBy>
  <cp:revision>22</cp:revision>
  <dcterms:modified xsi:type="dcterms:W3CDTF">2020-02-19T03:56:56Z</dcterms:modified>
</cp:coreProperties>
</file>