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57" r:id="rId6"/>
    <p:sldId id="264" r:id="rId7"/>
    <p:sldId id="260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53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4ACB-EE57-40C1-B94D-2AA136E0AEA1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57BB-8F6B-46C1-BF48-F9C67B0CD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9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Федеральные основные образовательные программы разработаны для каждого уровня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образования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: дошкольного,  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начального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общего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, основного общего и среднего общего образования.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Какая цель у внедрения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ФОП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? - Создание единого образовательного пространства во всей стране. 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Переходим на Федеральные основные образовательные программы с 1 сентября 2023года.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Федеральная образовательная программа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начального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общего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образования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(далее -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ФОП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НОО) разработана в соответствии с Порядком разработки и утверждения федеральных основных общеобразовательных программ, утвержденным приказом Министерства просвещения Российской Федерации от 30 сентября 2022 г. № 874 (зарегистрирован Министерством юстиции Российской Федерации 2 ноября 2022 г., регистрационный № 70809).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8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Переходим на Федеральные основные образовательные программы с 1 сентября 2023года.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ООПНОО необходимо будет переработать в соответствии с ФОП (администрации ОУ)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В содержательном разделе ФОП содержатся федеральные рабочие программы учебных предметов: русский язык, литература, окружающий мир по которым необходимо будет составить рабочие программы на портале ЕСОО в конструкторе рабочих программ!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A57BB-8F6B-46C1-BF48-F9C67B0CD5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4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4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Нормативно-правовыми основаниями для перехода на ФООП  служат изменения, внесенные </a:t>
            </a:r>
            <a:r>
              <a:rPr lang="ru-RU" b="1" dirty="0">
                <a:solidFill>
                  <a:srgbClr val="002060"/>
                </a:solidFill>
              </a:rPr>
              <a:t>в Федеральный закон №272-ФЗ «Об образовании в Российской Федерации»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это Федеральные государственные образовательные стандарты и приказы о внесении изменений во ФГОС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3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другие приказы. На протяжении двух последних лет обновилась практически вся нормативная документация касающаяся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7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C00000"/>
                </a:solidFill>
              </a:rPr>
              <a:t>Организации, осуществляющие образовательную деятельность </a:t>
            </a:r>
            <a:r>
              <a:rPr lang="ru-RU" sz="1200" dirty="0"/>
              <a:t>по имеющим государственную аккредитацию образовательным </a:t>
            </a:r>
            <a:r>
              <a:rPr lang="ru-RU" sz="1200" dirty="0" err="1"/>
              <a:t>программам_____________общего</a:t>
            </a:r>
            <a:r>
              <a:rPr lang="ru-RU" sz="1200" dirty="0"/>
              <a:t> образования</a:t>
            </a:r>
            <a:r>
              <a:rPr lang="ru-RU" sz="1200" dirty="0">
                <a:solidFill>
                  <a:srgbClr val="C00000"/>
                </a:solidFill>
              </a:rPr>
              <a:t>, разрабатывают основную образовательную программу __________общего образования в соответствии с федеральным государственным образовательным стандартом ___________общего  образования (ФГОС ___ОО) и федеральной основной общеобразовательной программой общего образования.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C00000"/>
                </a:solidFill>
              </a:rPr>
              <a:t>(ФОП НОО утверждена приказом </a:t>
            </a:r>
            <a:r>
              <a:rPr lang="ru-RU" sz="1200" dirty="0" err="1">
                <a:solidFill>
                  <a:srgbClr val="C00000"/>
                </a:solidFill>
              </a:rPr>
              <a:t>Минпросвещения</a:t>
            </a:r>
            <a:r>
              <a:rPr lang="ru-RU" sz="1200" dirty="0">
                <a:solidFill>
                  <a:srgbClr val="C00000"/>
                </a:solidFill>
              </a:rPr>
              <a:t> от 16.11.2022 г. №992) </a:t>
            </a:r>
          </a:p>
          <a:p>
            <a:endParaRPr lang="ru-RU" dirty="0"/>
          </a:p>
          <a:p>
            <a:r>
              <a:rPr lang="ru-RU" dirty="0"/>
              <a:t>Сколько основных образовательных программ должно быть разработано в ОУ на основе федеральных образовательных программ? Как минимум три программы для начального общего образования, основного общего образования и среднего общего образования. Также если в ОУ обучаются дети с умственной отсталостью (интеллектуальными нарушениями), то разрабатывается  программа на основе федеральной адаптированной основной общеобразовательной программы обучающихся с умственной отсталостью (утверждена 24.11.2022г. №1026)</a:t>
            </a:r>
          </a:p>
          <a:p>
            <a:endParaRPr lang="ru-RU" dirty="0"/>
          </a:p>
          <a:p>
            <a:r>
              <a:rPr lang="ru-RU" dirty="0"/>
              <a:t>На слайде представлены приказы об утверждении ФОП для всех уровней образования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Структура федеральной образовательной программы начального общего образования.</a:t>
            </a:r>
          </a:p>
          <a:p>
            <a:r>
              <a:rPr lang="ru-RU" dirty="0"/>
              <a:t>ФОП состоит из 4 разделов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Что входит в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ФОП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Учебно-методическая документация: федеральные учебные планы (5 вариантов); федеральный план внеурочной деятельности; федеральный календарный учебный график; федеральный календарный план воспитательной работы; 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федеральная рабочая программа воспитания; федеральные рабочие программы учебных предметов; программа формирования УУД; программа коррекционной работы.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2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Особое внимание при реализации основных образовательных программ уделяется воспитательному аспекту (как в урочное время, так и при реализации внеурочных программ, курсов, модулей, мероприятий) в связи с этим была разработана федеральная рабочая программа воспитания, введены ставки советников директоров по воспитанию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1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разработке основной образовательной программы начального общего образования (заместителю руководителя, руководителю ШМО начальных классов, или учителю, который входит в рабочую группу по разработке ООП НОО) необходимо изучить изменения в ФОП и примерной основной образовательной программе НОО</a:t>
            </a:r>
          </a:p>
          <a:p>
            <a:endParaRPr lang="ru-RU" dirty="0"/>
          </a:p>
          <a:p>
            <a:r>
              <a:rPr lang="ru-RU" dirty="0"/>
              <a:t> При разработке использовать 3 документа.</a:t>
            </a:r>
          </a:p>
          <a:p>
            <a:r>
              <a:rPr lang="ru-RU" dirty="0"/>
              <a:t>1 и главный из которых - это обновленный ФГОС НОО-2021 (в нем прописана структура основной образовательной программы)</a:t>
            </a:r>
          </a:p>
          <a:p>
            <a:r>
              <a:rPr lang="ru-RU" dirty="0"/>
              <a:t>2-  (приказ </a:t>
            </a:r>
            <a:r>
              <a:rPr lang="ru-RU" dirty="0" err="1"/>
              <a:t>Минпросвещения</a:t>
            </a:r>
            <a:r>
              <a:rPr lang="ru-RU" dirty="0"/>
              <a:t> РФ от 18.07.2022г №569  «О внесении изменений во ФГОС НОО»</a:t>
            </a:r>
          </a:p>
          <a:p>
            <a:r>
              <a:rPr lang="ru-RU" dirty="0"/>
              <a:t>3- ФОП НОО</a:t>
            </a:r>
          </a:p>
          <a:p>
            <a:endParaRPr lang="ru-RU" dirty="0"/>
          </a:p>
          <a:p>
            <a:r>
              <a:rPr lang="ru-RU" dirty="0"/>
              <a:t>В основной образовательной программе в соответствии с ФГОС в целевом разделе  необходимо прописать планируемые результаты, но в ФОП нет готовых формулировок, </a:t>
            </a:r>
            <a:r>
              <a:rPr lang="ru-RU" dirty="0" err="1"/>
              <a:t>т.о</a:t>
            </a:r>
            <a:r>
              <a:rPr lang="ru-RU" dirty="0"/>
              <a:t>.  Можно использовать формулировки из ФГОС НОО, </a:t>
            </a:r>
            <a:r>
              <a:rPr lang="ru-RU" dirty="0" err="1"/>
              <a:t>т.е</a:t>
            </a:r>
            <a:r>
              <a:rPr lang="ru-RU" dirty="0"/>
              <a:t> ООП НОО это будет собирательный документ из ФГОС и ФОП. </a:t>
            </a:r>
          </a:p>
          <a:p>
            <a:endParaRPr lang="ru-RU" dirty="0"/>
          </a:p>
          <a:p>
            <a:r>
              <a:rPr lang="ru-RU" dirty="0"/>
              <a:t>Но в содержательном разделе ФОП планируемые результаты прописаны только для 3 учебных предметов (гуманитарного цикла) – русский язык, литературное чтение, окружающий мир.</a:t>
            </a:r>
          </a:p>
          <a:p>
            <a:endParaRPr lang="ru-RU" dirty="0"/>
          </a:p>
          <a:p>
            <a:r>
              <a:rPr lang="ru-RU" dirty="0"/>
              <a:t>Где возьмем по  остальным предметам ? - (в примерных программах), размещенных на ресурсе ЕСОО.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Конструктор для разработки рабочих  программ учебных дисциплин пока в стадии доработки (в связи с утверждением ФОП, но уже размещены федеральные рабочие программы их можно скачать для изучения. </a:t>
            </a:r>
          </a:p>
          <a:p>
            <a:endParaRPr lang="ru-RU" dirty="0"/>
          </a:p>
          <a:p>
            <a:r>
              <a:rPr lang="ru-RU" dirty="0"/>
              <a:t>Кто-то из Вас коллеги уже изучал и сравнивал Федеральные рабочие программы с примерными программами?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A57BB-8F6B-46C1-BF48-F9C67B0CD5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599DE-BFA3-3C2A-6418-AFFD2939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120DC9-A2C7-73BF-0010-68246E778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2F5977-F60F-91F2-B314-FEF40C8C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25E62-8D3B-229C-8C75-A510BBDB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DF9FA-8703-6645-DCBA-FC94C7AA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2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35FE9-42FF-88E9-E434-10CD834C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F21CCA-7D67-18A8-A488-3A56E955C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62937-7BC9-7504-4B26-5F92D37A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90102-AE08-EB33-BE72-342DABA7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D819FF-ED67-D3A2-D734-442D3EEA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2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CEF522-ABD5-4361-C21C-68653AABB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4CCF0-0E94-B774-7877-2E8F14AAE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F5ABB-E489-625F-F520-3282B506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FD953-66C1-64C2-4328-50C795E2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AD218-9C4E-2867-6B4D-BCFAB4F2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1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649CB-2F07-7F68-8555-4A225A50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E1CFB-E202-A1AF-CFAE-CB8BAF72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C505A-9BA1-C66C-CF61-CFF8521D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EF350-09D8-1C14-DA85-D0220E19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AA1B9-D878-5C02-29C3-9C1D035E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6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F111-E5EE-9AE1-B724-39DD246F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FAA57-62F8-FA3C-AB67-0184FE4C7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970D7-DFD1-421E-8A4C-CEC8E7B2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D4B62-79FF-DC8C-B03B-5A88A387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FCC4B-3062-EEFD-59D2-A5B7AC04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E4952-44E8-4994-8506-5E7AAFA1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B3851-17BF-FCCE-3772-B3A66FA37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87E6B9-FC17-C783-8CE5-60BB19DA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464E4-9624-A89E-4338-429E4A5C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0B9A7-F735-00C3-3157-BA303250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3E47B-38DD-291B-2F1A-63A8385A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3B4BF-8A40-0BC2-FE66-F74F4A72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D79FF-E886-8375-DEED-98B9AA89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6D34EE-D782-0ED0-1D31-D397727B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AA9A2A-30AA-E584-3855-77B1A1D90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ED35C8-C2C0-A333-4DDE-98C01FEF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49478-97FF-54A0-D9BD-90AC1108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AEB209-382C-EB1C-5553-E14F999D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2A545C-3C33-C08A-8CF9-C452ACC6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E9881-06EA-F254-96B1-EB43AB53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F430FA-DCFA-9D69-F2F5-C3AEF26E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4DD997-2B87-6DC5-A179-138CA216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EA501E-3BC4-2A63-402F-31B75C0E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57211B-498A-D8F2-9749-8E94D204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B39CD7-CF6D-83B6-9950-221DD29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CDD2FB-3FBF-1421-572B-86562372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5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7D901-9999-BAA4-9562-B5C9B28E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BE38D-CED8-34ED-D2BB-A29A79BAF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3036A-293A-E253-C1BD-E9CB9277D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B3270-418B-235A-367B-EF66BD4A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57247-869A-A18A-055B-49B09EEB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CD3371-96A2-1FD2-987F-CD3DD1C1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74D49-D039-C786-CFCF-31583ECC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49D0B9-5632-2473-1514-4F15D41CF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800FA4-EC4C-CEF8-2DF6-21A339818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1288C-84F5-11E5-7C45-F049E7FC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4775AF-A39E-95B5-2934-C2163949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77F4B-67B0-5B2D-89B7-02FF5E9C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6A4A-65C1-88B2-3A22-35404BE2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7A3715-16FD-E23E-0EF7-3E3CF7B6D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1F729-512D-9B9A-1D1E-82ADA96FF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E2B3-42D9-432E-9096-EB6B38C16C19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6C7DCC-214B-8176-817C-7EE576BB1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46ED2-30FD-CDCF-5005-88F2DF92F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8F95-DB9C-4808-83BE-2AE9A7EA29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,pravo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4B0B69-33E6-8B29-911C-0D737B33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299" y="1825625"/>
            <a:ext cx="99798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Новые ФОП НОО</a:t>
            </a:r>
            <a:r>
              <a:rPr lang="ru-RU" sz="4400" dirty="0"/>
              <a:t>, ФОП ООО, ФОП СОО: </a:t>
            </a:r>
            <a:r>
              <a:rPr lang="ru-RU" sz="4400" dirty="0">
                <a:solidFill>
                  <a:srgbClr val="C00000"/>
                </a:solidFill>
              </a:rPr>
              <a:t>что надо знать учителю предметнику?</a:t>
            </a:r>
          </a:p>
        </p:txBody>
      </p:sp>
    </p:spTree>
    <p:extLst>
      <p:ext uri="{BB962C8B-B14F-4D97-AF65-F5344CB8AC3E}">
        <p14:creationId xmlns:p14="http://schemas.microsoft.com/office/powerpoint/2010/main" val="245527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2334C-3ECC-37F2-580C-6D018C4C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Новые ФОП НОО</a:t>
            </a:r>
            <a:r>
              <a:rPr lang="ru-RU" sz="4400" dirty="0"/>
              <a:t>, ФОП ООО, ФОП СОО: </a:t>
            </a:r>
            <a:r>
              <a:rPr lang="ru-RU" sz="4400" dirty="0">
                <a:solidFill>
                  <a:srgbClr val="C00000"/>
                </a:solidFill>
              </a:rPr>
              <a:t>что надо знать учителю предметнику?</a:t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B0B69-33E6-8B29-911C-0D737B33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Переходим на Федеральные основные образовательные программы с 1 сентября 2023года.</a:t>
            </a:r>
          </a:p>
          <a:p>
            <a:endParaRPr lang="ru-RU" sz="2000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ООП НОО необходимо будет переработать в соответствии с ФОП (администрация ОУ)</a:t>
            </a:r>
          </a:p>
          <a:p>
            <a:pPr marL="0" indent="0">
              <a:buNone/>
            </a:pPr>
            <a:endParaRPr lang="ru-RU" sz="2000" b="0" i="0" dirty="0">
              <a:solidFill>
                <a:srgbClr val="333333"/>
              </a:solidFill>
              <a:effectLst/>
              <a:latin typeface="YS Text"/>
            </a:endParaRPr>
          </a:p>
          <a:p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В содержательном разделе ФОП содержатся федеральные рабочие программы учебных предметов: </a:t>
            </a:r>
          </a:p>
          <a:p>
            <a:pPr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русский язык;</a:t>
            </a:r>
          </a:p>
          <a:p>
            <a:pPr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 литература;</a:t>
            </a:r>
          </a:p>
          <a:p>
            <a:pPr>
              <a:buFontTx/>
              <a:buChar char="-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YS Text"/>
              </a:rPr>
              <a:t> окружающий мир по которым необходимо будет составить рабочие программы на портале ЕСОО в конструкторе рабочих программ!</a:t>
            </a:r>
          </a:p>
          <a:p>
            <a:pPr marL="0" indent="0" algn="ctr">
              <a:buNone/>
            </a:pP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1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73A6B-AB9E-3F9D-43E8-26E030E7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65408E-1708-93C5-EAF7-DAF886CD4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58" t="21865" r="3179" b="6142"/>
          <a:stretch/>
        </p:blipFill>
        <p:spPr>
          <a:xfrm>
            <a:off x="135467" y="0"/>
            <a:ext cx="11859923" cy="6689286"/>
          </a:xfrm>
        </p:spPr>
      </p:pic>
    </p:spTree>
    <p:extLst>
      <p:ext uri="{BB962C8B-B14F-4D97-AF65-F5344CB8AC3E}">
        <p14:creationId xmlns:p14="http://schemas.microsoft.com/office/powerpoint/2010/main" val="369001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2E9EB-FB85-3BA1-8035-5E0DDA84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Нормативные правовые основания перехода на ФООП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B2ABC1-963C-98D8-4ABF-1228DA9E1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6533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Изменения, внесенные в Федеральный закон №272-ФЗ «Об образовании в Российской Федерации»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153450B-2CDC-8893-1FA2-3A9686BB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2717" y="1825625"/>
            <a:ext cx="6763407" cy="466725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Введены единые для Российской Федерации ФООП, которые разрабатываются и утверждаются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  <a:p>
            <a:r>
              <a:rPr lang="ru-RU" dirty="0"/>
              <a:t>Термин «примерные образовательные программы» на уровне начального общего, основного общего и среднего общего исключен</a:t>
            </a:r>
          </a:p>
          <a:p>
            <a:r>
              <a:rPr lang="ru-RU" dirty="0"/>
              <a:t>Федеральная основная общеобразовательная программа …*определяющая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программы*</a:t>
            </a:r>
          </a:p>
        </p:txBody>
      </p:sp>
    </p:spTree>
    <p:extLst>
      <p:ext uri="{BB962C8B-B14F-4D97-AF65-F5344CB8AC3E}">
        <p14:creationId xmlns:p14="http://schemas.microsoft.com/office/powerpoint/2010/main" val="252260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6A3EC5-989F-320C-696A-F31A3DD8A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47" t="23250" r="1380" b="5409"/>
          <a:stretch/>
        </p:blipFill>
        <p:spPr>
          <a:xfrm>
            <a:off x="33867" y="135466"/>
            <a:ext cx="12117041" cy="64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D4336-2D71-310A-92AC-FE2DCCA87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5" t="22209" r="2361" b="9363"/>
          <a:stretch/>
        </p:blipFill>
        <p:spPr>
          <a:xfrm>
            <a:off x="254000" y="-15364"/>
            <a:ext cx="11650133" cy="6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1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61756-E2F9-73B3-7506-1C7F42B5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7150"/>
            <a:ext cx="10515600" cy="1080672"/>
          </a:xfrm>
        </p:spPr>
        <p:txBody>
          <a:bodyPr/>
          <a:lstStyle/>
          <a:p>
            <a:pPr algn="ctr"/>
            <a:r>
              <a:rPr lang="ru-RU" dirty="0"/>
              <a:t>ФОП НОО, ФОП ООО, ФОП СОО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21357EF-88D3-4BF3-510F-54190BF8E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126772"/>
              </p:ext>
            </p:extLst>
          </p:nvPr>
        </p:nvGraphicFramePr>
        <p:xfrm>
          <a:off x="838201" y="1117600"/>
          <a:ext cx="10515597" cy="133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696017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543649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12636588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НОО (1-4)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ООО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СОО (9-11)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651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Приказ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 от 16.11.2022 №992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Приказ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 от 16.11.2022 №993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Приказ </a:t>
                      </a:r>
                      <a:r>
                        <a:rPr lang="ru-RU" dirty="0" err="1"/>
                        <a:t>Минпросвещения</a:t>
                      </a:r>
                      <a:r>
                        <a:rPr lang="ru-RU" dirty="0"/>
                        <a:t> России от 23.11.2022 №1014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608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316685-F721-F65F-BFB5-8EF52C3FC7C7}"/>
              </a:ext>
            </a:extLst>
          </p:cNvPr>
          <p:cNvSpPr txBox="1"/>
          <p:nvPr/>
        </p:nvSpPr>
        <p:spPr>
          <a:xfrm>
            <a:off x="838198" y="3086987"/>
            <a:ext cx="1051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Организации, осуществляющие образовательную деятельность </a:t>
            </a:r>
            <a:r>
              <a:rPr lang="ru-RU" sz="2000" dirty="0"/>
              <a:t>по имеющим государственную аккредитацию образовательным </a:t>
            </a:r>
            <a:r>
              <a:rPr lang="ru-RU" sz="2000" dirty="0" err="1"/>
              <a:t>программам_____________общего</a:t>
            </a:r>
            <a:r>
              <a:rPr lang="ru-RU" sz="2000" dirty="0"/>
              <a:t> образования</a:t>
            </a:r>
            <a:r>
              <a:rPr lang="ru-RU" sz="2000" dirty="0">
                <a:solidFill>
                  <a:srgbClr val="C00000"/>
                </a:solidFill>
              </a:rPr>
              <a:t>, разрабатывают основную образовательную программу __________общего образования в соответствии с федеральным государственным образовательным стандартом ___________общего  образования (ФГОС ___ОО) и федеральной основной общеобразовательной программой общего образования</a:t>
            </a:r>
          </a:p>
          <a:p>
            <a:endParaRPr lang="ru-RU" sz="2000" dirty="0"/>
          </a:p>
          <a:p>
            <a:r>
              <a:rPr lang="ru-RU" sz="2000" dirty="0"/>
              <a:t>При этом содержание и планируемые результаты разработанные образовательной организацией ООП_ОО должны быть не ниже их содержания и планируемых результатов ФОП _ОО.</a:t>
            </a:r>
          </a:p>
        </p:txBody>
      </p:sp>
    </p:spTree>
    <p:extLst>
      <p:ext uri="{BB962C8B-B14F-4D97-AF65-F5344CB8AC3E}">
        <p14:creationId xmlns:p14="http://schemas.microsoft.com/office/powerpoint/2010/main" val="179813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A4C931-D910-BE32-0D72-EE5E3DEE2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83" t="32762" r="4055" b="4584"/>
          <a:stretch/>
        </p:blipFill>
        <p:spPr>
          <a:xfrm>
            <a:off x="-121135" y="0"/>
            <a:ext cx="12434270" cy="6858000"/>
          </a:xfrm>
        </p:spPr>
      </p:pic>
    </p:spTree>
    <p:extLst>
      <p:ext uri="{BB962C8B-B14F-4D97-AF65-F5344CB8AC3E}">
        <p14:creationId xmlns:p14="http://schemas.microsoft.com/office/powerpoint/2010/main" val="357473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29BC1-CC3E-3EE1-6992-B53EC381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193135"/>
            <a:ext cx="10515600" cy="6490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Федеральная рабочая программа воспитания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9894D79-50AF-3806-782F-241B77A30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27312"/>
              </p:ext>
            </p:extLst>
          </p:nvPr>
        </p:nvGraphicFramePr>
        <p:xfrm>
          <a:off x="838203" y="862304"/>
          <a:ext cx="10515597" cy="52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0061213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097807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99107762"/>
                    </a:ext>
                  </a:extLst>
                </a:gridCol>
              </a:tblGrid>
              <a:tr h="52050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НОО (1-4)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ООО (5-9)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ФОП СОО (10-11)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193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330481-3A6D-255D-A3D8-A155F45D6593}"/>
              </a:ext>
            </a:extLst>
          </p:cNvPr>
          <p:cNvSpPr txBox="1"/>
          <p:nvPr/>
        </p:nvSpPr>
        <p:spPr>
          <a:xfrm>
            <a:off x="739726" y="1688124"/>
            <a:ext cx="11049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Федеральная рабочая программа воспитания направлена на </a:t>
            </a:r>
            <a:r>
              <a:rPr lang="ru-RU" sz="2000" dirty="0"/>
              <a:t>сохранение и укрепление традиционных российских духовно-нравственных ценностей, к которым относятся жизнь, достоинство, права и свободы человека, патриотизм, гражданственность, служение Отечеству 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</a:p>
          <a:p>
            <a:endParaRPr lang="ru-RU" sz="2000" dirty="0"/>
          </a:p>
          <a:p>
            <a:pPr algn="r"/>
            <a:r>
              <a:rPr lang="ru-RU" sz="2000" i="1" dirty="0">
                <a:solidFill>
                  <a:schemeClr val="tx2"/>
                </a:solidFill>
              </a:rPr>
              <a:t>Указ Президента </a:t>
            </a:r>
            <a:r>
              <a:rPr lang="ru-RU" sz="2000" i="1" dirty="0" err="1">
                <a:solidFill>
                  <a:schemeClr val="tx2"/>
                </a:solidFill>
              </a:rPr>
              <a:t>Россиской</a:t>
            </a:r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2000" i="1" dirty="0" err="1">
                <a:solidFill>
                  <a:schemeClr val="tx2"/>
                </a:solidFill>
              </a:rPr>
              <a:t>Федерацииот</a:t>
            </a:r>
            <a:r>
              <a:rPr lang="ru-RU" sz="2000" i="1" dirty="0">
                <a:solidFill>
                  <a:schemeClr val="tx2"/>
                </a:solidFill>
              </a:rPr>
              <a:t> 9 ноября 2022г. № 809 «Об утверждении Основ государственной политики по сохранению и укреплению традиционных российских духовно-нравственных ценностей (официальный интернет-портал правовой информации </a:t>
            </a:r>
            <a:r>
              <a:rPr lang="en-US" sz="20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</a:t>
            </a:r>
            <a:r>
              <a:rPr lang="ru-RU" sz="20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2000" i="1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www,pravo</a:t>
            </a:r>
            <a:r>
              <a:rPr lang="ru-RU" sz="20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0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gov</a:t>
            </a:r>
            <a:r>
              <a:rPr lang="ru-RU" sz="20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000" i="1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en-US" sz="2000" i="1" dirty="0">
                <a:solidFill>
                  <a:schemeClr val="tx2"/>
                </a:solidFill>
              </a:rPr>
              <a:t>)</a:t>
            </a:r>
          </a:p>
          <a:p>
            <a:pPr algn="r"/>
            <a:endParaRPr lang="en-US" sz="2000" i="1" dirty="0">
              <a:solidFill>
                <a:schemeClr val="tx2"/>
              </a:solidFill>
            </a:endParaRP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Федеральная рабочая программа воспитания направлена на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развитие личности обучающихся, в том числе укрепление психического здоровья и физическое воспитание, достижение ими результатов освоения программы основного общего образования</a:t>
            </a:r>
            <a:endParaRPr lang="en-US" sz="2000" i="1" dirty="0">
              <a:solidFill>
                <a:schemeClr val="tx2"/>
              </a:solidFill>
            </a:endParaRPr>
          </a:p>
          <a:p>
            <a:pPr algn="r"/>
            <a:endParaRPr lang="en-US" i="1" dirty="0">
              <a:solidFill>
                <a:schemeClr val="tx2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11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7BEF1-E5D3-410F-08AA-5124F736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5FE87E-539A-703F-6A9E-DDAB54D58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02" t="33150" r="1429" b="4975"/>
          <a:stretch/>
        </p:blipFill>
        <p:spPr>
          <a:xfrm>
            <a:off x="131084" y="246591"/>
            <a:ext cx="11929832" cy="5595408"/>
          </a:xfrm>
        </p:spPr>
      </p:pic>
    </p:spTree>
    <p:extLst>
      <p:ext uri="{BB962C8B-B14F-4D97-AF65-F5344CB8AC3E}">
        <p14:creationId xmlns:p14="http://schemas.microsoft.com/office/powerpoint/2010/main" val="295677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D0200C-1FB5-93A2-A689-DCCEE83AC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58" t="32373" r="1210" b="4585"/>
          <a:stretch/>
        </p:blipFill>
        <p:spPr>
          <a:xfrm>
            <a:off x="101600" y="694266"/>
            <a:ext cx="12035577" cy="5785649"/>
          </a:xfrm>
        </p:spPr>
      </p:pic>
    </p:spTree>
    <p:extLst>
      <p:ext uri="{BB962C8B-B14F-4D97-AF65-F5344CB8AC3E}">
        <p14:creationId xmlns:p14="http://schemas.microsoft.com/office/powerpoint/2010/main" val="2842816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988</Words>
  <Application>Microsoft Office PowerPoint</Application>
  <PresentationFormat>Широкоэкранный</PresentationFormat>
  <Paragraphs>92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YS Text</vt:lpstr>
      <vt:lpstr>Тема Office</vt:lpstr>
      <vt:lpstr>Презентация PowerPoint</vt:lpstr>
      <vt:lpstr>Нормативные правовые основания перехода на ФООП</vt:lpstr>
      <vt:lpstr>Презентация PowerPoint</vt:lpstr>
      <vt:lpstr>Презентация PowerPoint</vt:lpstr>
      <vt:lpstr>ФОП НОО, ФОП ООО, ФОП СОО</vt:lpstr>
      <vt:lpstr>Презентация PowerPoint</vt:lpstr>
      <vt:lpstr>Федеральная рабочая программа воспитания</vt:lpstr>
      <vt:lpstr>Презентация PowerPoint</vt:lpstr>
      <vt:lpstr>Презентация PowerPoint</vt:lpstr>
      <vt:lpstr>Новые ФОП НОО, ФОП ООО, ФОП СОО: что надо знать учителю предметнику?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 Порошенко</dc:creator>
  <cp:lastModifiedBy>Пономарева ЛД</cp:lastModifiedBy>
  <cp:revision>14</cp:revision>
  <dcterms:created xsi:type="dcterms:W3CDTF">2023-04-17T01:41:39Z</dcterms:created>
  <dcterms:modified xsi:type="dcterms:W3CDTF">2023-06-08T10:07:50Z</dcterms:modified>
</cp:coreProperties>
</file>