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62" r:id="rId3"/>
    <p:sldId id="270" r:id="rId4"/>
    <p:sldId id="271" r:id="rId5"/>
    <p:sldId id="272" r:id="rId6"/>
    <p:sldId id="273" r:id="rId7"/>
    <p:sldId id="269" r:id="rId8"/>
    <p:sldId id="266" r:id="rId9"/>
    <p:sldId id="263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84E3CD-047B-46BB-81F4-B412200DDDBB}" type="datetimeFigureOut">
              <a:rPr lang="ru-RU" smtClean="0"/>
              <a:pPr/>
              <a:t>11.09.2019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EB4608-E66F-4538-B457-D8AA83AEC96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11.09.2019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11.09.2019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11.09.2019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11.09.2019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nm\Рабочий стол\ниязовна\biz-idea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643042" y="3929066"/>
            <a:ext cx="5643602" cy="250033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214282" y="1357298"/>
            <a:ext cx="857256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4800" b="1" i="1" dirty="0" smtClean="0">
              <a:solidFill>
                <a:srgbClr val="00B05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ctr"/>
            <a:r>
              <a:rPr lang="ru-RU" sz="4800" b="1" i="1" dirty="0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Интерактивные  формы работы с педагогами </a:t>
            </a:r>
            <a:endParaRPr lang="ru-RU" sz="1600" b="1" i="1" dirty="0" smtClean="0">
              <a:solidFill>
                <a:srgbClr val="00206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42845" y="214290"/>
            <a:ext cx="8715436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Повышение 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уровня мастерства педагогов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– приоритетное направление деятельности методической работы</a:t>
            </a:r>
          </a:p>
          <a:p>
            <a:pPr algn="ctr"/>
            <a:endParaRPr lang="ru-RU" sz="2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Пополнение 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теоретических  и практических знаний осуществляется с помощью </a:t>
            </a:r>
            <a:r>
              <a:rPr lang="ru-RU" sz="24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разнообразных форм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методической работы</a:t>
            </a:r>
          </a:p>
          <a:p>
            <a:pPr algn="ctr"/>
            <a:r>
              <a:rPr lang="ru-RU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Ценность</a:t>
            </a:r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– обеспечивает обратную связь, откровенный обмен мнениями, формирует положительные отношения между сотрудниками.</a:t>
            </a:r>
          </a:p>
          <a:p>
            <a:pPr algn="ctr"/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Стержнем данных форм работы с кадрами являются коллективные обсуждения, рассуждения, аргументация выводов, соревнования умов и талантов.</a:t>
            </a:r>
          </a:p>
          <a:p>
            <a:pPr algn="ctr"/>
            <a:r>
              <a:rPr lang="ru-RU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Значение </a:t>
            </a:r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– это достижение важных целей:</a:t>
            </a:r>
          </a:p>
          <a:p>
            <a:pPr algn="ctr">
              <a:buFont typeface="Arial" charset="0"/>
              <a:buChar char="•"/>
            </a:pPr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Стимулирование интереса и мотивации самообразованию;</a:t>
            </a:r>
          </a:p>
          <a:p>
            <a:pPr algn="ctr">
              <a:buFont typeface="Arial" charset="0"/>
              <a:buChar char="•"/>
            </a:pPr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Повышение уровня активности и самостоятельности;</a:t>
            </a:r>
          </a:p>
          <a:p>
            <a:pPr algn="ctr">
              <a:buFont typeface="Arial" charset="0"/>
              <a:buChar char="•"/>
            </a:pPr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Развитие навыков анализа и рефлексии своей деятельности;</a:t>
            </a:r>
          </a:p>
          <a:p>
            <a:pPr algn="ctr">
              <a:buFont typeface="Arial" charset="0"/>
              <a:buChar char="•"/>
            </a:pPr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Развитие стремления к сотрудничеству, </a:t>
            </a:r>
            <a:r>
              <a:rPr lang="ru-RU" sz="24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эмпатии</a:t>
            </a:r>
            <a:r>
              <a:rPr lang="ru-RU" sz="2400" b="1" i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b="1" i="1" dirty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428596" y="571480"/>
            <a:ext cx="8086756" cy="5500726"/>
          </a:xfrm>
        </p:spPr>
        <p:txBody>
          <a:bodyPr>
            <a:normAutofit lnSpcReduction="10000"/>
          </a:bodyPr>
          <a:lstStyle/>
          <a:p>
            <a:pPr lvl="0">
              <a:buNone/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Основные 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методические инновации связаны с применением 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интерактивных методов обучения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ru-RU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Слово </a:t>
            </a:r>
            <a:r>
              <a:rPr lang="ru-RU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интерактив</a:t>
            </a:r>
            <a:r>
              <a:rPr lang="ru-RU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пришло к нам из английского языка от слова 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”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interact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”, где “</a:t>
            </a:r>
            <a:r>
              <a:rPr lang="ru-RU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inter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”- это </a:t>
            </a:r>
            <a:r>
              <a:rPr lang="ru-RU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«взаимный»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“</a:t>
            </a:r>
            <a:r>
              <a:rPr lang="ru-RU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act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”- 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действовать</a:t>
            </a:r>
            <a:endParaRPr lang="ru-RU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означает способность взаимодействовать или находиться в режиме беседы, диалога с кем-либо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>
              <a:buNone/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Интерактивное обучение – диалоговое обучение.</a:t>
            </a:r>
          </a:p>
          <a:p>
            <a:pPr lvl="0">
              <a:buNone/>
            </a:pPr>
            <a:endParaRPr lang="ru-RU" dirty="0" smtClean="0"/>
          </a:p>
          <a:p>
            <a:pPr lvl="0">
              <a:buNone/>
            </a:pPr>
            <a:endParaRPr lang="ru-RU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28596" y="0"/>
            <a:ext cx="8215370" cy="6858000"/>
          </a:xfrm>
        </p:spPr>
        <p:txBody>
          <a:bodyPr>
            <a:normAutofit fontScale="90000"/>
          </a:bodyPr>
          <a:lstStyle/>
          <a:p>
            <a:pPr algn="l"/>
            <a:r>
              <a:rPr lang="ru-RU" sz="2400" b="1" dirty="0" smtClean="0">
                <a:solidFill>
                  <a:srgbClr val="002060"/>
                </a:solidFill>
              </a:rPr>
              <a:t/>
            </a:r>
            <a:br>
              <a:rPr lang="ru-RU" sz="2400" b="1" dirty="0" smtClean="0">
                <a:solidFill>
                  <a:srgbClr val="002060"/>
                </a:solidFill>
              </a:rPr>
            </a:br>
            <a:r>
              <a:rPr lang="ru-RU" sz="2400" b="1" dirty="0" smtClean="0">
                <a:solidFill>
                  <a:srgbClr val="002060"/>
                </a:solidFill>
              </a:rPr>
              <a:t/>
            </a:r>
            <a:br>
              <a:rPr lang="ru-RU" sz="2400" b="1" dirty="0" smtClean="0">
                <a:solidFill>
                  <a:srgbClr val="002060"/>
                </a:solidFill>
              </a:rPr>
            </a:br>
            <a:r>
              <a:rPr lang="ru-RU" sz="2400" b="1" dirty="0" smtClean="0">
                <a:solidFill>
                  <a:srgbClr val="002060"/>
                </a:solidFill>
              </a:rPr>
              <a:t/>
            </a:r>
            <a:br>
              <a:rPr lang="ru-RU" sz="2400" b="1" dirty="0" smtClean="0">
                <a:solidFill>
                  <a:srgbClr val="002060"/>
                </a:solidFill>
              </a:rPr>
            </a:br>
            <a:r>
              <a:rPr lang="ru-RU" sz="2400" b="1" dirty="0" smtClean="0">
                <a:solidFill>
                  <a:srgbClr val="002060"/>
                </a:solidFill>
              </a:rPr>
              <a:t/>
            </a:r>
            <a:br>
              <a:rPr lang="ru-RU" sz="2400" b="1" dirty="0" smtClean="0">
                <a:solidFill>
                  <a:srgbClr val="002060"/>
                </a:solidFill>
              </a:rPr>
            </a:br>
            <a:r>
              <a:rPr lang="ru-RU" sz="2400" b="1" dirty="0" smtClean="0">
                <a:solidFill>
                  <a:srgbClr val="002060"/>
                </a:solidFill>
              </a:rPr>
              <a:t>                         </a:t>
            </a:r>
            <a:r>
              <a:rPr lang="ru-RU" sz="2400" b="1" dirty="0" smtClean="0">
                <a:solidFill>
                  <a:srgbClr val="C00000"/>
                </a:solidFill>
              </a:rPr>
              <a:t>ИНТЕРАКТИВНЫЕ ФОРМЫ РАБОТЫ</a:t>
            </a:r>
            <a:r>
              <a:rPr lang="ru-RU" sz="2400" b="1" dirty="0" smtClean="0">
                <a:solidFill>
                  <a:srgbClr val="002060"/>
                </a:solidFill>
              </a:rPr>
              <a:t/>
            </a:r>
            <a:br>
              <a:rPr lang="ru-RU" sz="2400" b="1" dirty="0" smtClean="0">
                <a:solidFill>
                  <a:srgbClr val="002060"/>
                </a:solidFill>
              </a:rPr>
            </a:br>
            <a:r>
              <a:rPr lang="ru-RU" sz="2400" b="1" dirty="0" smtClean="0">
                <a:solidFill>
                  <a:srgbClr val="002060"/>
                </a:solidFill>
              </a:rPr>
              <a:t>ТРЕНИНГ</a:t>
            </a:r>
            <a:r>
              <a:rPr lang="ru-RU" sz="2400" dirty="0" smtClean="0">
                <a:solidFill>
                  <a:srgbClr val="002060"/>
                </a:solidFill>
              </a:rPr>
              <a:t>-система упражнений</a:t>
            </a:r>
            <a:br>
              <a:rPr lang="ru-RU" sz="2400" dirty="0" smtClean="0">
                <a:solidFill>
                  <a:srgbClr val="002060"/>
                </a:solidFill>
              </a:rPr>
            </a:br>
            <a:r>
              <a:rPr lang="ru-RU" sz="2400" b="1" dirty="0" smtClean="0">
                <a:solidFill>
                  <a:srgbClr val="002060"/>
                </a:solidFill>
              </a:rPr>
              <a:t>ДЕЛОВАЯ ИГРА- </a:t>
            </a:r>
            <a:r>
              <a:rPr lang="ru-RU" sz="2400" dirty="0" smtClean="0">
                <a:solidFill>
                  <a:srgbClr val="002060"/>
                </a:solidFill>
              </a:rPr>
              <a:t>формирует и тренирует практические умения и навыки</a:t>
            </a:r>
            <a:br>
              <a:rPr lang="ru-RU" sz="2400" dirty="0" smtClean="0">
                <a:solidFill>
                  <a:srgbClr val="002060"/>
                </a:solidFill>
              </a:rPr>
            </a:br>
            <a:r>
              <a:rPr lang="ru-RU" sz="2400" b="1" dirty="0" smtClean="0">
                <a:solidFill>
                  <a:srgbClr val="002060"/>
                </a:solidFill>
              </a:rPr>
              <a:t>ПЕДАГОГИЧЕСКИЙ РИНГ- </a:t>
            </a:r>
            <a:r>
              <a:rPr lang="ru-RU" sz="2400" dirty="0" smtClean="0">
                <a:solidFill>
                  <a:srgbClr val="002060"/>
                </a:solidFill>
              </a:rPr>
              <a:t>предполагает атаку соперника вопросами , на которые оперативно должен быть дан ответ</a:t>
            </a:r>
            <a:br>
              <a:rPr lang="ru-RU" sz="2400" dirty="0" smtClean="0">
                <a:solidFill>
                  <a:srgbClr val="002060"/>
                </a:solidFill>
              </a:rPr>
            </a:br>
            <a:r>
              <a:rPr lang="ru-RU" sz="2400" b="1" dirty="0" smtClean="0">
                <a:solidFill>
                  <a:srgbClr val="002060"/>
                </a:solidFill>
              </a:rPr>
              <a:t>КРУГЛЫЙ СТОЛ- </a:t>
            </a:r>
            <a:r>
              <a:rPr lang="ru-RU" sz="2400" dirty="0" smtClean="0">
                <a:solidFill>
                  <a:srgbClr val="002060"/>
                </a:solidFill>
              </a:rPr>
              <a:t>обсуждение темы или проблемы, с которой педагоги ознакомлены заранее</a:t>
            </a:r>
            <a:br>
              <a:rPr lang="ru-RU" sz="2400" dirty="0" smtClean="0">
                <a:solidFill>
                  <a:srgbClr val="002060"/>
                </a:solidFill>
              </a:rPr>
            </a:br>
            <a:r>
              <a:rPr lang="ru-RU" sz="2400" b="1" dirty="0" smtClean="0">
                <a:solidFill>
                  <a:srgbClr val="002060"/>
                </a:solidFill>
              </a:rPr>
              <a:t>СИМПОЗИУМ</a:t>
            </a:r>
            <a:r>
              <a:rPr lang="ru-RU" sz="2400" dirty="0" smtClean="0">
                <a:solidFill>
                  <a:srgbClr val="002060"/>
                </a:solidFill>
              </a:rPr>
              <a:t> – обсуждение, в ходе которого участники выступают с сообщениями, представляющими их точки зрения, после чего отвечают на вопросы аудитории</a:t>
            </a:r>
            <a:br>
              <a:rPr lang="ru-RU" sz="2400" dirty="0" smtClean="0">
                <a:solidFill>
                  <a:srgbClr val="002060"/>
                </a:solidFill>
              </a:rPr>
            </a:br>
            <a:r>
              <a:rPr lang="ru-RU" sz="2400" dirty="0" smtClean="0">
                <a:solidFill>
                  <a:srgbClr val="002060"/>
                </a:solidFill>
              </a:rPr>
              <a:t> </a:t>
            </a:r>
            <a:r>
              <a:rPr lang="ru-RU" sz="2400" b="1" dirty="0" smtClean="0">
                <a:solidFill>
                  <a:srgbClr val="002060"/>
                </a:solidFill>
              </a:rPr>
              <a:t>ДЕБАТЫ</a:t>
            </a:r>
            <a:r>
              <a:rPr lang="ru-RU" sz="2400" dirty="0" smtClean="0">
                <a:solidFill>
                  <a:srgbClr val="002060"/>
                </a:solidFill>
              </a:rPr>
              <a:t> – обсуждение, построенное  на основе заранее оговоренных выступлений представителей двух противостоящих групп</a:t>
            </a:r>
            <a:br>
              <a:rPr lang="ru-RU" sz="2400" dirty="0" smtClean="0">
                <a:solidFill>
                  <a:srgbClr val="002060"/>
                </a:solidFill>
              </a:rPr>
            </a:br>
            <a:r>
              <a:rPr lang="ru-RU" sz="2400" b="1" dirty="0" smtClean="0">
                <a:solidFill>
                  <a:srgbClr val="002060"/>
                </a:solidFill>
              </a:rPr>
              <a:t>ДИСКУССИЯ</a:t>
            </a:r>
            <a:r>
              <a:rPr lang="ru-RU" sz="2400" dirty="0" smtClean="0">
                <a:solidFill>
                  <a:srgbClr val="002060"/>
                </a:solidFill>
              </a:rPr>
              <a:t>- коллективное обсуждение какого-либо вопроса, проблемы в сопоставлении идей, мнений, предложений</a:t>
            </a:r>
            <a:br>
              <a:rPr lang="ru-RU" sz="2400" dirty="0" smtClean="0">
                <a:solidFill>
                  <a:srgbClr val="002060"/>
                </a:solidFill>
              </a:rPr>
            </a:br>
            <a:r>
              <a:rPr lang="ru-RU" sz="2400" b="1" dirty="0" smtClean="0">
                <a:solidFill>
                  <a:srgbClr val="002060"/>
                </a:solidFill>
              </a:rPr>
              <a:t>ДИСКУССИОННЫЕ КАЧЕЛИ- </a:t>
            </a:r>
            <a:r>
              <a:rPr lang="ru-RU" sz="2400" dirty="0" smtClean="0">
                <a:solidFill>
                  <a:srgbClr val="002060"/>
                </a:solidFill>
              </a:rPr>
              <a:t>две группы защищают противоположные мнения по одной проблеме</a:t>
            </a:r>
            <a:br>
              <a:rPr lang="ru-RU" sz="2400" dirty="0" smtClean="0">
                <a:solidFill>
                  <a:srgbClr val="002060"/>
                </a:solidFill>
              </a:rPr>
            </a:br>
            <a:r>
              <a:rPr lang="ru-RU" sz="2400" b="1" dirty="0" smtClean="0">
                <a:solidFill>
                  <a:srgbClr val="002060"/>
                </a:solidFill>
              </a:rPr>
              <a:t/>
            </a:r>
            <a:br>
              <a:rPr lang="ru-RU" sz="2400" b="1" dirty="0" smtClean="0">
                <a:solidFill>
                  <a:srgbClr val="002060"/>
                </a:solidFill>
              </a:rPr>
            </a:br>
            <a:r>
              <a:rPr lang="ru-RU" dirty="0" smtClean="0">
                <a:solidFill>
                  <a:srgbClr val="002060"/>
                </a:solidFill>
              </a:rPr>
              <a:t/>
            </a:r>
            <a:br>
              <a:rPr lang="ru-RU" dirty="0" smtClean="0">
                <a:solidFill>
                  <a:srgbClr val="002060"/>
                </a:solidFill>
              </a:rPr>
            </a:br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МОЗГОВОЙ ШТУРМ- 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группа из нескольких человек активно обсуждая решает проблему , 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лидер группы озвучивает общее решение</a:t>
            </a:r>
            <a:endParaRPr lang="ru-RU" sz="22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200" b="1" dirty="0" smtClean="0">
                <a:solidFill>
                  <a:srgbClr val="002060"/>
                </a:solidFill>
              </a:rPr>
              <a:t>ЛЕКЦИЯ </a:t>
            </a:r>
            <a:r>
              <a:rPr lang="ru-RU" sz="2200" dirty="0" smtClean="0">
                <a:solidFill>
                  <a:srgbClr val="002060"/>
                </a:solidFill>
              </a:rPr>
              <a:t>С ПРИМЕНЕНИЕМ ТЕХНИКИ </a:t>
            </a:r>
            <a:r>
              <a:rPr lang="ru-RU" sz="2200" b="1" dirty="0" smtClean="0">
                <a:solidFill>
                  <a:srgbClr val="002060"/>
                </a:solidFill>
              </a:rPr>
              <a:t>ОБРАТНОЙ СВЯЗИ – </a:t>
            </a:r>
            <a:r>
              <a:rPr lang="ru-RU" sz="2200" dirty="0" smtClean="0">
                <a:solidFill>
                  <a:srgbClr val="002060"/>
                </a:solidFill>
              </a:rPr>
              <a:t>педагог после каждой законченной мысли обращается к аудитории</a:t>
            </a:r>
          </a:p>
          <a:p>
            <a:pPr>
              <a:buNone/>
            </a:pPr>
            <a:r>
              <a:rPr lang="ru-RU" sz="2200" b="1" dirty="0" smtClean="0">
                <a:solidFill>
                  <a:srgbClr val="002060"/>
                </a:solidFill>
              </a:rPr>
              <a:t>ЛЕКЦИЯ ВДВОЕМ – </a:t>
            </a:r>
            <a:r>
              <a:rPr lang="ru-RU" sz="2200" dirty="0" smtClean="0">
                <a:solidFill>
                  <a:srgbClr val="002060"/>
                </a:solidFill>
              </a:rPr>
              <a:t>педагог со специалистом или родителем в паре освещает актуальные вопросы. Материал такого вида лекции заранее распределен. По окончанию слушатели задают вопросы обоим лекторам </a:t>
            </a:r>
          </a:p>
          <a:p>
            <a:pPr>
              <a:buNone/>
            </a:pPr>
            <a:r>
              <a:rPr lang="ru-RU" sz="2200" b="1" dirty="0" smtClean="0">
                <a:solidFill>
                  <a:srgbClr val="002060"/>
                </a:solidFill>
              </a:rPr>
              <a:t>МЕТОД «</a:t>
            </a:r>
            <a:r>
              <a:rPr lang="ru-RU" sz="2200" b="1" dirty="0" err="1" smtClean="0">
                <a:solidFill>
                  <a:srgbClr val="002060"/>
                </a:solidFill>
              </a:rPr>
              <a:t>Квадро</a:t>
            </a:r>
            <a:r>
              <a:rPr lang="ru-RU" sz="2200" b="1" dirty="0" smtClean="0">
                <a:solidFill>
                  <a:srgbClr val="002060"/>
                </a:solidFill>
              </a:rPr>
              <a:t>» </a:t>
            </a:r>
            <a:r>
              <a:rPr lang="ru-RU" sz="2200" dirty="0" smtClean="0">
                <a:solidFill>
                  <a:srgbClr val="002060"/>
                </a:solidFill>
              </a:rPr>
              <a:t>( форма дискуссии после лекции педагога). Педагог задает проблемный вопрос, родитель голосует карточкой  1-согласен; 2-согласен но; 3- не согласен; 4 – согласен если</a:t>
            </a:r>
          </a:p>
          <a:p>
            <a:pPr>
              <a:buNone/>
            </a:pPr>
            <a:r>
              <a:rPr lang="ru-RU" sz="2200" b="1" dirty="0" smtClean="0">
                <a:solidFill>
                  <a:srgbClr val="002060"/>
                </a:solidFill>
              </a:rPr>
              <a:t>ТВОРЧЕСКИЙ ЧАС «ЗОЛОТЫЕ РОССЫПИ»- </a:t>
            </a:r>
            <a:r>
              <a:rPr lang="ru-RU" sz="2200" dirty="0" smtClean="0">
                <a:solidFill>
                  <a:srgbClr val="002060"/>
                </a:solidFill>
              </a:rPr>
              <a:t>работа небольшими коллективами , где разрабатываются методические рекомендации, модели анализа литературного произведения, внедряются </a:t>
            </a:r>
            <a:r>
              <a:rPr lang="ru-RU" sz="2200" dirty="0" smtClean="0">
                <a:solidFill>
                  <a:srgbClr val="002060"/>
                </a:solidFill>
              </a:rPr>
              <a:t>н</a:t>
            </a:r>
            <a:r>
              <a:rPr lang="ru-RU" sz="2200" dirty="0" smtClean="0">
                <a:solidFill>
                  <a:srgbClr val="002060"/>
                </a:solidFill>
              </a:rPr>
              <a:t>етрадиционные техники рисования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428604"/>
            <a:ext cx="8401080" cy="5697559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sz="2200" b="1" dirty="0" smtClean="0">
                <a:solidFill>
                  <a:srgbClr val="002060"/>
                </a:solidFill>
              </a:rPr>
              <a:t>МАСТЕР-КЛАСС (практикум)</a:t>
            </a:r>
            <a:r>
              <a:rPr lang="ru-RU" sz="2200" dirty="0" smtClean="0">
                <a:solidFill>
                  <a:srgbClr val="002060"/>
                </a:solidFill>
              </a:rPr>
              <a:t> – знакомство с педагогическим опытом, авторскими находками</a:t>
            </a:r>
          </a:p>
          <a:p>
            <a:pPr>
              <a:buNone/>
            </a:pPr>
            <a:r>
              <a:rPr lang="ru-RU" sz="2200" b="1" dirty="0" smtClean="0">
                <a:solidFill>
                  <a:srgbClr val="002060"/>
                </a:solidFill>
              </a:rPr>
              <a:t>ПРОБЛЕМНЫЕ ПЕДАГОГИЧЕСКИЕ СИТУАЦИИ- </a:t>
            </a:r>
            <a:r>
              <a:rPr lang="ru-RU" sz="2200" dirty="0" smtClean="0">
                <a:solidFill>
                  <a:srgbClr val="002060"/>
                </a:solidFill>
              </a:rPr>
              <a:t>предлагаются ситуации, из которой предлагаются способы выхода</a:t>
            </a:r>
          </a:p>
          <a:p>
            <a:pPr>
              <a:buNone/>
            </a:pPr>
            <a:r>
              <a:rPr lang="ru-RU" sz="2200" b="1" dirty="0" smtClean="0">
                <a:solidFill>
                  <a:srgbClr val="002060"/>
                </a:solidFill>
              </a:rPr>
              <a:t>ПЕДАГОГИЧЕСКАЯ МАСТЕРСКАЯ ИЛИ ПЕДАГОГИЧЕСКОЕ «АТЕЛЬЕ»- </a:t>
            </a:r>
            <a:r>
              <a:rPr lang="ru-RU" sz="2200" dirty="0" smtClean="0">
                <a:solidFill>
                  <a:srgbClr val="002060"/>
                </a:solidFill>
              </a:rPr>
              <a:t>педагог знакомит членов педагогического коллектива с основными идеями своей воспитательно-образовательной системы и практическими рекомендациями по ее реализации</a:t>
            </a:r>
          </a:p>
          <a:p>
            <a:pPr>
              <a:buNone/>
            </a:pPr>
            <a:r>
              <a:rPr lang="ru-RU" sz="2200" b="1" dirty="0" smtClean="0">
                <a:solidFill>
                  <a:srgbClr val="002060"/>
                </a:solidFill>
              </a:rPr>
              <a:t>КИНОШКОЛА</a:t>
            </a:r>
            <a:r>
              <a:rPr lang="ru-RU" sz="2200" dirty="0" smtClean="0">
                <a:solidFill>
                  <a:srgbClr val="002060"/>
                </a:solidFill>
              </a:rPr>
              <a:t> – педагог показывает заранее подготовленные видеозаписи одного из видов детской деятельности</a:t>
            </a:r>
          </a:p>
          <a:p>
            <a:pPr>
              <a:buNone/>
            </a:pPr>
            <a:r>
              <a:rPr lang="ru-RU" sz="2200" b="1" dirty="0" smtClean="0">
                <a:solidFill>
                  <a:srgbClr val="002060"/>
                </a:solidFill>
              </a:rPr>
              <a:t>ВЫСТАВКА-ЯРМАРКА ПЕДАГОГИЧЕСКИХ ИДЕЙ, АУКЦИОН- </a:t>
            </a:r>
            <a:r>
              <a:rPr lang="ru-RU" sz="2200" dirty="0" smtClean="0">
                <a:solidFill>
                  <a:srgbClr val="002060"/>
                </a:solidFill>
              </a:rPr>
              <a:t>публичное представление лучших образцов профессиональной деятельности</a:t>
            </a:r>
          </a:p>
          <a:p>
            <a:pPr>
              <a:buNone/>
            </a:pPr>
            <a:r>
              <a:rPr lang="ru-RU" sz="2200" b="1" dirty="0" smtClean="0">
                <a:solidFill>
                  <a:srgbClr val="002060"/>
                </a:solidFill>
              </a:rPr>
              <a:t>КОУЧИНГ-СЕССИЯ</a:t>
            </a:r>
            <a:r>
              <a:rPr lang="ru-RU" sz="2200" dirty="0" smtClean="0">
                <a:solidFill>
                  <a:srgbClr val="002060"/>
                </a:solidFill>
              </a:rPr>
              <a:t>- интерактивное общение. Развивающее консультирование, дискуссия (вопрос-ответ). Педагог не получает советов и рекомендаций, а только отвечает на вопросы, которые ему задает консультант и сам находит пути для решения. Например, работа с аттестуемым педагогом.</a:t>
            </a:r>
          </a:p>
          <a:p>
            <a:pPr>
              <a:buNone/>
            </a:pPr>
            <a:r>
              <a:rPr lang="ru-RU" sz="2200" b="1" dirty="0" smtClean="0">
                <a:solidFill>
                  <a:srgbClr val="002060"/>
                </a:solidFill>
              </a:rPr>
              <a:t>КЕЙС-МЕТОД </a:t>
            </a:r>
            <a:r>
              <a:rPr lang="ru-RU" sz="2200" dirty="0" smtClean="0">
                <a:solidFill>
                  <a:srgbClr val="002060"/>
                </a:solidFill>
              </a:rPr>
              <a:t>– неигровой метод анализа и решения ситуаций. Где педагоги участвуют в непосредственном обсуждении деловых ситуаций и задач, взятых из реальной практики</a:t>
            </a:r>
          </a:p>
          <a:p>
            <a:pPr>
              <a:buNone/>
            </a:pPr>
            <a:r>
              <a:rPr lang="ru-RU" sz="2200" b="1" dirty="0" smtClean="0">
                <a:solidFill>
                  <a:srgbClr val="002060"/>
                </a:solidFill>
              </a:rPr>
              <a:t>КВИК-НАСТРОЙКА</a:t>
            </a:r>
            <a:r>
              <a:rPr lang="ru-RU" sz="2200" dirty="0" smtClean="0">
                <a:solidFill>
                  <a:srgbClr val="002060"/>
                </a:solidFill>
              </a:rPr>
              <a:t>- настрой педагога на успешную работу</a:t>
            </a:r>
          </a:p>
          <a:p>
            <a:pPr>
              <a:buNone/>
            </a:pPr>
            <a:r>
              <a:rPr lang="ru-RU" sz="2200" dirty="0" smtClean="0">
                <a:solidFill>
                  <a:srgbClr val="002060"/>
                </a:solidFill>
              </a:rPr>
              <a:t>  </a:t>
            </a:r>
            <a:endParaRPr lang="ru-RU" sz="22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28596" y="428604"/>
            <a:ext cx="8429684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«КВИК – НАСТРОЙКА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pPr marL="342900" indent="-342900">
              <a:buAutoNum type="arabicPeriod"/>
            </a:pPr>
            <a:r>
              <a:rPr lang="ru-RU" sz="24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Если вы хотите нравиться людям – улыбайтесь! Улыбка, солнечный лучик для опечаленных, противоядие созданное природой от неприятностей.</a:t>
            </a:r>
          </a:p>
          <a:p>
            <a:pPr marL="342900" indent="-342900">
              <a:buAutoNum type="arabicPeriod"/>
            </a:pPr>
            <a:r>
              <a:rPr lang="ru-RU" sz="24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Вы самые лучшие и красивые, пусть все </a:t>
            </a:r>
            <a:r>
              <a:rPr lang="ru-RU" sz="2400" b="1" dirty="0" err="1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супер</a:t>
            </a:r>
            <a:r>
              <a:rPr lang="ru-RU" sz="24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- модели мира вам позавидуют.</a:t>
            </a:r>
          </a:p>
          <a:p>
            <a:pPr marL="342900" indent="-342900">
              <a:buAutoNum type="arabicPeriod"/>
            </a:pPr>
            <a:r>
              <a:rPr lang="ru-RU" sz="24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Есть люди подобно золотой монете: чем дольше работают, тем дороже ценятся.</a:t>
            </a:r>
          </a:p>
          <a:p>
            <a:pPr marL="342900" indent="-342900">
              <a:buAutoNum type="arabicPeriod"/>
            </a:pPr>
            <a:r>
              <a:rPr lang="ru-RU" sz="24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Нет лучше любимой подруги, чем любимая работа: не стареет, и стареть не даст.</a:t>
            </a:r>
          </a:p>
          <a:p>
            <a:pPr marL="342900" indent="-342900">
              <a:buAutoNum type="arabicPeriod"/>
            </a:pPr>
            <a:r>
              <a:rPr lang="ru-RU" sz="24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Трудности закаляют на пути к счастью.</a:t>
            </a:r>
            <a:endParaRPr lang="ru-RU" sz="2400" b="1" dirty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0" y="204822"/>
          <a:ext cx="9143999" cy="6233642"/>
        </p:xfrm>
        <a:graphic>
          <a:graphicData uri="http://schemas.openxmlformats.org/drawingml/2006/table">
            <a:tbl>
              <a:tblPr/>
              <a:tblGrid>
                <a:gridCol w="4571521"/>
                <a:gridCol w="4572478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             Традиционный </a:t>
                      </a:r>
                      <a:r>
                        <a:rPr lang="ru-RU" sz="20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педсовет</a:t>
                      </a:r>
                      <a:endParaRPr lang="ru-RU" sz="2000" dirty="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387" marR="493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Современный педсовет</a:t>
                      </a:r>
                      <a:endParaRPr lang="ru-RU" sz="2000" dirty="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387" marR="493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0221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Тема</a:t>
                      </a:r>
                      <a:endParaRPr lang="ru-RU" sz="1800" b="1" baseline="0" dirty="0" smtClean="0">
                        <a:solidFill>
                          <a:schemeClr val="bg2">
                            <a:lumMod val="2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baseline="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Цель</a:t>
                      </a:r>
                      <a:endParaRPr lang="ru-RU" sz="1800" dirty="0">
                        <a:solidFill>
                          <a:schemeClr val="bg2">
                            <a:lumMod val="2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387" marR="493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30221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Особенности</a:t>
                      </a:r>
                      <a:r>
                        <a:rPr lang="ru-RU" sz="1800" b="1" baseline="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подготовки</a:t>
                      </a:r>
                      <a:endParaRPr lang="ru-RU" sz="1800" dirty="0">
                        <a:solidFill>
                          <a:schemeClr val="bg2">
                            <a:lumMod val="2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387" marR="493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151102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Подробная повестка дня, с четким регламентом по каждому вопросу и принятием решения по ним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387" marR="493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Подготовка требует написания сценария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Разделение участников на команды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Распределение ролей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387" marR="493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0221">
                <a:tc gridSpan="2"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None/>
                      </a:pPr>
                      <a:r>
                        <a:rPr lang="ru-RU" sz="18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Формы педсовета</a:t>
                      </a:r>
                      <a:endParaRPr lang="ru-RU" sz="1800" b="1" dirty="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387" marR="493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992865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Применение словесных методов, традиционным характером содержания </a:t>
                      </a:r>
                      <a:r>
                        <a:rPr lang="ru-RU" sz="1800" i="1" dirty="0">
                          <a:latin typeface="Times New Roman"/>
                          <a:ea typeface="Times New Roman"/>
                          <a:cs typeface="Times New Roman"/>
                        </a:rPr>
                        <a:t>(авторитарным стилем общения администрации с педагогами):</a:t>
                      </a:r>
                      <a:endParaRPr lang="ru-RU" sz="1800" i="1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Традиционный (классический на основе доклада с обсуждением, выступлением);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Доклад с содокладами;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С приглашением докладчика-специалиста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Или серия сообщений, объединенных одной тематикой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387" marR="493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Деловая игра, в форме коллективного творческого дела;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Круглый стол;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Диспут;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Дискуссия;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Конференция;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Творческий отчет;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Конкурс;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Аукцион, фестиваль и др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387" marR="493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0221">
                <a:tc gridSpan="2"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Решение педсовета</a:t>
                      </a:r>
                      <a:endParaRPr lang="ru-RU" sz="1800" dirty="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387" marR="493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57224" y="357166"/>
            <a:ext cx="7786742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ПРЕИМУЩЕСТВА СОВРЕМЕННЫХ ФОРМ МЕТОДИЧЕСКОЙ  РАБОТЫ С ПЕДАГОГАМИ </a:t>
            </a:r>
          </a:p>
          <a:p>
            <a:pPr algn="just"/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Значительно </a:t>
            </a:r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повышается мотивация профессиональной деятельности педагогов, их социальной и познавательной активности.</a:t>
            </a:r>
          </a:p>
          <a:p>
            <a:pPr algn="just"/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Реализуются </a:t>
            </a:r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те стороны человека, которые в повседневной, достаточно однообразной жизни, не находят применения, развития.</a:t>
            </a:r>
          </a:p>
          <a:p>
            <a:pPr algn="just"/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Приобретается </a:t>
            </a:r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опыт коллективной деятельности, взаимного уважения, поддержки, </a:t>
            </a:r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сотрудничества</a:t>
            </a:r>
            <a:endParaRPr lang="ru-RU" sz="2000" b="1" i="1" dirty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1288</TotalTime>
  <Words>652</Words>
  <Application>Microsoft Office PowerPoint</Application>
  <PresentationFormat>Экран (4:3)</PresentationFormat>
  <Paragraphs>65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Слайд 1</vt:lpstr>
      <vt:lpstr>Слайд 2</vt:lpstr>
      <vt:lpstr>Слайд 3</vt:lpstr>
      <vt:lpstr>                             ИНТЕРАКТИВНЫЕ ФОРМЫ РАБОТЫ ТРЕНИНГ-система упражнений ДЕЛОВАЯ ИГРА- формирует и тренирует практические умения и навыки ПЕДАГОГИЧЕСКИЙ РИНГ- предполагает атаку соперника вопросами , на которые оперативно должен быть дан ответ КРУГЛЫЙ СТОЛ- обсуждение темы или проблемы, с которой педагоги ознакомлены заранее СИМПОЗИУМ – обсуждение, в ходе которого участники выступают с сообщениями, представляющими их точки зрения, после чего отвечают на вопросы аудитории  ДЕБАТЫ – обсуждение, построенное  на основе заранее оговоренных выступлений представителей двух противостоящих групп ДИСКУССИЯ- коллективное обсуждение какого-либо вопроса, проблемы в сопоставлении идей, мнений, предложений ДИСКУССИОННЫЕ КАЧЕЛИ- две группы защищают противоположные мнения по одной проблеме   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Татьяна Георгиевна</cp:lastModifiedBy>
  <cp:revision>116</cp:revision>
  <dcterms:modified xsi:type="dcterms:W3CDTF">2019-09-11T06:32:07Z</dcterms:modified>
</cp:coreProperties>
</file>