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316" r:id="rId2"/>
    <p:sldId id="275" r:id="rId3"/>
    <p:sldId id="306" r:id="rId4"/>
    <p:sldId id="323" r:id="rId5"/>
    <p:sldId id="320" r:id="rId6"/>
    <p:sldId id="309" r:id="rId7"/>
    <p:sldId id="293" r:id="rId8"/>
    <p:sldId id="285" r:id="rId9"/>
    <p:sldId id="294" r:id="rId10"/>
    <p:sldId id="324" r:id="rId11"/>
    <p:sldId id="286" r:id="rId12"/>
    <p:sldId id="287" r:id="rId13"/>
    <p:sldId id="325" r:id="rId14"/>
    <p:sldId id="288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24" autoAdjust="0"/>
  </p:normalViewPr>
  <p:slideViewPr>
    <p:cSldViewPr>
      <p:cViewPr varScale="1">
        <p:scale>
          <a:sx n="70" d="100"/>
          <a:sy n="70" d="100"/>
        </p:scale>
        <p:origin x="-138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38" d="100"/>
        <a:sy n="3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0534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1050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57224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0317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918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4722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2878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8756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21507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416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5256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25.11.2025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5400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3568" y="1052736"/>
            <a:ext cx="777686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Окружное методическое объединение </a:t>
            </a:r>
          </a:p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учителей начальных классов</a:t>
            </a:r>
          </a:p>
          <a:p>
            <a:endParaRPr lang="ru-RU" sz="2800" dirty="0" smtClean="0"/>
          </a:p>
          <a:p>
            <a:endParaRPr lang="ru-RU" sz="2800" dirty="0"/>
          </a:p>
          <a:p>
            <a:endParaRPr lang="ru-RU" sz="2800" dirty="0" smtClean="0"/>
          </a:p>
          <a:p>
            <a:r>
              <a:rPr lang="ru-RU" sz="2800" b="1" dirty="0" smtClean="0"/>
              <a:t>Смысловое </a:t>
            </a:r>
            <a:r>
              <a:rPr lang="ru-RU" sz="2800" b="1" dirty="0"/>
              <a:t>чтение. Приёмы работы с текстом через организацию </a:t>
            </a:r>
            <a:r>
              <a:rPr lang="ru-RU" sz="2800" b="1" dirty="0" err="1"/>
              <a:t>деятельностного</a:t>
            </a:r>
            <a:r>
              <a:rPr lang="ru-RU" sz="2800" b="1" dirty="0"/>
              <a:t> подхода в образовательном процессе начальной школы</a:t>
            </a:r>
            <a:r>
              <a:rPr lang="ru-RU" sz="2800" b="1" dirty="0" smtClean="0"/>
              <a:t>.</a:t>
            </a:r>
            <a:endParaRPr lang="ru-RU" sz="2800" b="1" dirty="0">
              <a:effectLst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164288" y="188640"/>
            <a:ext cx="15921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/>
              <a:t>26.11.2025</a:t>
            </a: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54868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>
                <a:solidFill>
                  <a:srgbClr val="FF0000"/>
                </a:solidFill>
              </a:rPr>
              <a:t>Задания 8, 13 </a:t>
            </a:r>
            <a:r>
              <a:rPr lang="ru-RU" dirty="0"/>
              <a:t>связаны с основной группой читательских умений – оценка содержания, языка и структуры текста (оценивать правдоподобность описанных событий) и проверяют умения интерпретировать и обобщать содержащуюся в тексте информацию, а также опираясь на содержание произведения, распознавать достоверную и недостоверную информацию.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182322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1191682"/>
              </p:ext>
            </p:extLst>
          </p:nvPr>
        </p:nvGraphicFramePr>
        <p:xfrm>
          <a:off x="323528" y="4869160"/>
          <a:ext cx="8352928" cy="8534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176464"/>
                <a:gridCol w="417646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Район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Тюменская область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FF0000"/>
                          </a:solidFill>
                        </a:rPr>
                        <a:t>59,52%</a:t>
                      </a:r>
                      <a:endParaRPr lang="ru-RU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63,17%</a:t>
                      </a:r>
                      <a:endParaRPr lang="ru-RU" sz="24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467544" y="738000"/>
            <a:ext cx="7560840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8. </a:t>
            </a:r>
            <a:r>
              <a:rPr lang="ru-RU" sz="2400" dirty="0" smtClean="0"/>
              <a:t>На </a:t>
            </a:r>
            <a:r>
              <a:rPr lang="ru-RU" sz="2400" dirty="0"/>
              <a:t>основе прочитанных текстов определи, верны ли следующие утверждения. </a:t>
            </a:r>
            <a:endParaRPr lang="ru-RU" sz="2400" dirty="0" smtClean="0"/>
          </a:p>
          <a:p>
            <a:r>
              <a:rPr lang="ru-RU" sz="2400" b="1" dirty="0" smtClean="0"/>
              <a:t>А</a:t>
            </a:r>
            <a:r>
              <a:rPr lang="ru-RU" sz="2400" b="1" dirty="0"/>
              <a:t>. </a:t>
            </a:r>
            <a:r>
              <a:rPr lang="ru-RU" sz="2400" dirty="0"/>
              <a:t>В рассказе «Барсучий нос» описана история любопытного барсука. </a:t>
            </a:r>
            <a:endParaRPr lang="ru-RU" sz="2400" dirty="0" smtClean="0"/>
          </a:p>
          <a:p>
            <a:r>
              <a:rPr lang="ru-RU" sz="2400" b="1" dirty="0" smtClean="0"/>
              <a:t>Б</a:t>
            </a:r>
            <a:r>
              <a:rPr lang="ru-RU" sz="2400" b="1" dirty="0"/>
              <a:t>. </a:t>
            </a:r>
            <a:r>
              <a:rPr lang="ru-RU" sz="2400" dirty="0"/>
              <a:t>Страсть к путешествиям зародилась у Константина Паустовского в детстве. </a:t>
            </a:r>
            <a:endParaRPr lang="ru-RU" sz="2400" dirty="0" smtClean="0"/>
          </a:p>
          <a:p>
            <a:pPr marL="457200" indent="-457200">
              <a:buAutoNum type="arabicParenR"/>
            </a:pPr>
            <a:r>
              <a:rPr lang="ru-RU" sz="2400" dirty="0" smtClean="0"/>
              <a:t>верно </a:t>
            </a:r>
            <a:r>
              <a:rPr lang="ru-RU" sz="2400" dirty="0"/>
              <a:t>только утверждение А </a:t>
            </a:r>
            <a:endParaRPr lang="ru-RU" sz="2400" dirty="0" smtClean="0"/>
          </a:p>
          <a:p>
            <a:pPr marL="457200" indent="-457200">
              <a:buAutoNum type="arabicParenR"/>
            </a:pPr>
            <a:r>
              <a:rPr lang="ru-RU" sz="2400" dirty="0" smtClean="0"/>
              <a:t>верно </a:t>
            </a:r>
            <a:r>
              <a:rPr lang="ru-RU" sz="2400" dirty="0"/>
              <a:t>только утверждение Б </a:t>
            </a:r>
            <a:endParaRPr lang="ru-RU" sz="2400" dirty="0" smtClean="0"/>
          </a:p>
          <a:p>
            <a:pPr marL="457200" indent="-457200">
              <a:buAutoNum type="arabicParenR"/>
            </a:pPr>
            <a:r>
              <a:rPr lang="ru-RU" sz="2400" dirty="0" smtClean="0"/>
              <a:t>оба </a:t>
            </a:r>
            <a:r>
              <a:rPr lang="ru-RU" sz="2400" dirty="0"/>
              <a:t>утверждения верны </a:t>
            </a:r>
            <a:endParaRPr lang="ru-RU" sz="2400" dirty="0" smtClean="0"/>
          </a:p>
          <a:p>
            <a:pPr marL="457200" indent="-457200">
              <a:buAutoNum type="arabicParenR"/>
            </a:pPr>
            <a:r>
              <a:rPr lang="ru-RU" sz="2400" dirty="0" smtClean="0"/>
              <a:t>оба </a:t>
            </a:r>
            <a:r>
              <a:rPr lang="ru-RU" sz="2400" dirty="0"/>
              <a:t>утверждения неверны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3998200"/>
              </p:ext>
            </p:extLst>
          </p:nvPr>
        </p:nvGraphicFramePr>
        <p:xfrm>
          <a:off x="924752" y="5445224"/>
          <a:ext cx="6768752" cy="79248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384376"/>
                <a:gridCol w="338437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Район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Тюменская область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64,29%</a:t>
                      </a:r>
                      <a:endParaRPr lang="ru-RU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66,6%</a:t>
                      </a:r>
                      <a:endParaRPr lang="ru-RU" sz="20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323528" y="332656"/>
            <a:ext cx="8352928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13. </a:t>
            </a:r>
            <a:r>
              <a:rPr lang="ru-RU" sz="2400" b="1" dirty="0" smtClean="0"/>
              <a:t>Какие </a:t>
            </a:r>
            <a:r>
              <a:rPr lang="ru-RU" sz="2400" b="1" dirty="0"/>
              <a:t>утверждения соответствуют содержанию текста «Барсучий нос»? </a:t>
            </a:r>
            <a:endParaRPr lang="ru-RU" sz="2400" b="1" dirty="0" smtClean="0"/>
          </a:p>
          <a:p>
            <a:pPr marL="342900" indent="-342900">
              <a:buAutoNum type="arabicParenR"/>
            </a:pPr>
            <a:r>
              <a:rPr lang="ru-RU" sz="2400" dirty="0" smtClean="0"/>
              <a:t>Через </a:t>
            </a:r>
            <a:r>
              <a:rPr lang="ru-RU" sz="2400" dirty="0"/>
              <a:t>два года рассказчик встретил барсука со шрамом на носу. </a:t>
            </a:r>
            <a:endParaRPr lang="ru-RU" sz="2400" dirty="0" smtClean="0"/>
          </a:p>
          <a:p>
            <a:r>
              <a:rPr lang="ru-RU" sz="2400" dirty="0" smtClean="0"/>
              <a:t>2</a:t>
            </a:r>
            <a:r>
              <a:rPr lang="ru-RU" sz="2400" dirty="0"/>
              <a:t>) Первым услышал фырканье зверя из зарослей старый рыбак. </a:t>
            </a:r>
            <a:endParaRPr lang="ru-RU" sz="2400" dirty="0" smtClean="0"/>
          </a:p>
          <a:p>
            <a:r>
              <a:rPr lang="ru-RU" sz="2400" dirty="0" smtClean="0"/>
              <a:t>3</a:t>
            </a:r>
            <a:r>
              <a:rPr lang="ru-RU" sz="2400" dirty="0"/>
              <a:t>) Барсук прибежал на запах жареной картошки. </a:t>
            </a:r>
            <a:endParaRPr lang="ru-RU" sz="2400" dirty="0" smtClean="0"/>
          </a:p>
          <a:p>
            <a:r>
              <a:rPr lang="ru-RU" sz="2400" dirty="0" smtClean="0"/>
              <a:t>4</a:t>
            </a:r>
            <a:r>
              <a:rPr lang="ru-RU" sz="2400" dirty="0"/>
              <a:t>) Рассказчик не успел крикнуть зверьку, что тот обожжётся. </a:t>
            </a:r>
            <a:endParaRPr lang="ru-RU" sz="2400" dirty="0" smtClean="0"/>
          </a:p>
          <a:p>
            <a:r>
              <a:rPr lang="ru-RU" sz="2400" dirty="0" smtClean="0"/>
              <a:t>5</a:t>
            </a:r>
            <a:r>
              <a:rPr lang="ru-RU" sz="2400" dirty="0"/>
              <a:t>) Вечером мальчик рассказал, что он видел, как барсук лечил свой обожжённый нос. </a:t>
            </a:r>
            <a:endParaRPr lang="ru-RU" sz="2400" dirty="0" smtClean="0"/>
          </a:p>
          <a:p>
            <a:r>
              <a:rPr lang="ru-RU" sz="2400" b="1" dirty="0" smtClean="0"/>
              <a:t>Выбери </a:t>
            </a:r>
            <a:r>
              <a:rPr lang="ru-RU" sz="2400" b="1" dirty="0"/>
              <a:t>верные утверждения и запиши в строку ответа их номера.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692696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ru-RU" b="1" dirty="0">
                <a:solidFill>
                  <a:srgbClr val="FF0000"/>
                </a:solidFill>
              </a:rPr>
              <a:t>Задание 14 </a:t>
            </a:r>
            <a:r>
              <a:rPr lang="ru-RU" dirty="0"/>
              <a:t>связано с основной группой читательских умений формулирование прямых выводов, заключений на основе фактов, имеющихся в тексте (выводить общий смысл, основываясь на серии аргументов), и направлены на проверку умения строить речевое высказывание в соответствии с поставленной задачей, опираясь на содержание произведения.</a:t>
            </a:r>
          </a:p>
        </p:txBody>
      </p:sp>
    </p:spTree>
    <p:extLst>
      <p:ext uri="{BB962C8B-B14F-4D97-AF65-F5344CB8AC3E}">
        <p14:creationId xmlns:p14="http://schemas.microsoft.com/office/powerpoint/2010/main" val="27683846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420641"/>
            <a:ext cx="806489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14</a:t>
            </a:r>
            <a:r>
              <a:rPr lang="ru-RU" sz="2800" dirty="0" smtClean="0"/>
              <a:t>. Известно</a:t>
            </a:r>
            <a:r>
              <a:rPr lang="ru-RU" sz="2800" dirty="0"/>
              <a:t>, что автор, изображая своих героев, никогда не остаётся равнодушным к ним. Каково отношение автора к герою данного рассказа – барсуку? Запиши своё мнение, обоснуй его (почему ты так считаешь?), опираясь на содержание текста 2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7831213"/>
              </p:ext>
            </p:extLst>
          </p:nvPr>
        </p:nvGraphicFramePr>
        <p:xfrm>
          <a:off x="395536" y="4005064"/>
          <a:ext cx="8064896" cy="9144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032448"/>
                <a:gridCol w="403244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Район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Тюменская область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rgbClr val="FF0000"/>
                          </a:solidFill>
                        </a:rPr>
                        <a:t>32,14%</a:t>
                      </a:r>
                      <a:endParaRPr lang="ru-RU" sz="2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44,47%</a:t>
                      </a:r>
                      <a:endParaRPr lang="ru-RU" sz="28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8686968"/>
              </p:ext>
            </p:extLst>
          </p:nvPr>
        </p:nvGraphicFramePr>
        <p:xfrm>
          <a:off x="513562" y="2098653"/>
          <a:ext cx="7704855" cy="133273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69617"/>
                <a:gridCol w="3566953"/>
                <a:gridCol w="2568285"/>
              </a:tblGrid>
              <a:tr h="540256"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Район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Тюменская область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tx1"/>
                          </a:solidFill>
                        </a:rPr>
                        <a:t>2023-2024</a:t>
                      </a:r>
                      <a:endParaRPr lang="ru-RU" sz="2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54,25%</a:t>
                      </a:r>
                      <a:endParaRPr lang="ru-RU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59,38%</a:t>
                      </a:r>
                      <a:endParaRPr lang="ru-RU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tx1"/>
                          </a:solidFill>
                        </a:rPr>
                        <a:t>2024-2025</a:t>
                      </a:r>
                      <a:endParaRPr lang="ru-RU" sz="2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57,41%</a:t>
                      </a:r>
                      <a:endParaRPr lang="ru-RU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59,04%</a:t>
                      </a:r>
                      <a:endParaRPr lang="ru-RU" sz="20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79512" y="620688"/>
            <a:ext cx="8496944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2000" b="1" dirty="0" smtClean="0"/>
          </a:p>
          <a:p>
            <a:pPr algn="ctr"/>
            <a:r>
              <a:rPr lang="ru-RU" sz="2400" b="1" dirty="0" smtClean="0"/>
              <a:t>3. Умение распознавать основную мысль текста, </a:t>
            </a:r>
          </a:p>
          <a:p>
            <a:pPr algn="ctr"/>
            <a:r>
              <a:rPr lang="ru-RU" sz="2400" b="1" dirty="0" smtClean="0"/>
              <a:t>формулировать основную мысль в письменной форме</a:t>
            </a:r>
            <a:endParaRPr lang="ru-RU" sz="24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043608" y="3501008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400" b="1" dirty="0" smtClean="0"/>
          </a:p>
          <a:p>
            <a:pPr algn="ctr"/>
            <a:r>
              <a:rPr lang="ru-RU" sz="2400" b="1" dirty="0" smtClean="0"/>
              <a:t>4</a:t>
            </a:r>
            <a:r>
              <a:rPr lang="ru-RU" sz="2400" b="1" dirty="0"/>
              <a:t>. Умение составлять план прочитанного текста  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7296163"/>
              </p:ext>
            </p:extLst>
          </p:nvPr>
        </p:nvGraphicFramePr>
        <p:xfrm>
          <a:off x="593304" y="4581128"/>
          <a:ext cx="7651104" cy="11887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458416"/>
                <a:gridCol w="3642320"/>
                <a:gridCol w="2550368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Район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Тюменская область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tx1"/>
                          </a:solidFill>
                        </a:rPr>
                        <a:t>2023-2024</a:t>
                      </a:r>
                      <a:endParaRPr lang="ru-RU" sz="2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51,81%</a:t>
                      </a:r>
                      <a:endParaRPr lang="ru-RU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60,89%</a:t>
                      </a:r>
                      <a:endParaRPr lang="ru-RU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tx1"/>
                          </a:solidFill>
                        </a:rPr>
                        <a:t>2024-2025</a:t>
                      </a:r>
                      <a:endParaRPr lang="ru-RU" sz="2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51,75%</a:t>
                      </a:r>
                      <a:endParaRPr lang="ru-RU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62.59%</a:t>
                      </a:r>
                      <a:endParaRPr lang="ru-RU" sz="20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907704" y="251356"/>
            <a:ext cx="460851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rgbClr val="C00000"/>
                </a:solidFill>
              </a:rPr>
              <a:t>ВПР русский язык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7927085"/>
              </p:ext>
            </p:extLst>
          </p:nvPr>
        </p:nvGraphicFramePr>
        <p:xfrm>
          <a:off x="541897" y="970158"/>
          <a:ext cx="7412133" cy="11887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07478"/>
                <a:gridCol w="3433944"/>
                <a:gridCol w="2470711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Район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Тюменская область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tx1"/>
                          </a:solidFill>
                        </a:rPr>
                        <a:t>2023-2024</a:t>
                      </a:r>
                      <a:endParaRPr lang="ru-RU" sz="2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64,63%</a:t>
                      </a:r>
                      <a:endParaRPr lang="ru-RU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68,6%</a:t>
                      </a:r>
                      <a:endParaRPr lang="ru-RU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tx1"/>
                          </a:solidFill>
                        </a:rPr>
                        <a:t>2024-2025</a:t>
                      </a:r>
                      <a:endParaRPr lang="ru-RU" sz="2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66,36%</a:t>
                      </a:r>
                      <a:endParaRPr lang="ru-RU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72,19%</a:t>
                      </a:r>
                      <a:endParaRPr lang="ru-RU" sz="2000" b="1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1162235"/>
              </p:ext>
            </p:extLst>
          </p:nvPr>
        </p:nvGraphicFramePr>
        <p:xfrm>
          <a:off x="480502" y="3084490"/>
          <a:ext cx="7534923" cy="11887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499209"/>
                <a:gridCol w="3524073"/>
                <a:gridCol w="2511641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Район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Тюменская область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tx1"/>
                          </a:solidFill>
                        </a:rPr>
                        <a:t>2023-2024</a:t>
                      </a:r>
                      <a:endParaRPr lang="ru-RU" sz="2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72,11%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74,07%</a:t>
                      </a:r>
                      <a:endParaRPr lang="ru-RU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tx1"/>
                          </a:solidFill>
                        </a:rPr>
                        <a:t>2024-2025</a:t>
                      </a:r>
                      <a:endParaRPr lang="ru-RU" sz="2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66,05%</a:t>
                      </a:r>
                      <a:endParaRPr lang="ru-RU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75,23%</a:t>
                      </a:r>
                      <a:endParaRPr lang="ru-RU" sz="20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971600" y="118247"/>
            <a:ext cx="655272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/>
              <a:t>5</a:t>
            </a:r>
            <a:r>
              <a:rPr lang="ru-RU" sz="2400" b="1" dirty="0" smtClean="0"/>
              <a:t> задание </a:t>
            </a:r>
            <a:r>
              <a:rPr lang="ru-RU" sz="2000" b="1" dirty="0" smtClean="0"/>
              <a:t>Умение строить речевое высказывание </a:t>
            </a:r>
          </a:p>
          <a:p>
            <a:r>
              <a:rPr lang="ru-RU" sz="2000" b="1" dirty="0" smtClean="0"/>
              <a:t>заданной структуры (вопросительное предложение)</a:t>
            </a:r>
            <a:endParaRPr lang="ru-RU" sz="20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310568" y="1916832"/>
            <a:ext cx="7874792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400" b="1" dirty="0" smtClean="0"/>
          </a:p>
          <a:p>
            <a:r>
              <a:rPr lang="ru-RU" sz="2400" b="1" dirty="0" smtClean="0"/>
              <a:t>7 задание </a:t>
            </a:r>
            <a:r>
              <a:rPr lang="ru-RU" sz="2000" b="1" dirty="0" smtClean="0"/>
              <a:t>Умение подбирать к слову близкие по значению слова, </a:t>
            </a:r>
          </a:p>
          <a:p>
            <a:r>
              <a:rPr lang="ru-RU" sz="2000" b="1" dirty="0" smtClean="0"/>
              <a:t>подбор синонимов</a:t>
            </a:r>
            <a:endParaRPr lang="ru-RU" sz="2000" b="1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539552" y="4509120"/>
            <a:ext cx="734481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/>
              <a:t>8 задание </a:t>
            </a:r>
            <a:r>
              <a:rPr lang="ru-RU" sz="2000" b="1" dirty="0"/>
              <a:t>Умение классифицировать слова по составу</a:t>
            </a: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0342336"/>
              </p:ext>
            </p:extLst>
          </p:nvPr>
        </p:nvGraphicFramePr>
        <p:xfrm>
          <a:off x="277039" y="5373216"/>
          <a:ext cx="7632849" cy="11887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440160"/>
                <a:gridCol w="3648406"/>
                <a:gridCol w="2544283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Район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Тюменская область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tx1"/>
                          </a:solidFill>
                        </a:rPr>
                        <a:t>2023-2024</a:t>
                      </a:r>
                      <a:endParaRPr lang="ru-RU" sz="2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72,11%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74,07%</a:t>
                      </a:r>
                      <a:endParaRPr lang="ru-RU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tx1"/>
                          </a:solidFill>
                        </a:rPr>
                        <a:t>2024-2025</a:t>
                      </a:r>
                      <a:endParaRPr lang="ru-RU" sz="2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58,33%</a:t>
                      </a:r>
                      <a:endParaRPr lang="ru-RU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69,61%</a:t>
                      </a:r>
                      <a:endParaRPr lang="ru-RU" sz="20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476672"/>
            <a:ext cx="799288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/>
              <a:t>9</a:t>
            </a:r>
            <a:r>
              <a:rPr lang="ru-RU" sz="2400" b="1" dirty="0" smtClean="0"/>
              <a:t> </a:t>
            </a:r>
            <a:r>
              <a:rPr lang="ru-RU" sz="2400" b="1" dirty="0"/>
              <a:t>(1) </a:t>
            </a:r>
            <a:r>
              <a:rPr lang="ru-RU" b="1" dirty="0"/>
              <a:t>Умение распознавать, находить имена существительные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8927945"/>
              </p:ext>
            </p:extLst>
          </p:nvPr>
        </p:nvGraphicFramePr>
        <p:xfrm>
          <a:off x="323528" y="1268760"/>
          <a:ext cx="7488831" cy="11887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656184"/>
                <a:gridCol w="3336370"/>
                <a:gridCol w="2496277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Район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Тюменская область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tx1"/>
                          </a:solidFill>
                        </a:rPr>
                        <a:t>2023-2024</a:t>
                      </a:r>
                      <a:endParaRPr lang="ru-RU" sz="2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72,11%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74,07%</a:t>
                      </a:r>
                      <a:endParaRPr lang="ru-RU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tx1"/>
                          </a:solidFill>
                        </a:rPr>
                        <a:t>2024-2025</a:t>
                      </a:r>
                      <a:endParaRPr lang="ru-RU" sz="2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/>
                        <a:t>71,3%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73,15%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434015" y="2996952"/>
            <a:ext cx="748883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400" b="1" dirty="0"/>
              <a:t>9</a:t>
            </a:r>
            <a:r>
              <a:rPr lang="ru-RU" sz="2400" b="1" dirty="0" smtClean="0"/>
              <a:t> </a:t>
            </a:r>
            <a:r>
              <a:rPr lang="ru-RU" sz="2400" b="1" dirty="0"/>
              <a:t>(2)</a:t>
            </a:r>
            <a:r>
              <a:rPr lang="ru-RU" b="1" dirty="0">
                <a:solidFill>
                  <a:prstClr val="black"/>
                </a:solidFill>
              </a:rPr>
              <a:t> Умение распознавать имена существительные. </a:t>
            </a:r>
          </a:p>
          <a:p>
            <a:pPr lvl="0" algn="ctr"/>
            <a:r>
              <a:rPr lang="ru-RU" b="1" dirty="0">
                <a:solidFill>
                  <a:prstClr val="black"/>
                </a:solidFill>
              </a:rPr>
              <a:t>Определять морфологические признаки существительных </a:t>
            </a:r>
            <a:endParaRPr lang="ru-RU" sz="2400" b="1" dirty="0">
              <a:solidFill>
                <a:prstClr val="black"/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0135266"/>
              </p:ext>
            </p:extLst>
          </p:nvPr>
        </p:nvGraphicFramePr>
        <p:xfrm>
          <a:off x="434015" y="4077072"/>
          <a:ext cx="7632849" cy="11887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689713"/>
                <a:gridCol w="3398853"/>
                <a:gridCol w="2544283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Район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Тюменская область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tx1"/>
                          </a:solidFill>
                        </a:rPr>
                        <a:t>2023-2024</a:t>
                      </a:r>
                      <a:endParaRPr lang="ru-RU" sz="2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66,5%</a:t>
                      </a:r>
                      <a:endParaRPr lang="ru-RU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67,15%</a:t>
                      </a:r>
                      <a:endParaRPr lang="ru-RU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tx1"/>
                          </a:solidFill>
                        </a:rPr>
                        <a:t>2024-2025</a:t>
                      </a:r>
                      <a:endParaRPr lang="ru-RU" sz="2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tx1"/>
                          </a:solidFill>
                        </a:rPr>
                        <a:t>70,52%</a:t>
                      </a:r>
                      <a:endParaRPr lang="ru-RU" sz="2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70,91%</a:t>
                      </a:r>
                      <a:endParaRPr lang="ru-RU" sz="20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1916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476672"/>
            <a:ext cx="799288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10 </a:t>
            </a:r>
            <a:r>
              <a:rPr lang="ru-RU" sz="2400" b="1" dirty="0"/>
              <a:t>(1) </a:t>
            </a:r>
            <a:r>
              <a:rPr lang="ru-RU" sz="2000" b="1" dirty="0"/>
              <a:t>Умение распознавать, находить имена </a:t>
            </a:r>
            <a:r>
              <a:rPr lang="ru-RU" sz="2000" b="1" dirty="0" smtClean="0"/>
              <a:t>прилагательные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0833592"/>
              </p:ext>
            </p:extLst>
          </p:nvPr>
        </p:nvGraphicFramePr>
        <p:xfrm>
          <a:off x="323528" y="1268760"/>
          <a:ext cx="7488831" cy="11887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656184"/>
                <a:gridCol w="3336370"/>
                <a:gridCol w="2496277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Район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Тюменская область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tx1"/>
                          </a:solidFill>
                        </a:rPr>
                        <a:t>2023-2024</a:t>
                      </a:r>
                      <a:endParaRPr lang="ru-RU" sz="2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72,11%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74,07%</a:t>
                      </a:r>
                      <a:endParaRPr lang="ru-RU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tx1"/>
                          </a:solidFill>
                        </a:rPr>
                        <a:t>2024-2025</a:t>
                      </a:r>
                      <a:endParaRPr lang="ru-RU" sz="2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68,52%</a:t>
                      </a:r>
                      <a:endParaRPr lang="ru-RU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71,3%</a:t>
                      </a:r>
                      <a:endParaRPr lang="ru-RU" sz="20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434015" y="2996952"/>
            <a:ext cx="748883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400" b="1" dirty="0" smtClean="0"/>
              <a:t>10 </a:t>
            </a:r>
            <a:r>
              <a:rPr lang="ru-RU" sz="2400" b="1" dirty="0"/>
              <a:t>(2)</a:t>
            </a:r>
            <a:r>
              <a:rPr lang="ru-RU" b="1" dirty="0">
                <a:solidFill>
                  <a:prstClr val="black"/>
                </a:solidFill>
              </a:rPr>
              <a:t> </a:t>
            </a:r>
            <a:r>
              <a:rPr lang="ru-RU" sz="2000" b="1" dirty="0">
                <a:solidFill>
                  <a:prstClr val="black"/>
                </a:solidFill>
              </a:rPr>
              <a:t>Умение распознавать имена </a:t>
            </a:r>
            <a:r>
              <a:rPr lang="ru-RU" sz="2000" b="1" dirty="0" smtClean="0">
                <a:solidFill>
                  <a:prstClr val="black"/>
                </a:solidFill>
              </a:rPr>
              <a:t>прилагательные. </a:t>
            </a:r>
            <a:endParaRPr lang="ru-RU" sz="2000" b="1" dirty="0">
              <a:solidFill>
                <a:prstClr val="black"/>
              </a:solidFill>
            </a:endParaRPr>
          </a:p>
          <a:p>
            <a:pPr lvl="0" algn="ctr"/>
            <a:r>
              <a:rPr lang="ru-RU" sz="2000" b="1" dirty="0">
                <a:solidFill>
                  <a:prstClr val="black"/>
                </a:solidFill>
              </a:rPr>
              <a:t>Определять морфологические признаки </a:t>
            </a:r>
            <a:r>
              <a:rPr lang="ru-RU" sz="2000" b="1" dirty="0" smtClean="0">
                <a:solidFill>
                  <a:prstClr val="black"/>
                </a:solidFill>
              </a:rPr>
              <a:t>прилагательных </a:t>
            </a:r>
            <a:endParaRPr lang="ru-RU" sz="2800" b="1" dirty="0">
              <a:solidFill>
                <a:prstClr val="black"/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587097"/>
              </p:ext>
            </p:extLst>
          </p:nvPr>
        </p:nvGraphicFramePr>
        <p:xfrm>
          <a:off x="434015" y="4077072"/>
          <a:ext cx="7632849" cy="11887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689713"/>
                <a:gridCol w="3398853"/>
                <a:gridCol w="2544283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Район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Тюменская область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tx1"/>
                          </a:solidFill>
                        </a:rPr>
                        <a:t>2023-2024</a:t>
                      </a:r>
                      <a:endParaRPr lang="ru-RU" sz="2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66,5%</a:t>
                      </a:r>
                      <a:endParaRPr lang="ru-RU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67,15%</a:t>
                      </a:r>
                      <a:endParaRPr lang="ru-RU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tx1"/>
                          </a:solidFill>
                        </a:rPr>
                        <a:t>2024-2025</a:t>
                      </a:r>
                      <a:endParaRPr lang="ru-RU" sz="2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58,02%</a:t>
                      </a:r>
                      <a:endParaRPr lang="ru-RU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62,24%</a:t>
                      </a:r>
                      <a:endParaRPr lang="ru-RU" sz="20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8001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112419"/>
              </p:ext>
            </p:extLst>
          </p:nvPr>
        </p:nvGraphicFramePr>
        <p:xfrm>
          <a:off x="467419" y="3212976"/>
          <a:ext cx="7416825" cy="11887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494358"/>
                <a:gridCol w="3450192"/>
                <a:gridCol w="2472275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Район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Тюменская область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tx1"/>
                          </a:solidFill>
                        </a:rPr>
                        <a:t>2023-2024</a:t>
                      </a:r>
                      <a:endParaRPr lang="ru-RU" sz="2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37,41%</a:t>
                      </a:r>
                      <a:endParaRPr lang="ru-RU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44,33%</a:t>
                      </a:r>
                      <a:endParaRPr lang="ru-RU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tx1"/>
                          </a:solidFill>
                        </a:rPr>
                        <a:t>2024-2025</a:t>
                      </a:r>
                      <a:endParaRPr lang="ru-RU" sz="2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44,44%</a:t>
                      </a:r>
                      <a:endParaRPr lang="ru-RU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45,62%</a:t>
                      </a:r>
                      <a:endParaRPr lang="ru-RU" sz="2000" b="1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336123"/>
              </p:ext>
            </p:extLst>
          </p:nvPr>
        </p:nvGraphicFramePr>
        <p:xfrm>
          <a:off x="719572" y="5099992"/>
          <a:ext cx="7488831" cy="11887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692188"/>
                <a:gridCol w="3300366"/>
                <a:gridCol w="2496277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Район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Тюменская область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tx1"/>
                          </a:solidFill>
                        </a:rPr>
                        <a:t>2023-2024</a:t>
                      </a:r>
                      <a:endParaRPr lang="ru-RU" sz="2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27,21%</a:t>
                      </a:r>
                      <a:endParaRPr lang="ru-RU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42,25%</a:t>
                      </a:r>
                      <a:endParaRPr lang="ru-RU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tx1"/>
                          </a:solidFill>
                        </a:rPr>
                        <a:t>2024-2025</a:t>
                      </a:r>
                      <a:endParaRPr lang="ru-RU" sz="2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31,48%</a:t>
                      </a:r>
                      <a:endParaRPr lang="ru-RU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43,51%</a:t>
                      </a:r>
                      <a:endParaRPr lang="ru-RU" sz="20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 flipH="1">
            <a:off x="467419" y="2276872"/>
            <a:ext cx="835292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12 (1)   </a:t>
            </a:r>
            <a:r>
              <a:rPr lang="ru-RU" sz="2000" b="1" dirty="0" smtClean="0"/>
              <a:t>Умение на основе данной информации и собственного жизненного опыта определять конкретную жизненную ситуацию</a:t>
            </a:r>
            <a:endParaRPr lang="ru-RU" sz="20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602861" y="4638327"/>
            <a:ext cx="75695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12 (2) </a:t>
            </a:r>
            <a:r>
              <a:rPr lang="ru-RU" sz="2000" b="1" dirty="0" smtClean="0"/>
              <a:t>Умение грамотно записывать высказывание </a:t>
            </a:r>
            <a:endParaRPr lang="ru-RU" sz="2000" b="1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467544" y="404665"/>
            <a:ext cx="7992888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  12.  </a:t>
            </a:r>
            <a:r>
              <a:rPr lang="ru-RU" sz="2000" dirty="0" smtClean="0"/>
              <a:t>Подумай </a:t>
            </a:r>
            <a:r>
              <a:rPr lang="ru-RU" sz="2000" dirty="0"/>
              <a:t>и напиши, в какой жизненной ситуации уместно будет употребить выражение </a:t>
            </a:r>
            <a:r>
              <a:rPr lang="ru-RU" sz="2000" b="1" i="1" dirty="0"/>
              <a:t>Дружба и братство дороже всякого богатства</a:t>
            </a:r>
            <a:r>
              <a:rPr lang="ru-RU" sz="2000" dirty="0"/>
              <a:t>. </a:t>
            </a:r>
            <a:endParaRPr lang="ru-RU" sz="2000" dirty="0" smtClean="0"/>
          </a:p>
          <a:p>
            <a:r>
              <a:rPr lang="ru-RU" sz="2000" dirty="0" smtClean="0"/>
              <a:t>Ответ</a:t>
            </a:r>
            <a:r>
              <a:rPr lang="ru-RU" sz="2000" dirty="0"/>
              <a:t>. Выражение Дружба и братство дороже всякого богатства будет уместно в ситуации, </a:t>
            </a:r>
            <a:r>
              <a:rPr lang="ru-RU" sz="2000" dirty="0" smtClean="0"/>
              <a:t>когда ______________________________________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1520" y="942658"/>
            <a:ext cx="864096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FF0000"/>
                </a:solidFill>
              </a:rPr>
              <a:t>Задание 3 </a:t>
            </a:r>
            <a:r>
              <a:rPr lang="ru-RU" sz="2400" dirty="0"/>
              <a:t>направлено на проверку умений: составлять письменные высказывания на заданную тему – проблемный вопрос; аргументированно высказывать свое мнение, используя такой тип речи, как рассуждение; корректировать собственный текст с учетом правильности, выразительности письменной речи. </a:t>
            </a:r>
            <a:endParaRPr lang="ru-RU" sz="240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3215790"/>
              </p:ext>
            </p:extLst>
          </p:nvPr>
        </p:nvGraphicFramePr>
        <p:xfrm>
          <a:off x="390523" y="5445224"/>
          <a:ext cx="8280920" cy="8534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140460"/>
                <a:gridCol w="414046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Район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Тюменская область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FF0000"/>
                          </a:solidFill>
                        </a:rPr>
                        <a:t>30,95%</a:t>
                      </a:r>
                      <a:endParaRPr lang="ru-RU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43,57%</a:t>
                      </a:r>
                      <a:endParaRPr lang="ru-RU" sz="24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1547664" y="362134"/>
            <a:ext cx="516519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rgbClr val="C00000"/>
                </a:solidFill>
              </a:rPr>
              <a:t>ВПР </a:t>
            </a:r>
            <a:r>
              <a:rPr lang="ru-RU" sz="3200" b="1" dirty="0" smtClean="0">
                <a:solidFill>
                  <a:srgbClr val="C00000"/>
                </a:solidFill>
              </a:rPr>
              <a:t>Литературное чтение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3284984"/>
            <a:ext cx="849694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3. </a:t>
            </a:r>
            <a:r>
              <a:rPr lang="ru-RU" sz="2400" dirty="0" smtClean="0"/>
              <a:t>Четвероклассники </a:t>
            </a:r>
            <a:r>
              <a:rPr lang="ru-RU" sz="2400" dirty="0"/>
              <a:t>Василиса и Михаил после изучения темы «Малые фольклорные жанры» высказали своё мнение. Кто из четвероклассников прав? Запиши свой ответ, обоснуй его. (Почему ты так считаешь</a:t>
            </a:r>
            <a:r>
              <a:rPr lang="ru-RU" sz="2400" dirty="0" smtClean="0"/>
              <a:t>?)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0086412"/>
              </p:ext>
            </p:extLst>
          </p:nvPr>
        </p:nvGraphicFramePr>
        <p:xfrm>
          <a:off x="848156" y="5517232"/>
          <a:ext cx="7237310" cy="79248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618655"/>
                <a:gridCol w="361865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Район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Тюменская область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45,24%</a:t>
                      </a:r>
                      <a:endParaRPr lang="ru-RU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68,32%</a:t>
                      </a:r>
                      <a:endParaRPr lang="ru-RU" sz="20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611560" y="2276872"/>
            <a:ext cx="7808935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4</a:t>
            </a:r>
            <a:r>
              <a:rPr lang="ru-RU" sz="3200" b="1" dirty="0" smtClean="0"/>
              <a:t>. </a:t>
            </a:r>
            <a:r>
              <a:rPr lang="ru-RU" sz="2400" dirty="0" smtClean="0"/>
              <a:t>На </a:t>
            </a:r>
            <a:r>
              <a:rPr lang="ru-RU" sz="2400" dirty="0"/>
              <a:t>рисунке буквами отмечены тематические разделы детской библиотеки и цифрами – книги, которые брали читатели. </a:t>
            </a:r>
            <a:endParaRPr lang="ru-RU" sz="2400" dirty="0" smtClean="0"/>
          </a:p>
          <a:p>
            <a:endParaRPr lang="ru-RU" sz="2400" dirty="0"/>
          </a:p>
          <a:p>
            <a:r>
              <a:rPr lang="ru-RU" sz="2400" dirty="0" smtClean="0"/>
              <a:t>В </a:t>
            </a:r>
            <a:r>
              <a:rPr lang="ru-RU" sz="2400" dirty="0"/>
              <a:t>какой раздел следует поставить каждую книгу? Запиши номера книг в таблицу под соответствующими буквами.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467544" y="476672"/>
            <a:ext cx="828092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FF0000"/>
                </a:solidFill>
              </a:rPr>
              <a:t>Задание 4 </a:t>
            </a:r>
            <a:r>
              <a:rPr lang="ru-RU" sz="2400" dirty="0"/>
              <a:t>проверяет умение соотносить книгу с жанром художественной литературы (литературные сказки, рассказы, стихотворения, басни), используя сведения по теории и истории литературы.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1560" y="764704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2400" b="1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5409272"/>
              </p:ext>
            </p:extLst>
          </p:nvPr>
        </p:nvGraphicFramePr>
        <p:xfrm>
          <a:off x="451038" y="5301208"/>
          <a:ext cx="8136904" cy="8534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068452"/>
                <a:gridCol w="406845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Район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Тюменская область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FF0000"/>
                          </a:solidFill>
                        </a:rPr>
                        <a:t>61,9</a:t>
                      </a:r>
                      <a:r>
                        <a:rPr lang="ru-RU" sz="2400" b="1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ru-RU" sz="2400" b="1" dirty="0" smtClean="0">
                          <a:solidFill>
                            <a:srgbClr val="FF0000"/>
                          </a:solidFill>
                        </a:rPr>
                        <a:t>%</a:t>
                      </a:r>
                      <a:endParaRPr lang="ru-RU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65,88%</a:t>
                      </a:r>
                      <a:endParaRPr lang="ru-RU" sz="24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467544" y="1772816"/>
            <a:ext cx="8424936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6.1</a:t>
            </a:r>
            <a:r>
              <a:rPr lang="ru-RU" dirty="0" smtClean="0"/>
              <a:t>  </a:t>
            </a:r>
            <a:r>
              <a:rPr lang="ru-RU" sz="2000" b="1" dirty="0" smtClean="0"/>
              <a:t>Рассмотри </a:t>
            </a:r>
            <a:r>
              <a:rPr lang="ru-RU" sz="2000" b="1" dirty="0"/>
              <a:t>портреты русских писателей. </a:t>
            </a:r>
          </a:p>
          <a:p>
            <a:r>
              <a:rPr lang="ru-RU" sz="2000" dirty="0" smtClean="0"/>
              <a:t> </a:t>
            </a:r>
            <a:r>
              <a:rPr lang="ru-RU" sz="2000" dirty="0"/>
              <a:t>В.М. Гаршин П.П. Бажов В.Ф. Одоевский П.П. Ершов </a:t>
            </a:r>
            <a:endParaRPr lang="ru-RU" sz="2000" dirty="0" smtClean="0"/>
          </a:p>
          <a:p>
            <a:pPr algn="ctr"/>
            <a:r>
              <a:rPr lang="ru-RU" sz="2000" b="1" dirty="0" smtClean="0"/>
              <a:t>Выбери </a:t>
            </a:r>
            <a:r>
              <a:rPr lang="ru-RU" sz="2000" b="1" dirty="0"/>
              <a:t>верное утверждение. </a:t>
            </a:r>
          </a:p>
          <a:p>
            <a:pPr marL="457200" indent="-457200">
              <a:buAutoNum type="arabicPeriod"/>
            </a:pPr>
            <a:r>
              <a:rPr lang="ru-RU" sz="2000" dirty="0" smtClean="0"/>
              <a:t> </a:t>
            </a:r>
            <a:r>
              <a:rPr lang="ru-RU" sz="2000" dirty="0"/>
              <a:t>Всеволод Михайлович Гаршин – известный баснописец. </a:t>
            </a:r>
          </a:p>
          <a:p>
            <a:pPr marL="457200" indent="-457200">
              <a:buAutoNum type="arabicPeriod"/>
            </a:pPr>
            <a:r>
              <a:rPr lang="ru-RU" sz="2000" dirty="0" smtClean="0"/>
              <a:t> </a:t>
            </a:r>
            <a:r>
              <a:rPr lang="ru-RU" sz="2000" dirty="0"/>
              <a:t>Павел Петрович Бажов в своём произведении «Серебряное копытце» учит читателей бережно относиться к природе и не переставать верить в чудеса. </a:t>
            </a:r>
          </a:p>
          <a:p>
            <a:pPr marL="457200" indent="-457200">
              <a:buAutoNum type="arabicPeriod"/>
            </a:pPr>
            <a:r>
              <a:rPr lang="ru-RU" sz="2000" dirty="0" smtClean="0"/>
              <a:t> </a:t>
            </a:r>
            <a:r>
              <a:rPr lang="ru-RU" sz="2000" dirty="0"/>
              <a:t>Все сказки Владимира Фёдоровича Одоевского написаны в стихотворной форме. </a:t>
            </a:r>
          </a:p>
          <a:p>
            <a:pPr marL="457200" indent="-457200">
              <a:buAutoNum type="arabicPeriod"/>
            </a:pPr>
            <a:r>
              <a:rPr lang="ru-RU" sz="2000" dirty="0" smtClean="0"/>
              <a:t> </a:t>
            </a:r>
            <a:r>
              <a:rPr lang="ru-RU" sz="2000" dirty="0"/>
              <a:t>Пётр Павлович Ершов – автор сказки «</a:t>
            </a:r>
            <a:r>
              <a:rPr lang="ru-RU" sz="2000" dirty="0" err="1"/>
              <a:t>Ашик-Кериб</a:t>
            </a:r>
            <a:r>
              <a:rPr lang="ru-RU" sz="2000" dirty="0"/>
              <a:t>»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611560" y="395371"/>
            <a:ext cx="799288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В </a:t>
            </a:r>
            <a:r>
              <a:rPr lang="ru-RU" sz="2400" b="1" dirty="0">
                <a:solidFill>
                  <a:srgbClr val="FF0000"/>
                </a:solidFill>
              </a:rPr>
              <a:t>задании 6 </a:t>
            </a:r>
            <a:r>
              <a:rPr lang="ru-RU" sz="2400" dirty="0"/>
              <a:t>проверяется овладение начальными сведениями о творчестве изученных русских писателей и поэтов.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2650</TotalTime>
  <Words>885</Words>
  <Application>Microsoft Office PowerPoint</Application>
  <PresentationFormat>Экран (4:3)</PresentationFormat>
  <Paragraphs>173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Kristina</dc:creator>
  <cp:lastModifiedBy>User</cp:lastModifiedBy>
  <cp:revision>158</cp:revision>
  <dcterms:created xsi:type="dcterms:W3CDTF">2020-10-26T15:37:40Z</dcterms:created>
  <dcterms:modified xsi:type="dcterms:W3CDTF">2025-11-25T15:35:59Z</dcterms:modified>
</cp:coreProperties>
</file>