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80" r:id="rId5"/>
    <p:sldId id="275" r:id="rId6"/>
    <p:sldId id="276" r:id="rId7"/>
    <p:sldId id="261" r:id="rId8"/>
    <p:sldId id="281" r:id="rId9"/>
    <p:sldId id="282" r:id="rId10"/>
    <p:sldId id="283" r:id="rId11"/>
    <p:sldId id="284" r:id="rId12"/>
    <p:sldId id="285" r:id="rId13"/>
    <p:sldId id="286" r:id="rId14"/>
    <p:sldId id="288" r:id="rId15"/>
    <p:sldId id="28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00"/>
    <a:srgbClr val="00FF00"/>
    <a:srgbClr val="FF0000"/>
    <a:srgbClr val="D4F5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5" d="100"/>
          <a:sy n="115" d="100"/>
        </p:scale>
        <p:origin x="-3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6232A6F-7A45-423F-A052-F30B820237B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5F3C1D5B-9E17-489B-BC5D-8739CC844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814E227-26F5-4776-B8EF-4330B492941F}"/>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5" name="Нижний колонтитул 4">
            <a:extLst>
              <a:ext uri="{FF2B5EF4-FFF2-40B4-BE49-F238E27FC236}">
                <a16:creationId xmlns="" xmlns:a16="http://schemas.microsoft.com/office/drawing/2014/main" id="{263C4F21-97A8-405A-BA33-ECEFD504A4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FC4F5C9-AF7B-4C67-A0DB-A87787F69499}"/>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228186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F4CEA2B-E4F7-453A-8D06-BEDBA0FC6C2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2BCFECC0-1CF4-4C8F-9855-20D2DE508FC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474F69F-2EB0-420F-85C5-297F786E0EF5}"/>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5" name="Нижний колонтитул 4">
            <a:extLst>
              <a:ext uri="{FF2B5EF4-FFF2-40B4-BE49-F238E27FC236}">
                <a16:creationId xmlns="" xmlns:a16="http://schemas.microsoft.com/office/drawing/2014/main" id="{949C0216-00D5-4551-BA41-98EC31EFD1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1B3DCA2-A628-43B1-98D1-0A9EB3FE3F63}"/>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186689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8FE09CBE-4C17-426A-A80C-4EE99E703E6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99646366-B9D6-4C1C-8944-2E7DE0C59E1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09DD6FAC-FBDF-418A-9577-185CC8EC9CD3}"/>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5" name="Нижний колонтитул 4">
            <a:extLst>
              <a:ext uri="{FF2B5EF4-FFF2-40B4-BE49-F238E27FC236}">
                <a16:creationId xmlns="" xmlns:a16="http://schemas.microsoft.com/office/drawing/2014/main" id="{B4B44A8C-36A4-4C82-96B3-E3A3756226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2059900-2408-4E74-8B23-7B5FE629A7E8}"/>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143044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E78683-C3F4-4FF1-9CB8-434ECDC029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9A592DEF-38B4-4027-8499-5381BCE677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A8D7524-D6B6-452C-8B33-A5A988E7C32B}"/>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5" name="Нижний колонтитул 4">
            <a:extLst>
              <a:ext uri="{FF2B5EF4-FFF2-40B4-BE49-F238E27FC236}">
                <a16:creationId xmlns="" xmlns:a16="http://schemas.microsoft.com/office/drawing/2014/main" id="{C12F0D45-0974-4333-9B45-F2D0FA6554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FC1D9B4-4DE4-4A50-986E-E365A3DAA3A5}"/>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343142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1F49C0-D183-4A4C-9B6E-7CD983ED992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39D72A43-3C5C-48DE-9E39-D1B6307D5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C4DC478C-C0B2-40C1-8E82-0E67354D43C9}"/>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5" name="Нижний колонтитул 4">
            <a:extLst>
              <a:ext uri="{FF2B5EF4-FFF2-40B4-BE49-F238E27FC236}">
                <a16:creationId xmlns="" xmlns:a16="http://schemas.microsoft.com/office/drawing/2014/main" id="{4B758D95-8826-4695-81A2-8C2F80D2A7F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6D3CE73-61C4-4C91-AE86-8D162EE7A3C0}"/>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315171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81F066A-AFDB-4928-A511-2C09CA194C3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60A39B20-01A9-42E0-AFFE-71203434A12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CFBFAD08-0DF1-4E20-80DA-039FAE5F6F1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60058061-47BE-4258-A59C-7317F20D18C3}"/>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6" name="Нижний колонтитул 5">
            <a:extLst>
              <a:ext uri="{FF2B5EF4-FFF2-40B4-BE49-F238E27FC236}">
                <a16:creationId xmlns="" xmlns:a16="http://schemas.microsoft.com/office/drawing/2014/main" id="{90E838C2-6983-4053-B539-01EF04355F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806C5EC-0E06-4F05-9C1F-D283BE3F04EC}"/>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131963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489E64B-84EE-49B4-88B0-76C6B3955D4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E291D56B-86B8-4976-9451-60C5340E22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E9347A9B-A605-4D14-9D88-097556614FD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9101D58-FF6F-48D0-969D-FEEF9B629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B6928AB0-0001-4300-B70C-9EE9B4043DA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D503FF21-FB5E-4B15-BA33-D2268E00EA50}"/>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8" name="Нижний колонтитул 7">
            <a:extLst>
              <a:ext uri="{FF2B5EF4-FFF2-40B4-BE49-F238E27FC236}">
                <a16:creationId xmlns="" xmlns:a16="http://schemas.microsoft.com/office/drawing/2014/main" id="{706203E6-9EA3-4621-8381-2E44A38DBF4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B4304B80-C4FF-4543-A3CF-F3A6A4F6EC0E}"/>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251100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67F16C-B10B-4370-9015-17889B69152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03B4C434-B1ED-454E-A909-DD5EF40312A1}"/>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4" name="Нижний колонтитул 3">
            <a:extLst>
              <a:ext uri="{FF2B5EF4-FFF2-40B4-BE49-F238E27FC236}">
                <a16:creationId xmlns="" xmlns:a16="http://schemas.microsoft.com/office/drawing/2014/main" id="{927EC088-AC4C-41EA-B311-7BD7AE02C59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BFC28EA-B522-4470-9C53-39B69BADEF69}"/>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298895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C70DB325-0895-44E5-A31D-1C8653CB02A5}"/>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3" name="Нижний колонтитул 2">
            <a:extLst>
              <a:ext uri="{FF2B5EF4-FFF2-40B4-BE49-F238E27FC236}">
                <a16:creationId xmlns="" xmlns:a16="http://schemas.microsoft.com/office/drawing/2014/main" id="{83C31C9B-3ACA-49A6-A5B6-3C4BC7FB1B2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7CAB9161-55B9-428D-B92F-8BEAD41C5D75}"/>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340813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A9BA6F-9E04-4A88-9CA6-FD01F491B6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68341D42-91F0-432B-B608-9EF509B74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99F0C57C-A597-40DC-9E64-E42042E6B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C0A6D48-87BA-4F25-A5E6-A18855C488AC}"/>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6" name="Нижний колонтитул 5">
            <a:extLst>
              <a:ext uri="{FF2B5EF4-FFF2-40B4-BE49-F238E27FC236}">
                <a16:creationId xmlns="" xmlns:a16="http://schemas.microsoft.com/office/drawing/2014/main" id="{AD327FEB-CC3C-4739-B63C-E6679455D1B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50F5CC4-C95D-4655-BCD6-E3CAFD0D16E3}"/>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256809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736A5F-7FB8-4339-94A5-94EBA56C7A6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4C49E0B-7526-43F5-8AEF-8353220E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EDF5A748-738B-40CA-B518-63BBB5CC3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0A767DA8-1B8D-48F1-BC61-EF702BC941AE}"/>
              </a:ext>
            </a:extLst>
          </p:cNvPr>
          <p:cNvSpPr>
            <a:spLocks noGrp="1"/>
          </p:cNvSpPr>
          <p:nvPr>
            <p:ph type="dt" sz="half" idx="10"/>
          </p:nvPr>
        </p:nvSpPr>
        <p:spPr/>
        <p:txBody>
          <a:bodyPr/>
          <a:lstStyle/>
          <a:p>
            <a:fld id="{95D239C5-0982-4807-ADEF-A9B5F06669D5}" type="datetimeFigureOut">
              <a:rPr lang="ru-RU" smtClean="0"/>
              <a:t>18.01.2026</a:t>
            </a:fld>
            <a:endParaRPr lang="ru-RU"/>
          </a:p>
        </p:txBody>
      </p:sp>
      <p:sp>
        <p:nvSpPr>
          <p:cNvPr id="6" name="Нижний колонтитул 5">
            <a:extLst>
              <a:ext uri="{FF2B5EF4-FFF2-40B4-BE49-F238E27FC236}">
                <a16:creationId xmlns="" xmlns:a16="http://schemas.microsoft.com/office/drawing/2014/main" id="{3334FA43-2C43-4853-9C53-95D8F08CD0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9F577B0F-ADAC-4FE8-8280-5FBF2F55F692}"/>
              </a:ext>
            </a:extLst>
          </p:cNvPr>
          <p:cNvSpPr>
            <a:spLocks noGrp="1"/>
          </p:cNvSpPr>
          <p:nvPr>
            <p:ph type="sldNum" sz="quarter" idx="12"/>
          </p:nvPr>
        </p:nvSpPr>
        <p:spPr/>
        <p:txBody>
          <a:bodyPr/>
          <a:lstStyle/>
          <a:p>
            <a:fld id="{A13DE57A-E7D0-4CFA-8DA8-B1AD8A7F2E59}" type="slidenum">
              <a:rPr lang="ru-RU" smtClean="0"/>
              <a:t>‹#›</a:t>
            </a:fld>
            <a:endParaRPr lang="ru-RU"/>
          </a:p>
        </p:txBody>
      </p:sp>
    </p:spTree>
    <p:extLst>
      <p:ext uri="{BB962C8B-B14F-4D97-AF65-F5344CB8AC3E}">
        <p14:creationId xmlns:p14="http://schemas.microsoft.com/office/powerpoint/2010/main" val="329919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2A4AAB-8F74-4DC7-905C-081D99329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A0A4EED-5B6B-4D89-B2DB-D0ADE1A4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39B3FF4-F590-4606-B2E4-658839A2C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239C5-0982-4807-ADEF-A9B5F06669D5}" type="datetimeFigureOut">
              <a:rPr lang="ru-RU" smtClean="0"/>
              <a:t>18.01.2026</a:t>
            </a:fld>
            <a:endParaRPr lang="ru-RU"/>
          </a:p>
        </p:txBody>
      </p:sp>
      <p:sp>
        <p:nvSpPr>
          <p:cNvPr id="5" name="Нижний колонтитул 4">
            <a:extLst>
              <a:ext uri="{FF2B5EF4-FFF2-40B4-BE49-F238E27FC236}">
                <a16:creationId xmlns="" xmlns:a16="http://schemas.microsoft.com/office/drawing/2014/main" id="{E09785DB-5ED9-4859-B110-68E15F31C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FF9BE05C-A410-4456-BF5E-49CF39A10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DE57A-E7D0-4CFA-8DA8-B1AD8A7F2E59}" type="slidenum">
              <a:rPr lang="ru-RU" smtClean="0"/>
              <a:t>‹#›</a:t>
            </a:fld>
            <a:endParaRPr lang="ru-RU"/>
          </a:p>
        </p:txBody>
      </p:sp>
    </p:spTree>
    <p:extLst>
      <p:ext uri="{BB962C8B-B14F-4D97-AF65-F5344CB8AC3E}">
        <p14:creationId xmlns:p14="http://schemas.microsoft.com/office/powerpoint/2010/main" val="373035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8FBAF3-C91F-4F9F-8641-AD16AD771404}"/>
              </a:ext>
            </a:extLst>
          </p:cNvPr>
          <p:cNvSpPr>
            <a:spLocks noGrp="1"/>
          </p:cNvSpPr>
          <p:nvPr>
            <p:ph type="ctrTitle"/>
          </p:nvPr>
        </p:nvSpPr>
        <p:spPr>
          <a:xfrm>
            <a:off x="1353788" y="403761"/>
            <a:ext cx="8965869" cy="5367647"/>
          </a:xfrm>
        </p:spPr>
        <p:txBody>
          <a:bodyPr>
            <a:normAutofit fontScale="90000"/>
          </a:bodyPr>
          <a:lstStyle/>
          <a:p>
            <a:r>
              <a:rPr lang="ru-RU" sz="2200" dirty="0" smtClean="0">
                <a:latin typeface="Times New Roman" panose="02020603050405020304" pitchFamily="18" charset="0"/>
                <a:cs typeface="Times New Roman" panose="02020603050405020304" pitchFamily="18" charset="0"/>
              </a:rPr>
              <a:t>МАОУ «</a:t>
            </a:r>
            <a:r>
              <a:rPr lang="ru-RU" sz="2200" dirty="0" err="1" smtClean="0">
                <a:latin typeface="Times New Roman" panose="02020603050405020304" pitchFamily="18" charset="0"/>
                <a:cs typeface="Times New Roman" panose="02020603050405020304" pitchFamily="18" charset="0"/>
              </a:rPr>
              <a:t>Голышмановская</a:t>
            </a:r>
            <a:r>
              <a:rPr lang="ru-RU" sz="2200" dirty="0" smtClean="0">
                <a:latin typeface="Times New Roman" panose="02020603050405020304" pitchFamily="18" charset="0"/>
                <a:cs typeface="Times New Roman" panose="02020603050405020304" pitchFamily="18" charset="0"/>
              </a:rPr>
              <a:t> СОШ№4» детский сад «Тополёк» с. Медведево</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4000" dirty="0"/>
              <a:t/>
            </a:r>
            <a:br>
              <a:rPr lang="ru-RU" sz="4000" dirty="0"/>
            </a:br>
            <a:r>
              <a:rPr lang="ru-RU" sz="4000" dirty="0"/>
              <a:t>Мастер- класс</a:t>
            </a:r>
            <a:br>
              <a:rPr lang="ru-RU" sz="4000" dirty="0"/>
            </a:br>
            <a:r>
              <a:rPr lang="ru-RU" dirty="0">
                <a:latin typeface="Arial Black" panose="020B0A04020102020204" pitchFamily="34" charset="0"/>
              </a:rPr>
              <a:t>«</a:t>
            </a:r>
            <a:r>
              <a:rPr lang="ru-RU" dirty="0">
                <a:solidFill>
                  <a:srgbClr val="FF0000"/>
                </a:solidFill>
                <a:latin typeface="Arial Black" panose="020B0A04020102020204" pitchFamily="34" charset="0"/>
              </a:rPr>
              <a:t>П</a:t>
            </a:r>
            <a:r>
              <a:rPr lang="ru-RU" dirty="0">
                <a:solidFill>
                  <a:schemeClr val="accent1"/>
                </a:solidFill>
                <a:latin typeface="Arial Black" panose="020B0A04020102020204" pitchFamily="34" charset="0"/>
              </a:rPr>
              <a:t>у</a:t>
            </a:r>
            <a:r>
              <a:rPr lang="ru-RU" dirty="0">
                <a:solidFill>
                  <a:schemeClr val="accent4"/>
                </a:solidFill>
                <a:latin typeface="Arial Black" panose="020B0A04020102020204" pitchFamily="34" charset="0"/>
              </a:rPr>
              <a:t>а</a:t>
            </a:r>
            <a:r>
              <a:rPr lang="ru-RU" dirty="0">
                <a:solidFill>
                  <a:schemeClr val="accent6"/>
                </a:solidFill>
                <a:latin typeface="Arial Black" panose="020B0A04020102020204" pitchFamily="34" charset="0"/>
              </a:rPr>
              <a:t>н</a:t>
            </a:r>
            <a:r>
              <a:rPr lang="ru-RU" dirty="0">
                <a:solidFill>
                  <a:srgbClr val="7030A0"/>
                </a:solidFill>
                <a:latin typeface="Arial Black" panose="020B0A04020102020204" pitchFamily="34" charset="0"/>
              </a:rPr>
              <a:t>т</a:t>
            </a:r>
            <a:r>
              <a:rPr lang="ru-RU" dirty="0">
                <a:solidFill>
                  <a:schemeClr val="accent2"/>
                </a:solidFill>
                <a:latin typeface="Arial Black" panose="020B0A04020102020204" pitchFamily="34" charset="0"/>
              </a:rPr>
              <a:t>и</a:t>
            </a:r>
            <a:r>
              <a:rPr lang="ru-RU" dirty="0">
                <a:solidFill>
                  <a:schemeClr val="accent3"/>
                </a:solidFill>
                <a:latin typeface="Arial Black" panose="020B0A04020102020204" pitchFamily="34" charset="0"/>
              </a:rPr>
              <a:t>л</a:t>
            </a:r>
            <a:r>
              <a:rPr lang="ru-RU" dirty="0">
                <a:solidFill>
                  <a:srgbClr val="C00000"/>
                </a:solidFill>
                <a:latin typeface="Arial Black" panose="020B0A04020102020204" pitchFamily="34" charset="0"/>
              </a:rPr>
              <a:t>и</a:t>
            </a:r>
            <a:r>
              <a:rPr lang="ru-RU" dirty="0">
                <a:solidFill>
                  <a:schemeClr val="accent1">
                    <a:lumMod val="50000"/>
                  </a:schemeClr>
                </a:solidFill>
                <a:latin typeface="Arial Black" panose="020B0A04020102020204" pitchFamily="34" charset="0"/>
              </a:rPr>
              <a:t>з</a:t>
            </a:r>
            <a:r>
              <a:rPr lang="ru-RU" dirty="0">
                <a:solidFill>
                  <a:schemeClr val="accent4">
                    <a:lumMod val="75000"/>
                  </a:schemeClr>
                </a:solidFill>
                <a:latin typeface="Arial Black" panose="020B0A04020102020204" pitchFamily="34" charset="0"/>
              </a:rPr>
              <a:t>м</a:t>
            </a:r>
            <a:r>
              <a:rPr lang="ru-RU" dirty="0">
                <a:latin typeface="Arial Black" panose="020B0A04020102020204" pitchFamily="34" charset="0"/>
              </a:rPr>
              <a:t>»- </a:t>
            </a:r>
            <a:r>
              <a:rPr lang="ru-RU" dirty="0"/>
              <a:t/>
            </a:r>
            <a:br>
              <a:rPr lang="ru-RU" dirty="0"/>
            </a:br>
            <a:r>
              <a:rPr lang="ru-RU" dirty="0"/>
              <a:t>нетрадиционная</a:t>
            </a:r>
            <a:br>
              <a:rPr lang="ru-RU" dirty="0"/>
            </a:br>
            <a:r>
              <a:rPr lang="ru-RU" dirty="0"/>
              <a:t>техника рисования</a:t>
            </a:r>
            <a:br>
              <a:rPr lang="ru-RU" dirty="0"/>
            </a:br>
            <a:r>
              <a:rPr lang="ru-RU" dirty="0"/>
              <a:t/>
            </a:r>
            <a:br>
              <a:rPr lang="ru-RU" dirty="0"/>
            </a:br>
            <a:r>
              <a:rPr lang="ru-RU" dirty="0"/>
              <a:t>          </a:t>
            </a:r>
            <a:r>
              <a:rPr lang="ru-RU" sz="28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Воспитатель: Лаптева И.А.</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2026</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26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4" name="Объект 2">
            <a:extLst>
              <a:ext uri="{FF2B5EF4-FFF2-40B4-BE49-F238E27FC236}">
                <a16:creationId xmlns="" xmlns:a16="http://schemas.microsoft.com/office/drawing/2014/main" id="{DBCDAC5B-1819-46E7-A9B5-E5765FCCBA3C}"/>
              </a:ext>
            </a:extLst>
          </p:cNvPr>
          <p:cNvSpPr>
            <a:spLocks noGrp="1"/>
          </p:cNvSpPr>
          <p:nvPr>
            <p:ph idx="1"/>
          </p:nvPr>
        </p:nvSpPr>
        <p:spPr>
          <a:xfrm>
            <a:off x="1610293" y="1728412"/>
            <a:ext cx="8716489" cy="4996585"/>
          </a:xfrm>
        </p:spPr>
        <p:txBody>
          <a:bodyPr/>
          <a:lstStyle/>
          <a:p>
            <a:pPr marL="0" indent="0">
              <a:buNone/>
            </a:pPr>
            <a:r>
              <a:rPr lang="ru-RU" dirty="0">
                <a:latin typeface="Times New Roman" panose="02020603050405020304" pitchFamily="18" charset="0"/>
                <a:cs typeface="Times New Roman" panose="02020603050405020304" pitchFamily="18" charset="0"/>
              </a:rPr>
              <a:t>За основу взять шаблон и заполнить все детали рисунка точками определенного цвета.</a:t>
            </a:r>
          </a:p>
          <a:p>
            <a:pPr marL="0" indent="0">
              <a:buNone/>
            </a:pPr>
            <a:r>
              <a:rPr lang="ru-RU" dirty="0">
                <a:latin typeface="Times New Roman" panose="02020603050405020304" pitchFamily="18" charset="0"/>
                <a:cs typeface="Times New Roman" panose="02020603050405020304" pitchFamily="18" charset="0"/>
              </a:rPr>
              <a:t>Не заполнять весь рисунок, а сделать разноцветными точками только контур деталей.</a:t>
            </a:r>
          </a:p>
          <a:p>
            <a:pPr marL="0" indent="0">
              <a:buNone/>
            </a:pPr>
            <a:r>
              <a:rPr lang="ru-RU" dirty="0">
                <a:latin typeface="Times New Roman" panose="02020603050405020304" pitchFamily="18" charset="0"/>
                <a:cs typeface="Times New Roman" panose="02020603050405020304" pitchFamily="18" charset="0"/>
              </a:rPr>
              <a:t>Точками дополнять уже готовые рисунки и шаблоны (раскраски). Этот вариант особенно удобен для совсем юных художников. </a:t>
            </a:r>
          </a:p>
          <a:p>
            <a:pPr marL="0" indent="0">
              <a:buNone/>
            </a:pPr>
            <a:endParaRPr lang="ru-RU" dirty="0">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 xmlns:a16="http://schemas.microsoft.com/office/drawing/2014/main" id="{78B7E87B-CD7B-4BBF-97F2-F3DE4439AA2E}"/>
              </a:ext>
            </a:extLst>
          </p:cNvPr>
          <p:cNvSpPr>
            <a:spLocks noGrp="1"/>
          </p:cNvSpPr>
          <p:nvPr>
            <p:ph type="title"/>
          </p:nvPr>
        </p:nvSpPr>
        <p:spPr>
          <a:xfrm>
            <a:off x="1626919" y="365125"/>
            <a:ext cx="9144000" cy="1131165"/>
          </a:xfrm>
        </p:spPr>
        <p:txBody>
          <a:bodyPr>
            <a:normAutofit fontScale="90000"/>
          </a:bodyPr>
          <a:lstStyle/>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Способы рисования в технике «пуантилизм»</a:t>
            </a:r>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482" y="4424017"/>
            <a:ext cx="2878138"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6986" y="4713403"/>
            <a:ext cx="1946743" cy="186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08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4" name="Заголовок 1">
            <a:extLst>
              <a:ext uri="{FF2B5EF4-FFF2-40B4-BE49-F238E27FC236}">
                <a16:creationId xmlns="" xmlns:a16="http://schemas.microsoft.com/office/drawing/2014/main" id="{78B7E87B-CD7B-4BBF-97F2-F3DE4439AA2E}"/>
              </a:ext>
            </a:extLst>
          </p:cNvPr>
          <p:cNvSpPr>
            <a:spLocks noGrp="1"/>
          </p:cNvSpPr>
          <p:nvPr>
            <p:ph type="title"/>
          </p:nvPr>
        </p:nvSpPr>
        <p:spPr>
          <a:xfrm>
            <a:off x="1626919" y="83128"/>
            <a:ext cx="8585860" cy="771896"/>
          </a:xfrm>
        </p:spPr>
        <p:txBody>
          <a:bodyPr>
            <a:normAutofit fontScale="90000"/>
          </a:bodyPr>
          <a:lstStyle/>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Работы </a:t>
            </a:r>
            <a:r>
              <a:rPr lang="ru-RU" sz="4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детей </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акварельными красками</a:t>
            </a:r>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873" y="890588"/>
            <a:ext cx="3161502" cy="447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37208" y="1670983"/>
            <a:ext cx="4945448" cy="351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71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4" name="Заголовок 1">
            <a:extLst>
              <a:ext uri="{FF2B5EF4-FFF2-40B4-BE49-F238E27FC236}">
                <a16:creationId xmlns="" xmlns:a16="http://schemas.microsoft.com/office/drawing/2014/main" id="{78B7E87B-CD7B-4BBF-97F2-F3DE4439AA2E}"/>
              </a:ext>
            </a:extLst>
          </p:cNvPr>
          <p:cNvSpPr>
            <a:spLocks noGrp="1"/>
          </p:cNvSpPr>
          <p:nvPr>
            <p:ph type="title"/>
          </p:nvPr>
        </p:nvSpPr>
        <p:spPr>
          <a:xfrm>
            <a:off x="1626919" y="83128"/>
            <a:ext cx="8585860" cy="771896"/>
          </a:xfrm>
        </p:spPr>
        <p:txBody>
          <a:bodyPr>
            <a:normAutofit fontScale="90000"/>
          </a:bodyPr>
          <a:lstStyle/>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Работы </a:t>
            </a:r>
            <a:r>
              <a:rPr lang="ru-RU" sz="4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детей  </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гуашью</a:t>
            </a:r>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46091"/>
            <a:ext cx="3749040" cy="531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44" y="1622885"/>
            <a:ext cx="4646636" cy="361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4" name="Прямоугольник 3">
            <a:extLst>
              <a:ext uri="{FF2B5EF4-FFF2-40B4-BE49-F238E27FC236}">
                <a16:creationId xmlns="" xmlns:a16="http://schemas.microsoft.com/office/drawing/2014/main" id="{885B44B1-A117-4E34-8A12-2B7DDEE34237}"/>
              </a:ext>
            </a:extLst>
          </p:cNvPr>
          <p:cNvSpPr/>
          <p:nvPr/>
        </p:nvSpPr>
        <p:spPr>
          <a:xfrm>
            <a:off x="1531917" y="166255"/>
            <a:ext cx="9266316" cy="1323439"/>
          </a:xfrm>
          <a:prstGeom prst="rect">
            <a:avLst/>
          </a:prstGeom>
        </p:spPr>
        <p:txBody>
          <a:bodyPr wrap="square">
            <a:spAutoFit/>
          </a:bodyPr>
          <a:lstStyle/>
          <a:p>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Пластилиновые </a:t>
            </a:r>
            <a:r>
              <a:rPr lang="ru-RU" sz="4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работы</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детей  в </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технике </a:t>
            </a:r>
            <a:r>
              <a:rPr lang="ru-RU" sz="4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пуантилизм»</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334" y="1489694"/>
            <a:ext cx="3157796" cy="368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5" y="1899130"/>
            <a:ext cx="4903102" cy="374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97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3985" y="661103"/>
            <a:ext cx="2527889" cy="261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1383" y="661103"/>
            <a:ext cx="2042420" cy="248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7403" y="-94353"/>
            <a:ext cx="2613011" cy="3843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653" y="3275215"/>
            <a:ext cx="2918922" cy="336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592" y="3682539"/>
            <a:ext cx="4244427" cy="2414067"/>
          </a:xfrm>
          <a:prstGeom prst="rect">
            <a:avLst/>
          </a:prstGeom>
          <a:noFill/>
          <a:ln>
            <a:noFill/>
          </a:ln>
        </p:spPr>
      </p:pic>
      <p:sp>
        <p:nvSpPr>
          <p:cNvPr id="2" name="TextBox 1"/>
          <p:cNvSpPr txBox="1"/>
          <p:nvPr/>
        </p:nvSpPr>
        <p:spPr>
          <a:xfrm>
            <a:off x="1330036" y="133004"/>
            <a:ext cx="8212975" cy="523220"/>
          </a:xfrm>
          <a:prstGeom prst="rect">
            <a:avLst/>
          </a:prstGeom>
          <a:noFill/>
        </p:spPr>
        <p:txBody>
          <a:bodyPr wrap="square" rtlCol="0">
            <a:spAutoFit/>
          </a:bodyPr>
          <a:lstStyle/>
          <a:p>
            <a:r>
              <a:rPr lang="ru-RU" sz="2800" b="1" dirty="0" smtClean="0">
                <a:solidFill>
                  <a:srgbClr val="0070C0"/>
                </a:solidFill>
                <a:effectLst>
                  <a:outerShdw blurRad="38100" dist="38100" dir="2700000" algn="tl">
                    <a:srgbClr val="000000">
                      <a:alpha val="43137"/>
                    </a:srgbClr>
                  </a:outerShdw>
                </a:effectLst>
              </a:rPr>
              <a:t>Шаблоны </a:t>
            </a:r>
            <a:r>
              <a:rPr lang="ru-RU" sz="2800" b="1" dirty="0">
                <a:solidFill>
                  <a:srgbClr val="0070C0"/>
                </a:solidFill>
                <a:effectLst>
                  <a:outerShdw blurRad="38100" dist="38100" dir="2700000" algn="tl">
                    <a:srgbClr val="000000">
                      <a:alpha val="43137"/>
                    </a:srgbClr>
                  </a:outerShdw>
                </a:effectLst>
              </a:rPr>
              <a:t>работы детей в технике «пуантилизм»</a:t>
            </a:r>
          </a:p>
        </p:txBody>
      </p:sp>
    </p:spTree>
    <p:extLst>
      <p:ext uri="{BB962C8B-B14F-4D97-AF65-F5344CB8AC3E}">
        <p14:creationId xmlns:p14="http://schemas.microsoft.com/office/powerpoint/2010/main" val="300228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8" name="Прямоугольник 7">
            <a:extLst>
              <a:ext uri="{FF2B5EF4-FFF2-40B4-BE49-F238E27FC236}">
                <a16:creationId xmlns="" xmlns:a16="http://schemas.microsoft.com/office/drawing/2014/main" id="{15EB6778-AAEB-4EA2-BA47-800CD964C328}"/>
              </a:ext>
            </a:extLst>
          </p:cNvPr>
          <p:cNvSpPr/>
          <p:nvPr/>
        </p:nvSpPr>
        <p:spPr>
          <a:xfrm>
            <a:off x="3288276" y="4594563"/>
            <a:ext cx="7433954" cy="1938992"/>
          </a:xfrm>
          <a:prstGeom prst="rect">
            <a:avLst/>
          </a:prstGeom>
        </p:spPr>
        <p:txBody>
          <a:bodyPr wrap="square">
            <a:spAutoFit/>
          </a:bodyPr>
          <a:lstStyle/>
          <a:p>
            <a:endParaRPr lang="ru-RU" sz="4000" dirty="0">
              <a:latin typeface="Times New Roman" panose="02020603050405020304" pitchFamily="18" charset="0"/>
              <a:cs typeface="Times New Roman" panose="02020603050405020304" pitchFamily="18" charset="0"/>
            </a:endParaRPr>
          </a:p>
          <a:p>
            <a:endParaRPr lang="ru-RU" sz="4000" dirty="0">
              <a:latin typeface="Times New Roman" panose="02020603050405020304" pitchFamily="18" charset="0"/>
              <a:cs typeface="Times New Roman" panose="02020603050405020304" pitchFamily="18" charset="0"/>
            </a:endParaRPr>
          </a:p>
          <a:p>
            <a:r>
              <a:rPr lang="ru-RU" sz="4000" dirty="0">
                <a:solidFill>
                  <a:srgbClr val="C00000"/>
                </a:solidFill>
                <a:latin typeface="Times New Roman" panose="02020603050405020304" pitchFamily="18" charset="0"/>
                <a:cs typeface="Times New Roman" panose="02020603050405020304" pitchFamily="18" charset="0"/>
              </a:rPr>
              <a:t>    </a:t>
            </a:r>
            <a:r>
              <a:rPr lang="ru-RU" sz="4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p:txBody>
      </p:sp>
      <p:sp>
        <p:nvSpPr>
          <p:cNvPr id="9" name="Прямоугольник 8">
            <a:extLst>
              <a:ext uri="{FF2B5EF4-FFF2-40B4-BE49-F238E27FC236}">
                <a16:creationId xmlns="" xmlns:a16="http://schemas.microsoft.com/office/drawing/2014/main" id="{15EB6778-AAEB-4EA2-BA47-800CD964C328}"/>
              </a:ext>
            </a:extLst>
          </p:cNvPr>
          <p:cNvSpPr/>
          <p:nvPr/>
        </p:nvSpPr>
        <p:spPr>
          <a:xfrm>
            <a:off x="1888177" y="391887"/>
            <a:ext cx="9026434" cy="2554545"/>
          </a:xfrm>
          <a:prstGeom prst="rect">
            <a:avLst/>
          </a:prstGeom>
        </p:spPr>
        <p:txBody>
          <a:bodyPr wrap="square">
            <a:spAutoFit/>
          </a:bodyPr>
          <a:lstStyle/>
          <a:p>
            <a:pPr algn="ctr"/>
            <a:r>
              <a:rPr lang="ru-RU" sz="4000" dirty="0">
                <a:latin typeface="Times New Roman" panose="02020603050405020304" pitchFamily="18" charset="0"/>
                <a:cs typeface="Times New Roman" panose="02020603050405020304" pitchFamily="18" charset="0"/>
              </a:rPr>
              <a:t>Точками,   теперь   известно,</a:t>
            </a:r>
          </a:p>
          <a:p>
            <a:pPr algn="ctr"/>
            <a:r>
              <a:rPr lang="ru-RU" sz="4000" dirty="0">
                <a:latin typeface="Times New Roman" panose="02020603050405020304" pitchFamily="18" charset="0"/>
                <a:cs typeface="Times New Roman" panose="02020603050405020304" pitchFamily="18" charset="0"/>
              </a:rPr>
              <a:t>Рисовать   всем    интересно.</a:t>
            </a:r>
          </a:p>
          <a:p>
            <a:pPr algn="ctr"/>
            <a:r>
              <a:rPr lang="ru-RU" sz="4000" dirty="0">
                <a:latin typeface="Times New Roman" panose="02020603050405020304" pitchFamily="18" charset="0"/>
                <a:cs typeface="Times New Roman" panose="02020603050405020304" pitchFamily="18" charset="0"/>
              </a:rPr>
              <a:t>Увлекательно,     забавно</a:t>
            </a:r>
          </a:p>
          <a:p>
            <a:pPr algn="ctr"/>
            <a:r>
              <a:rPr lang="ru-RU" sz="4000" dirty="0">
                <a:latin typeface="Times New Roman" panose="02020603050405020304" pitchFamily="18" charset="0"/>
                <a:cs typeface="Times New Roman" panose="02020603050405020304" pitchFamily="18" charset="0"/>
              </a:rPr>
              <a:t>И   немного    своенравно!</a:t>
            </a:r>
          </a:p>
        </p:txBody>
      </p:sp>
      <p:pic>
        <p:nvPicPr>
          <p:cNvPr id="10" name="Рисунок 9">
            <a:extLst>
              <a:ext uri="{FF2B5EF4-FFF2-40B4-BE49-F238E27FC236}">
                <a16:creationId xmlns="" xmlns:a16="http://schemas.microsoft.com/office/drawing/2014/main" id="{C052509E-5F97-4E95-8E5A-FA49E1E2A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0852" y="2919119"/>
            <a:ext cx="5187142" cy="2977281"/>
          </a:xfrm>
          <a:prstGeom prst="rect">
            <a:avLst/>
          </a:prstGeom>
        </p:spPr>
      </p:pic>
    </p:spTree>
    <p:extLst>
      <p:ext uri="{BB962C8B-B14F-4D97-AF65-F5344CB8AC3E}">
        <p14:creationId xmlns:p14="http://schemas.microsoft.com/office/powerpoint/2010/main" val="82573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a:xfrm>
            <a:off x="1361903" y="357447"/>
            <a:ext cx="10515600" cy="2177935"/>
          </a:xfrm>
        </p:spPr>
        <p:txBody>
          <a:bodyPr>
            <a:normAutofit lnSpcReduction="10000"/>
          </a:bodyPr>
          <a:lstStyle/>
          <a:p>
            <a:pPr marL="0" indent="0">
              <a:lnSpc>
                <a:spcPct val="80000"/>
              </a:lnSpc>
              <a:buNone/>
            </a:pPr>
            <a:r>
              <a:rPr lang="ru-RU" altLang="ru-RU" dirty="0">
                <a:solidFill>
                  <a:srgbClr val="0070C0"/>
                </a:solidFill>
              </a:rPr>
              <a:t>Цель мастер класса-</a:t>
            </a:r>
          </a:p>
          <a:p>
            <a:pPr>
              <a:lnSpc>
                <a:spcPct val="80000"/>
              </a:lnSpc>
            </a:pPr>
            <a:r>
              <a:rPr lang="ru-RU" altLang="ru-RU" sz="1800" dirty="0"/>
              <a:t>-показать  влияние  развития мелкой моторики ребёнка  на  его здоровье;</a:t>
            </a:r>
          </a:p>
          <a:p>
            <a:pPr>
              <a:lnSpc>
                <a:spcPct val="80000"/>
              </a:lnSpc>
            </a:pPr>
            <a:r>
              <a:rPr lang="ru-RU" altLang="ru-RU" sz="1800" dirty="0"/>
              <a:t>-познакомить с нетрадиционными техниками рисования(презентация);</a:t>
            </a:r>
          </a:p>
          <a:p>
            <a:pPr>
              <a:lnSpc>
                <a:spcPct val="80000"/>
              </a:lnSpc>
            </a:pPr>
            <a:r>
              <a:rPr lang="ru-RU" altLang="ru-RU" sz="1800" dirty="0"/>
              <a:t> -предоставить возможность поработать в  технике «пуантилизм», технически правильно использовать в этой технике материалы и способы изображения;</a:t>
            </a:r>
          </a:p>
          <a:p>
            <a:pPr>
              <a:lnSpc>
                <a:spcPct val="80000"/>
              </a:lnSpc>
            </a:pPr>
            <a:r>
              <a:rPr lang="ru-RU" altLang="ru-RU" sz="1800" dirty="0"/>
              <a:t>развивать воображение, фантазию, чувство композиции, ритма,  колорита,  </a:t>
            </a:r>
            <a:r>
              <a:rPr lang="ru-RU" altLang="ru-RU" sz="1800" dirty="0" err="1"/>
              <a:t>цветовосприятия</a:t>
            </a:r>
            <a:r>
              <a:rPr lang="ru-RU" altLang="ru-RU" sz="1800" dirty="0"/>
              <a:t>, фактуры и объема.      </a:t>
            </a:r>
          </a:p>
          <a:p>
            <a:pPr>
              <a:lnSpc>
                <a:spcPct val="80000"/>
              </a:lnSpc>
            </a:pPr>
            <a:endParaRPr lang="ru-RU" altLang="ru-RU" sz="1800" dirty="0"/>
          </a:p>
        </p:txBody>
      </p:sp>
      <p:sp>
        <p:nvSpPr>
          <p:cNvPr id="5" name="Rectangle 6"/>
          <p:cNvSpPr txBox="1">
            <a:spLocks noChangeArrowheads="1"/>
          </p:cNvSpPr>
          <p:nvPr/>
        </p:nvSpPr>
        <p:spPr>
          <a:xfrm>
            <a:off x="1529542" y="2456411"/>
            <a:ext cx="10232967"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ru-RU" altLang="ru-RU" dirty="0">
                <a:solidFill>
                  <a:srgbClr val="0070C0"/>
                </a:solidFill>
              </a:rPr>
              <a:t>З</a:t>
            </a:r>
            <a:r>
              <a:rPr lang="ru-RU" altLang="ru-RU" dirty="0" smtClean="0">
                <a:solidFill>
                  <a:srgbClr val="0070C0"/>
                </a:solidFill>
              </a:rPr>
              <a:t>адачи:</a:t>
            </a:r>
          </a:p>
          <a:p>
            <a:pPr>
              <a:lnSpc>
                <a:spcPct val="80000"/>
              </a:lnSpc>
            </a:pPr>
            <a:r>
              <a:rPr lang="ru-RU" altLang="ru-RU" sz="1800" dirty="0" smtClean="0"/>
              <a:t>научить создавать свой неповторимый образ, в индивидуальных и коллективных рисунках, предметных и сюжетных композициях в технике «пуантилизм»;</a:t>
            </a:r>
          </a:p>
          <a:p>
            <a:pPr>
              <a:lnSpc>
                <a:spcPct val="80000"/>
              </a:lnSpc>
            </a:pPr>
            <a:r>
              <a:rPr lang="ru-RU" altLang="ru-RU" sz="1800" dirty="0" smtClean="0"/>
              <a:t>проявить творчество, самостоятельность в практической работе;</a:t>
            </a:r>
          </a:p>
          <a:p>
            <a:pPr>
              <a:lnSpc>
                <a:spcPct val="80000"/>
              </a:lnSpc>
            </a:pPr>
            <a:endParaRPr lang="ru-RU" altLang="ru-RU" sz="1800" dirty="0" smtClean="0"/>
          </a:p>
          <a:p>
            <a:pPr>
              <a:lnSpc>
                <a:spcPct val="80000"/>
              </a:lnSpc>
            </a:pPr>
            <a:r>
              <a:rPr lang="ru-RU" altLang="ru-RU" sz="1800" dirty="0" smtClean="0"/>
              <a:t>воспитывать положительное отношение к сотрудничеству с взрослым, с детьми,  к собственной деятельности, ее результату;</a:t>
            </a:r>
          </a:p>
          <a:p>
            <a:pPr>
              <a:lnSpc>
                <a:spcPct val="80000"/>
              </a:lnSpc>
            </a:pPr>
            <a:endParaRPr lang="ru-RU" altLang="ru-RU" sz="1800" dirty="0" smtClean="0"/>
          </a:p>
          <a:p>
            <a:pPr>
              <a:lnSpc>
                <a:spcPct val="80000"/>
              </a:lnSpc>
            </a:pPr>
            <a:endParaRPr lang="ru-RU" altLang="ru-RU" sz="1800" dirty="0" smtClean="0"/>
          </a:p>
          <a:p>
            <a:pPr>
              <a:lnSpc>
                <a:spcPct val="80000"/>
              </a:lnSpc>
            </a:pPr>
            <a:endParaRPr lang="ru-RU" altLang="ru-RU" sz="1800" dirty="0" smtClean="0"/>
          </a:p>
          <a:p>
            <a:pPr>
              <a:lnSpc>
                <a:spcPct val="80000"/>
              </a:lnSpc>
            </a:pPr>
            <a:endParaRPr lang="ru-RU" altLang="ru-RU" sz="1800"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3164" cy="6857999"/>
          </a:xfrm>
          <a:prstGeom prst="rect">
            <a:avLst/>
          </a:prstGeom>
          <a:noFill/>
          <a:ln>
            <a:noFill/>
          </a:ln>
        </p:spPr>
      </p:pic>
    </p:spTree>
    <p:extLst>
      <p:ext uri="{BB962C8B-B14F-4D97-AF65-F5344CB8AC3E}">
        <p14:creationId xmlns:p14="http://schemas.microsoft.com/office/powerpoint/2010/main" val="3583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679171" y="297873"/>
            <a:ext cx="8229600" cy="1143000"/>
          </a:xfrm>
        </p:spPr>
        <p:txBody>
          <a:bodyPr/>
          <a:lstStyle/>
          <a:p>
            <a:pPr algn="ctr"/>
            <a:r>
              <a:rPr lang="ru-RU" altLang="ru-RU" sz="2800" b="1" dirty="0">
                <a:solidFill>
                  <a:schemeClr val="hlink"/>
                </a:solidFill>
              </a:rPr>
              <a:t>Польза:</a:t>
            </a: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7" name="Rectangle 5"/>
          <p:cNvSpPr txBox="1">
            <a:spLocks noChangeArrowheads="1"/>
          </p:cNvSpPr>
          <p:nvPr/>
        </p:nvSpPr>
        <p:spPr>
          <a:xfrm>
            <a:off x="2078181" y="1440873"/>
            <a:ext cx="851223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ru-RU" altLang="ru-RU" sz="2000" dirty="0" smtClean="0"/>
              <a:t>Развитие мелкой моторики на занятиях по изобразительной деятельности весьма актуальна, так как именно изобразительная деятельность способствует развитию </a:t>
            </a:r>
            <a:r>
              <a:rPr lang="ru-RU" altLang="ru-RU" sz="2000" dirty="0" err="1" smtClean="0"/>
              <a:t>сенсомоторики</a:t>
            </a:r>
            <a:r>
              <a:rPr lang="ru-RU" altLang="ru-RU" sz="2000" dirty="0" smtClean="0"/>
              <a:t> – согласованности в работе глаза и руки, совершенствованию координации движений, гибкости, точности в выполнении действий, коррекции мелкой моторики пальцев рук.</a:t>
            </a:r>
          </a:p>
          <a:p>
            <a:pPr>
              <a:lnSpc>
                <a:spcPct val="80000"/>
              </a:lnSpc>
            </a:pPr>
            <a:endParaRPr lang="ru-RU" altLang="ru-RU" sz="2000" dirty="0"/>
          </a:p>
          <a:p>
            <a:pPr>
              <a:lnSpc>
                <a:spcPct val="80000"/>
              </a:lnSpc>
            </a:pPr>
            <a:endParaRPr lang="ru-RU" altLang="ru-RU" sz="2000" dirty="0"/>
          </a:p>
        </p:txBody>
      </p:sp>
      <p:sp>
        <p:nvSpPr>
          <p:cNvPr id="9" name="Rectangle 6"/>
          <p:cNvSpPr txBox="1">
            <a:spLocks noChangeArrowheads="1"/>
          </p:cNvSpPr>
          <p:nvPr/>
        </p:nvSpPr>
        <p:spPr bwMode="auto">
          <a:xfrm>
            <a:off x="2261061" y="3441466"/>
            <a:ext cx="7955280" cy="238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ru-RU" altLang="ru-RU" sz="1800" b="0" i="0" u="none" strike="noStrike" kern="0" cap="none" spc="0" normalizeH="0" baseline="0" noProof="0" dirty="0" smtClean="0">
                <a:ln>
                  <a:noFill/>
                </a:ln>
                <a:effectLst/>
                <a:uLnTx/>
                <a:uFillTx/>
                <a:latin typeface="Arial"/>
                <a:ea typeface="+mn-ea"/>
                <a:cs typeface="+mn-cs"/>
              </a:rPr>
              <a:t>Проведение занятий с использованием нетрадиционных техник:</a:t>
            </a:r>
          </a:p>
          <a:p>
            <a:pPr marL="0" marR="0" lvl="0" indent="0" algn="l" defTabSz="914400" rtl="0" eaLnBrk="1" fontAlgn="base" latinLnBrk="0" hangingPunct="1">
              <a:lnSpc>
                <a:spcPct val="80000"/>
              </a:lnSpc>
              <a:spcBef>
                <a:spcPct val="20000"/>
              </a:spcBef>
              <a:spcAft>
                <a:spcPct val="0"/>
              </a:spcAft>
              <a:buClrTx/>
              <a:buSzTx/>
              <a:buNone/>
              <a:tabLst/>
              <a:defRPr/>
            </a:pPr>
            <a:r>
              <a:rPr kumimoji="0" lang="ru-RU" altLang="ru-RU" sz="1800" b="0" i="0" u="none" strike="noStrike" kern="0" cap="none" spc="0" normalizeH="0" baseline="0" noProof="0" dirty="0" smtClean="0">
                <a:ln>
                  <a:noFill/>
                </a:ln>
                <a:effectLst/>
                <a:uLnTx/>
                <a:uFillTx/>
                <a:latin typeface="Arial"/>
                <a:ea typeface="+mn-ea"/>
                <a:cs typeface="+mn-cs"/>
              </a:rPr>
              <a:t>   </a:t>
            </a:r>
            <a:r>
              <a:rPr lang="ru-RU" altLang="ru-RU" sz="1800" kern="0" dirty="0" smtClean="0">
                <a:latin typeface="Arial"/>
              </a:rPr>
              <a:t>- </a:t>
            </a:r>
            <a:r>
              <a:rPr kumimoji="0" lang="ru-RU" altLang="ru-RU" sz="1800" b="0" i="0" u="none" strike="noStrike" kern="0" cap="none" spc="0" normalizeH="0" baseline="0" noProof="0" dirty="0" smtClean="0">
                <a:ln>
                  <a:noFill/>
                </a:ln>
                <a:effectLst/>
                <a:uLnTx/>
                <a:uFillTx/>
                <a:latin typeface="Arial"/>
                <a:ea typeface="+mn-ea"/>
                <a:cs typeface="+mn-cs"/>
              </a:rPr>
              <a:t>способствует снятию детских страхов;</a:t>
            </a:r>
          </a:p>
          <a:p>
            <a:pPr marL="0" marR="0" lvl="0" indent="0" algn="l" defTabSz="914400" rtl="0" eaLnBrk="1" fontAlgn="base" latinLnBrk="0" hangingPunct="1">
              <a:lnSpc>
                <a:spcPct val="80000"/>
              </a:lnSpc>
              <a:spcBef>
                <a:spcPct val="20000"/>
              </a:spcBef>
              <a:spcAft>
                <a:spcPct val="0"/>
              </a:spcAft>
              <a:buClrTx/>
              <a:buSzTx/>
              <a:buNone/>
              <a:tabLst/>
              <a:defRPr/>
            </a:pPr>
            <a:r>
              <a:rPr kumimoji="0" lang="ru-RU" altLang="ru-RU" sz="1800" b="0" i="0" u="none" strike="noStrike" kern="0" cap="none" spc="0" normalizeH="0" baseline="0" noProof="0" dirty="0" smtClean="0">
                <a:ln>
                  <a:noFill/>
                </a:ln>
                <a:effectLst/>
                <a:uLnTx/>
                <a:uFillTx/>
                <a:latin typeface="Arial"/>
                <a:ea typeface="+mn-ea"/>
                <a:cs typeface="+mn-cs"/>
              </a:rPr>
              <a:t>   </a:t>
            </a:r>
            <a:r>
              <a:rPr lang="ru-RU" altLang="ru-RU" sz="1800" kern="0" dirty="0" smtClean="0">
                <a:latin typeface="Arial"/>
              </a:rPr>
              <a:t>- </a:t>
            </a:r>
            <a:r>
              <a:rPr kumimoji="0" lang="ru-RU" altLang="ru-RU" sz="1800" b="0" i="0" u="none" strike="noStrike" kern="0" cap="none" spc="0" normalizeH="0" baseline="0" noProof="0" dirty="0" smtClean="0">
                <a:ln>
                  <a:noFill/>
                </a:ln>
                <a:effectLst/>
                <a:uLnTx/>
                <a:uFillTx/>
                <a:latin typeface="Arial"/>
                <a:ea typeface="+mn-ea"/>
                <a:cs typeface="+mn-cs"/>
              </a:rPr>
              <a:t> развивает уверенность в своих силах;</a:t>
            </a:r>
          </a:p>
          <a:p>
            <a:pPr marL="0" marR="0" lvl="0" indent="0" algn="l" defTabSz="914400" rtl="0" eaLnBrk="1" fontAlgn="base" latinLnBrk="0" hangingPunct="1">
              <a:lnSpc>
                <a:spcPct val="80000"/>
              </a:lnSpc>
              <a:spcBef>
                <a:spcPct val="20000"/>
              </a:spcBef>
              <a:spcAft>
                <a:spcPct val="0"/>
              </a:spcAft>
              <a:buClrTx/>
              <a:buSzTx/>
              <a:buNone/>
              <a:tabLst/>
              <a:defRPr/>
            </a:pPr>
            <a:r>
              <a:rPr kumimoji="0" lang="ru-RU" altLang="ru-RU" sz="1800" b="0" i="0" u="none" strike="noStrike" kern="0" cap="none" spc="0" normalizeH="0" baseline="0" noProof="0" dirty="0" smtClean="0">
                <a:ln>
                  <a:noFill/>
                </a:ln>
                <a:effectLst/>
                <a:uLnTx/>
                <a:uFillTx/>
                <a:latin typeface="Arial"/>
                <a:ea typeface="+mn-ea"/>
                <a:cs typeface="+mn-cs"/>
              </a:rPr>
              <a:t>   </a:t>
            </a:r>
            <a:r>
              <a:rPr lang="ru-RU" altLang="ru-RU" sz="1800" kern="0" dirty="0" smtClean="0">
                <a:latin typeface="Arial"/>
              </a:rPr>
              <a:t>- </a:t>
            </a:r>
            <a:r>
              <a:rPr kumimoji="0" lang="ru-RU" altLang="ru-RU" sz="1800" b="0" i="0" u="none" strike="noStrike" kern="0" cap="none" spc="0" normalizeH="0" baseline="0" noProof="0" dirty="0" smtClean="0">
                <a:ln>
                  <a:noFill/>
                </a:ln>
                <a:effectLst/>
                <a:uLnTx/>
                <a:uFillTx/>
                <a:latin typeface="Arial"/>
                <a:ea typeface="+mn-ea"/>
                <a:cs typeface="+mn-cs"/>
              </a:rPr>
              <a:t>развивает пространственное мышление;</a:t>
            </a:r>
          </a:p>
          <a:p>
            <a:pPr marL="0" marR="0" lvl="0" indent="0" algn="l" defTabSz="914400" rtl="0" eaLnBrk="1" fontAlgn="base" latinLnBrk="0" hangingPunct="1">
              <a:lnSpc>
                <a:spcPct val="80000"/>
              </a:lnSpc>
              <a:spcBef>
                <a:spcPct val="20000"/>
              </a:spcBef>
              <a:spcAft>
                <a:spcPct val="0"/>
              </a:spcAft>
              <a:buClrTx/>
              <a:buSzTx/>
              <a:buNone/>
              <a:tabLst/>
              <a:defRPr/>
            </a:pPr>
            <a:r>
              <a:rPr kumimoji="0" lang="ru-RU" altLang="ru-RU" sz="1800" b="0" i="0" u="none" strike="noStrike" kern="0" cap="none" spc="0" normalizeH="0" baseline="0" noProof="0" dirty="0" smtClean="0">
                <a:ln>
                  <a:noFill/>
                </a:ln>
                <a:effectLst/>
                <a:uLnTx/>
                <a:uFillTx/>
                <a:latin typeface="Arial"/>
                <a:ea typeface="+mn-ea"/>
                <a:cs typeface="+mn-cs"/>
              </a:rPr>
              <a:t>   </a:t>
            </a:r>
            <a:r>
              <a:rPr lang="ru-RU" altLang="ru-RU" sz="1800" kern="0" dirty="0" smtClean="0">
                <a:latin typeface="Arial"/>
              </a:rPr>
              <a:t>- </a:t>
            </a:r>
            <a:r>
              <a:rPr kumimoji="0" lang="ru-RU" altLang="ru-RU" sz="1800" b="0" i="0" u="none" strike="noStrike" kern="0" cap="none" spc="0" normalizeH="0" baseline="0" noProof="0" dirty="0" smtClean="0">
                <a:ln>
                  <a:noFill/>
                </a:ln>
                <a:effectLst/>
                <a:uLnTx/>
                <a:uFillTx/>
                <a:latin typeface="Arial"/>
                <a:ea typeface="+mn-ea"/>
                <a:cs typeface="+mn-cs"/>
              </a:rPr>
              <a:t>учит детей свободно выражать свой замысел;</a:t>
            </a:r>
          </a:p>
          <a:p>
            <a:pPr marL="0" marR="0" lvl="0" indent="0" algn="l" defTabSz="914400" rtl="0" eaLnBrk="1" fontAlgn="base" latinLnBrk="0" hangingPunct="1">
              <a:lnSpc>
                <a:spcPct val="80000"/>
              </a:lnSpc>
              <a:spcBef>
                <a:spcPct val="20000"/>
              </a:spcBef>
              <a:spcAft>
                <a:spcPct val="0"/>
              </a:spcAft>
              <a:buClrTx/>
              <a:buSzTx/>
              <a:buNone/>
              <a:tabLst/>
              <a:defRPr/>
            </a:pPr>
            <a:r>
              <a:rPr kumimoji="0" lang="ru-RU" altLang="ru-RU" sz="1800" b="0" i="0" u="none" strike="noStrike" kern="0" cap="none" spc="0" normalizeH="0" baseline="0" noProof="0" dirty="0" smtClean="0">
                <a:ln>
                  <a:noFill/>
                </a:ln>
                <a:effectLst/>
                <a:uLnTx/>
                <a:uFillTx/>
                <a:latin typeface="Arial"/>
                <a:ea typeface="+mn-ea"/>
                <a:cs typeface="+mn-cs"/>
              </a:rPr>
              <a:t>   </a:t>
            </a:r>
            <a:r>
              <a:rPr lang="ru-RU" altLang="ru-RU" sz="1800" kern="0" dirty="0" smtClean="0">
                <a:latin typeface="Arial"/>
              </a:rPr>
              <a:t>- </a:t>
            </a:r>
            <a:r>
              <a:rPr kumimoji="0" lang="ru-RU" altLang="ru-RU" sz="1800" b="0" i="0" u="none" strike="noStrike" kern="0" cap="none" spc="0" normalizeH="0" baseline="0" noProof="0" dirty="0" smtClean="0">
                <a:ln>
                  <a:noFill/>
                </a:ln>
                <a:effectLst/>
                <a:uLnTx/>
                <a:uFillTx/>
                <a:latin typeface="Arial"/>
                <a:ea typeface="+mn-ea"/>
                <a:cs typeface="+mn-cs"/>
              </a:rPr>
              <a:t>побуждает детей к творческим поискам и решениям;</a:t>
            </a:r>
          </a:p>
          <a:p>
            <a:pPr marL="0" marR="0" lvl="0" indent="0" algn="l" defTabSz="914400" rtl="0" eaLnBrk="1" fontAlgn="base" latinLnBrk="0" hangingPunct="1">
              <a:lnSpc>
                <a:spcPct val="80000"/>
              </a:lnSpc>
              <a:spcBef>
                <a:spcPct val="20000"/>
              </a:spcBef>
              <a:spcAft>
                <a:spcPct val="0"/>
              </a:spcAft>
              <a:buClrTx/>
              <a:buSzTx/>
              <a:buNone/>
              <a:tabLst/>
              <a:defRPr/>
            </a:pPr>
            <a:r>
              <a:rPr kumimoji="0" lang="ru-RU" altLang="ru-RU" sz="1800" b="0" i="0" u="none" strike="noStrike" kern="0" cap="none" spc="0" normalizeH="0" baseline="0" noProof="0" dirty="0" smtClean="0">
                <a:ln>
                  <a:noFill/>
                </a:ln>
                <a:effectLst/>
                <a:uLnTx/>
                <a:uFillTx/>
                <a:latin typeface="Arial"/>
                <a:ea typeface="+mn-ea"/>
                <a:cs typeface="+mn-cs"/>
              </a:rPr>
              <a:t>   </a:t>
            </a:r>
            <a:r>
              <a:rPr lang="ru-RU" altLang="ru-RU" sz="1800" kern="0" dirty="0" smtClean="0">
                <a:latin typeface="Arial"/>
              </a:rPr>
              <a:t>- </a:t>
            </a:r>
            <a:r>
              <a:rPr kumimoji="0" lang="ru-RU" altLang="ru-RU" sz="1800" b="0" i="0" u="none" strike="noStrike" kern="0" cap="none" spc="0" normalizeH="0" baseline="0" noProof="0" dirty="0" smtClean="0">
                <a:ln>
                  <a:noFill/>
                </a:ln>
                <a:effectLst/>
                <a:uLnTx/>
                <a:uFillTx/>
                <a:latin typeface="Arial"/>
                <a:ea typeface="+mn-ea"/>
                <a:cs typeface="+mn-cs"/>
              </a:rPr>
              <a:t>учит детей работать с разнообразным материалом;</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ru-RU" altLang="ru-RU" sz="1800" b="0" i="0" u="none" strike="noStrike" kern="0" cap="none" spc="0" normalizeH="0" baseline="0" noProof="0" dirty="0" smtClean="0">
              <a:ln>
                <a:noFill/>
              </a:ln>
              <a:solidFill>
                <a:srgbClr val="333399"/>
              </a:solidFill>
              <a:effectLst/>
              <a:uLnTx/>
              <a:uFillTx/>
              <a:latin typeface="Arial"/>
              <a:ea typeface="+mn-ea"/>
              <a:cs typeface="+mn-cs"/>
            </a:endParaRPr>
          </a:p>
        </p:txBody>
      </p:sp>
    </p:spTree>
    <p:extLst>
      <p:ext uri="{BB962C8B-B14F-4D97-AF65-F5344CB8AC3E}">
        <p14:creationId xmlns:p14="http://schemas.microsoft.com/office/powerpoint/2010/main" val="403950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0E51E0BC-FCC1-4794-A7A1-9CB70A2FB7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5910" y="218275"/>
            <a:ext cx="5849326" cy="3350365"/>
          </a:xfrm>
          <a:prstGeom prst="rect">
            <a:avLst/>
          </a:prstGeom>
        </p:spPr>
      </p:pic>
      <p:sp>
        <p:nvSpPr>
          <p:cNvPr id="3" name="Объект 2">
            <a:extLst>
              <a:ext uri="{FF2B5EF4-FFF2-40B4-BE49-F238E27FC236}">
                <a16:creationId xmlns="" xmlns:a16="http://schemas.microsoft.com/office/drawing/2014/main" id="{6423C840-40C4-40AD-B0A0-8C91B3078B51}"/>
              </a:ext>
            </a:extLst>
          </p:cNvPr>
          <p:cNvSpPr>
            <a:spLocks noGrp="1"/>
          </p:cNvSpPr>
          <p:nvPr>
            <p:ph idx="1"/>
          </p:nvPr>
        </p:nvSpPr>
        <p:spPr>
          <a:xfrm>
            <a:off x="1718111" y="3660080"/>
            <a:ext cx="8270226" cy="3289359"/>
          </a:xfrm>
        </p:spPr>
        <p:txBody>
          <a:bodyPr>
            <a:normAutofit lnSpcReduction="10000"/>
          </a:bodyPr>
          <a:lstStyle/>
          <a:p>
            <a:pPr marL="0" indent="0" algn="ctr">
              <a:buNone/>
            </a:pPr>
            <a:r>
              <a:rPr lang="ru-RU" dirty="0">
                <a:solidFill>
                  <a:srgbClr val="002060"/>
                </a:solidFill>
                <a:latin typeface="Arial Black" panose="020B0A04020102020204" pitchFamily="34" charset="0"/>
              </a:rPr>
              <a:t>Французский художник</a:t>
            </a:r>
          </a:p>
          <a:p>
            <a:pPr marL="0" indent="0" algn="ctr">
              <a:buNone/>
            </a:pPr>
            <a:r>
              <a:rPr lang="ru-RU" dirty="0">
                <a:solidFill>
                  <a:srgbClr val="002060"/>
                </a:solidFill>
                <a:latin typeface="Arial Black" panose="020B0A04020102020204" pitchFamily="34" charset="0"/>
              </a:rPr>
              <a:t>  Жорж-Пьер Сёра (1859-1891) </a:t>
            </a:r>
          </a:p>
          <a:p>
            <a:pPr marL="0" indent="0">
              <a:buNone/>
            </a:pPr>
            <a:r>
              <a:rPr lang="ru-RU" sz="3200" dirty="0">
                <a:latin typeface="Times New Roman" panose="02020603050405020304" pitchFamily="18" charset="0"/>
                <a:cs typeface="Times New Roman" panose="02020603050405020304" pitchFamily="18" charset="0"/>
              </a:rPr>
              <a:t>Придумал технику рисунка мелкими мазками точечной или прямоугольной формы, с использованием контрастных цветов,  предполагая их слияние на сетчатке глаза при рассматривании картины. </a:t>
            </a:r>
          </a:p>
          <a:p>
            <a:endParaRPr lang="ru-RU" dirty="0"/>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41316" y="1"/>
            <a:ext cx="1338349" cy="6857999"/>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0853651" y="0"/>
            <a:ext cx="1338349" cy="6857999"/>
          </a:xfrm>
          <a:prstGeom prst="rect">
            <a:avLst/>
          </a:prstGeom>
          <a:noFill/>
          <a:ln>
            <a:noFill/>
          </a:ln>
        </p:spPr>
      </p:pic>
    </p:spTree>
    <p:extLst>
      <p:ext uri="{BB962C8B-B14F-4D97-AF65-F5344CB8AC3E}">
        <p14:creationId xmlns:p14="http://schemas.microsoft.com/office/powerpoint/2010/main" val="421189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8" name="Прямоугольник 7"/>
          <p:cNvSpPr/>
          <p:nvPr/>
        </p:nvSpPr>
        <p:spPr>
          <a:xfrm>
            <a:off x="2332295" y="332656"/>
            <a:ext cx="7443124" cy="923330"/>
          </a:xfrm>
          <a:prstGeom prst="rect">
            <a:avLst/>
          </a:prstGeom>
          <a:noFill/>
        </p:spPr>
        <p:txBody>
          <a:bodyPr>
            <a:spAutoFit/>
          </a:bodyPr>
          <a:lstStyle/>
          <a:p>
            <a:pPr algn="ctr">
              <a:defRPr/>
            </a:pPr>
            <a:r>
              <a:rPr lang="ru-RU" sz="5400" b="1" cap="all" dirty="0">
                <a:ln w="9000" cmpd="sng">
                  <a:solidFill>
                    <a:srgbClr val="000000">
                      <a:shade val="50000"/>
                      <a:satMod val="120000"/>
                    </a:srgbClr>
                  </a:solidFill>
                  <a:prstDash val="solid"/>
                </a:ln>
                <a:solidFill>
                  <a:srgbClr val="002060"/>
                </a:solidFill>
                <a:effectLst>
                  <a:reflection blurRad="12700" stA="28000" endPos="45000" dist="1000" dir="5400000" sy="-100000" algn="bl" rotWithShape="0"/>
                </a:effectLst>
                <a:latin typeface="Arial"/>
              </a:rPr>
              <a:t>пуантилизм  </a:t>
            </a:r>
          </a:p>
        </p:txBody>
      </p:sp>
      <p:sp>
        <p:nvSpPr>
          <p:cNvPr id="10" name="Содержимое 3"/>
          <p:cNvSpPr>
            <a:spLocks noGrp="1"/>
          </p:cNvSpPr>
          <p:nvPr>
            <p:ph idx="4294967295"/>
          </p:nvPr>
        </p:nvSpPr>
        <p:spPr>
          <a:xfrm>
            <a:off x="1446414" y="1298314"/>
            <a:ext cx="9144000" cy="1800225"/>
          </a:xfrm>
        </p:spPr>
        <p:txBody>
          <a:bodyPr/>
          <a:lstStyle/>
          <a:p>
            <a:pPr>
              <a:buFontTx/>
              <a:buNone/>
            </a:pPr>
            <a:r>
              <a:rPr lang="ru-RU" altLang="ru-RU" sz="2000" b="1" dirty="0"/>
              <a:t>    (от фр. </a:t>
            </a:r>
            <a:r>
              <a:rPr lang="ru-RU" altLang="ru-RU" sz="2000" b="1" dirty="0" err="1"/>
              <a:t>pointel</a:t>
            </a:r>
            <a:r>
              <a:rPr lang="ru-RU" altLang="ru-RU" sz="2000" b="1" dirty="0"/>
              <a:t> — письмо точками) — </a:t>
            </a:r>
            <a:r>
              <a:rPr lang="ru-RU" altLang="ru-RU" sz="2000" b="1" dirty="0">
                <a:solidFill>
                  <a:schemeClr val="accent2"/>
                </a:solidFill>
              </a:rPr>
              <a:t>художественный прием</a:t>
            </a:r>
            <a:r>
              <a:rPr lang="ru-RU" altLang="ru-RU" sz="2000" b="1" dirty="0"/>
              <a:t> в живописи: письмо раздельными четкими мазками (в виде точек или мелких прямоугольников)</a:t>
            </a:r>
          </a:p>
        </p:txBody>
      </p:sp>
      <p:pic>
        <p:nvPicPr>
          <p:cNvPr id="12" name="Объект 3">
            <a:extLst>
              <a:ext uri="{FF2B5EF4-FFF2-40B4-BE49-F238E27FC236}">
                <a16:creationId xmlns="" xmlns:a16="http://schemas.microsoft.com/office/drawing/2014/main" id="{36C71E3A-3881-492A-B364-2CAA057CA93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4366" y="2665093"/>
            <a:ext cx="3485409" cy="32126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Рисунок 12">
            <a:extLst>
              <a:ext uri="{FF2B5EF4-FFF2-40B4-BE49-F238E27FC236}">
                <a16:creationId xmlns="" xmlns:a16="http://schemas.microsoft.com/office/drawing/2014/main" id="{825AD3F0-E51E-4BCA-8527-5CF80CA161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86481" y="2375065"/>
            <a:ext cx="2855565" cy="3984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4521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4" name="Rectangle 2"/>
          <p:cNvSpPr txBox="1">
            <a:spLocks noChangeArrowheads="1"/>
          </p:cNvSpPr>
          <p:nvPr/>
        </p:nvSpPr>
        <p:spPr bwMode="auto">
          <a:xfrm>
            <a:off x="2103120" y="29989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2800" b="0"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a:ea typeface="+mj-ea"/>
                <a:cs typeface="+mj-cs"/>
              </a:rPr>
              <a:t>Пуантилизм </a:t>
            </a:r>
            <a:r>
              <a:rPr kumimoji="0" lang="ru-RU" altLang="ru-RU" sz="2800" b="0" i="0" u="none" strike="noStrike" kern="0" cap="none" spc="0" normalizeH="0" baseline="0" noProof="0" dirty="0" smtClean="0">
                <a:ln>
                  <a:noFill/>
                </a:ln>
                <a:solidFill>
                  <a:srgbClr val="333399"/>
                </a:solidFill>
                <a:effectLst/>
                <a:uLnTx/>
                <a:uFillTx/>
                <a:latin typeface="Arial"/>
                <a:ea typeface="+mj-ea"/>
                <a:cs typeface="+mj-cs"/>
              </a:rPr>
              <a:t>является одним из интереснейших и необычных направлений живописи</a:t>
            </a:r>
          </a:p>
        </p:txBody>
      </p:sp>
      <p:sp>
        <p:nvSpPr>
          <p:cNvPr id="7" name="Rectangle 3"/>
          <p:cNvSpPr txBox="1">
            <a:spLocks noChangeArrowheads="1"/>
          </p:cNvSpPr>
          <p:nvPr/>
        </p:nvSpPr>
        <p:spPr>
          <a:xfrm>
            <a:off x="1712422" y="1758141"/>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ltLang="ru-RU" sz="1800" dirty="0" smtClean="0"/>
              <a:t>Пуанты – такое красивое слово, по-настоящему французское. Когда слышишь его, почему-то сразу перед глазами возникает образ воздушной балерины, которая парит над сценой в очередном художественном образе, заставляя зрителя в немом восторге восхищаться грацией, гибкостью тела, стройностью ножек, едва касаясь, пола носками балетных туфелек – пуантами.</a:t>
            </a:r>
            <a:r>
              <a:rPr lang="ru-RU" altLang="ru-RU" dirty="0" smtClean="0"/>
              <a:t> </a:t>
            </a:r>
          </a:p>
          <a:p>
            <a:r>
              <a:rPr lang="ru-RU" altLang="ru-RU" sz="1800" dirty="0" smtClean="0"/>
              <a:t>Именно поэтому слово «пуанты» в первую очередь ассоциируется с балетом. И если человек впервые сталкивается с таким понятием как «художник-пуантилист», то совершенно естественно, что оно вызывает у него улыбку и легкое недоумение: неужели эти художники ходили на пуантах?! </a:t>
            </a:r>
          </a:p>
          <a:p>
            <a:endParaRPr lang="ru-RU" altLang="ru-RU" sz="1800" dirty="0" smtClean="0"/>
          </a:p>
          <a:p>
            <a:r>
              <a:rPr lang="ru-RU" altLang="ru-RU" sz="1800" dirty="0" smtClean="0"/>
              <a:t>На самом деле художники в балетках не ходили, а рисовали картины в стиле пуантилизм. </a:t>
            </a:r>
            <a:endParaRPr lang="ru-RU" altLang="ru-RU" sz="1800" dirty="0"/>
          </a:p>
        </p:txBody>
      </p:sp>
    </p:spTree>
    <p:extLst>
      <p:ext uri="{BB962C8B-B14F-4D97-AF65-F5344CB8AC3E}">
        <p14:creationId xmlns:p14="http://schemas.microsoft.com/office/powerpoint/2010/main" val="156589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79CB89-C94E-4034-8B39-2A9C05F5238D}"/>
              </a:ext>
            </a:extLst>
          </p:cNvPr>
          <p:cNvSpPr>
            <a:spLocks noGrp="1"/>
          </p:cNvSpPr>
          <p:nvPr>
            <p:ph type="title"/>
          </p:nvPr>
        </p:nvSpPr>
        <p:spPr>
          <a:xfrm>
            <a:off x="838200" y="365125"/>
            <a:ext cx="10515600" cy="1325563"/>
          </a:xfrm>
        </p:spPr>
        <p:txBody>
          <a:bodyPr/>
          <a:lstStyle/>
          <a:p>
            <a:pPr algn="ctr"/>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Картины Жорж-Пьер Сёра </a:t>
            </a:r>
            <a:r>
              <a:rPr lang="ru-RU" dirty="0">
                <a:solidFill>
                  <a:srgbClr val="0070C0"/>
                </a:solidFill>
                <a:effectLst>
                  <a:outerShdw blurRad="38100" dist="38100" dir="2700000" algn="tl">
                    <a:srgbClr val="000000">
                      <a:alpha val="43137"/>
                    </a:srgbClr>
                  </a:outerShdw>
                </a:effectLst>
              </a:rPr>
              <a:t/>
            </a:r>
            <a:br>
              <a:rPr lang="ru-RU" dirty="0">
                <a:solidFill>
                  <a:srgbClr val="0070C0"/>
                </a:solidFill>
                <a:effectLst>
                  <a:outerShdw blurRad="38100" dist="38100" dir="2700000" algn="tl">
                    <a:srgbClr val="000000">
                      <a:alpha val="43137"/>
                    </a:srgbClr>
                  </a:outerShdw>
                </a:effectLst>
              </a:rPr>
            </a:br>
            <a:r>
              <a:rPr lang="ru-RU" dirty="0"/>
              <a:t> </a:t>
            </a:r>
          </a:p>
        </p:txBody>
      </p:sp>
      <p:sp>
        <p:nvSpPr>
          <p:cNvPr id="3" name="Объект 2">
            <a:extLst>
              <a:ext uri="{FF2B5EF4-FFF2-40B4-BE49-F238E27FC236}">
                <a16:creationId xmlns="" xmlns:a16="http://schemas.microsoft.com/office/drawing/2014/main" id="{188246A0-1F5A-4F3E-9670-5D50B046F8A0}"/>
              </a:ext>
            </a:extLst>
          </p:cNvPr>
          <p:cNvSpPr>
            <a:spLocks noGrp="1"/>
          </p:cNvSpPr>
          <p:nvPr>
            <p:ph idx="1"/>
          </p:nvPr>
        </p:nvSpPr>
        <p:spPr>
          <a:xfrm>
            <a:off x="1171074" y="1690687"/>
            <a:ext cx="10182725" cy="4486275"/>
          </a:xfrm>
        </p:spPr>
        <p:txBody>
          <a:bodyPr/>
          <a:lstStyle/>
          <a:p>
            <a:r>
              <a:rPr lang="ru-RU" dirty="0"/>
              <a:t>      </a:t>
            </a:r>
            <a:r>
              <a:rPr lang="ru-RU" dirty="0">
                <a:latin typeface="Times New Roman" panose="02020603050405020304" pitchFamily="18" charset="0"/>
                <a:cs typeface="Times New Roman" panose="02020603050405020304" pitchFamily="18" charset="0"/>
              </a:rPr>
              <a:t>«Канал в </a:t>
            </a:r>
            <a:r>
              <a:rPr lang="ru-RU" dirty="0" err="1">
                <a:latin typeface="Times New Roman" panose="02020603050405020304" pitchFamily="18" charset="0"/>
                <a:cs typeface="Times New Roman" panose="02020603050405020304" pitchFamily="18" charset="0"/>
              </a:rPr>
              <a:t>Гравелине</a:t>
            </a:r>
            <a:r>
              <a:rPr lang="ru-RU" dirty="0">
                <a:latin typeface="Times New Roman" panose="02020603050405020304" pitchFamily="18" charset="0"/>
                <a:cs typeface="Times New Roman" panose="02020603050405020304" pitchFamily="18" charset="0"/>
              </a:rPr>
              <a:t>»                                   «Косарь» </a:t>
            </a:r>
          </a:p>
          <a:p>
            <a:r>
              <a:rPr lang="ru-RU" dirty="0"/>
              <a:t>                                                              </a:t>
            </a:r>
          </a:p>
          <a:p>
            <a:endParaRPr lang="ru-RU" dirty="0"/>
          </a:p>
        </p:txBody>
      </p:sp>
      <p:pic>
        <p:nvPicPr>
          <p:cNvPr id="6" name="Рисунок 5">
            <a:extLst>
              <a:ext uri="{FF2B5EF4-FFF2-40B4-BE49-F238E27FC236}">
                <a16:creationId xmlns="" xmlns:a16="http://schemas.microsoft.com/office/drawing/2014/main" id="{30FF2D82-2782-44C5-A1A9-20EC015BF8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6890" y="2258770"/>
            <a:ext cx="4420777" cy="3485046"/>
          </a:xfrm>
          <a:prstGeom prst="rect">
            <a:avLst/>
          </a:prstGeom>
        </p:spPr>
      </p:pic>
      <p:pic>
        <p:nvPicPr>
          <p:cNvPr id="7" name="Рисунок 6">
            <a:extLst>
              <a:ext uri="{FF2B5EF4-FFF2-40B4-BE49-F238E27FC236}">
                <a16:creationId xmlns="" xmlns:a16="http://schemas.microsoft.com/office/drawing/2014/main" id="{2841570D-6D2D-4FA4-89B4-A2A08EF6A1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7419" y="2358245"/>
            <a:ext cx="3833986" cy="2814466"/>
          </a:xfrm>
          <a:prstGeom prst="rect">
            <a:avLst/>
          </a:prstGeom>
        </p:spPr>
      </p:pic>
    </p:spTree>
    <p:extLst>
      <p:ext uri="{BB962C8B-B14F-4D97-AF65-F5344CB8AC3E}">
        <p14:creationId xmlns:p14="http://schemas.microsoft.com/office/powerpoint/2010/main" val="109843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8" name="Заголовок 1">
            <a:extLst>
              <a:ext uri="{FF2B5EF4-FFF2-40B4-BE49-F238E27FC236}">
                <a16:creationId xmlns="" xmlns:a16="http://schemas.microsoft.com/office/drawing/2014/main" id="{78B7E87B-CD7B-4BBF-97F2-F3DE4439AA2E}"/>
              </a:ext>
            </a:extLst>
          </p:cNvPr>
          <p:cNvSpPr>
            <a:spLocks noGrp="1"/>
          </p:cNvSpPr>
          <p:nvPr>
            <p:ph type="title"/>
          </p:nvPr>
        </p:nvSpPr>
        <p:spPr>
          <a:xfrm>
            <a:off x="1626919" y="365125"/>
            <a:ext cx="9144000" cy="1131165"/>
          </a:xfrm>
        </p:spPr>
        <p:txBody>
          <a:bodyPr>
            <a:normAutofit fontScale="90000"/>
          </a:bodyPr>
          <a:lstStyle/>
          <a:p>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Пуантилизм в живописи для детей.</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Объект 2">
            <a:extLst>
              <a:ext uri="{FF2B5EF4-FFF2-40B4-BE49-F238E27FC236}">
                <a16:creationId xmlns="" xmlns:a16="http://schemas.microsoft.com/office/drawing/2014/main" id="{DBCDAC5B-1819-46E7-A9B5-E5765FCCBA3C}"/>
              </a:ext>
            </a:extLst>
          </p:cNvPr>
          <p:cNvSpPr>
            <a:spLocks noGrp="1"/>
          </p:cNvSpPr>
          <p:nvPr>
            <p:ph idx="1"/>
          </p:nvPr>
        </p:nvSpPr>
        <p:spPr>
          <a:xfrm>
            <a:off x="1734985" y="1172094"/>
            <a:ext cx="7968344" cy="5177642"/>
          </a:xfrm>
        </p:spPr>
        <p:txBody>
          <a:bodyPr>
            <a:normAutofit fontScale="92500"/>
          </a:bodyPr>
          <a:lstStyle/>
          <a:p>
            <a:pPr marL="0" indent="0">
              <a:buNone/>
            </a:pPr>
            <a:r>
              <a:rPr lang="ru-RU" dirty="0"/>
              <a:t> </a:t>
            </a:r>
            <a:r>
              <a:rPr lang="ru-RU" sz="3000" dirty="0">
                <a:latin typeface="Times New Roman" panose="02020603050405020304" pitchFamily="18" charset="0"/>
                <a:cs typeface="Times New Roman" panose="02020603050405020304" pitchFamily="18" charset="0"/>
              </a:rPr>
              <a:t>В работе </a:t>
            </a:r>
            <a:r>
              <a:rPr lang="ru-RU" sz="3000" dirty="0" smtClean="0">
                <a:latin typeface="Times New Roman" panose="02020603050405020304" pitchFamily="18" charset="0"/>
                <a:cs typeface="Times New Roman" panose="02020603050405020304" pitchFamily="18" charset="0"/>
              </a:rPr>
              <a:t>с дошкольниками стоит </a:t>
            </a:r>
            <a:r>
              <a:rPr lang="ru-RU" sz="3000" dirty="0">
                <a:latin typeface="Times New Roman" panose="02020603050405020304" pitchFamily="18" charset="0"/>
                <a:cs typeface="Times New Roman" panose="02020603050405020304" pitchFamily="18" charset="0"/>
              </a:rPr>
              <a:t>уделить внимание и рассказу о самой технике пуантилизм. Необходимо дать минимальную информацию о том, что рисунок создают при помощи отдельных мазков или точек разных цветов. Желательно подготовить несколько картин, созданных в технике пуантилизм, показать их ребенку, чтобы вызвать более глубокий интерес. Важно, что при создании картинки краски нельзя смешивать между собой. При этом расстояние от одной точки до      другой может быть большим, а можно, наоборот,      располагать точки близко друг к другу. </a:t>
            </a:r>
          </a:p>
        </p:txBody>
      </p:sp>
    </p:spTree>
    <p:extLst>
      <p:ext uri="{BB962C8B-B14F-4D97-AF65-F5344CB8AC3E}">
        <p14:creationId xmlns:p14="http://schemas.microsoft.com/office/powerpoint/2010/main" val="178513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6857999"/>
          </a:xfrm>
          <a:prstGeom prst="rect">
            <a:avLst/>
          </a:prstGeom>
          <a:noFill/>
          <a:ln>
            <a:noFill/>
          </a:ln>
        </p:spPr>
      </p:pic>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590414" y="-1"/>
            <a:ext cx="1593274" cy="6857999"/>
          </a:xfrm>
          <a:prstGeom prst="rect">
            <a:avLst/>
          </a:prstGeom>
          <a:noFill/>
          <a:ln>
            <a:noFill/>
          </a:ln>
        </p:spPr>
      </p:pic>
      <p:sp>
        <p:nvSpPr>
          <p:cNvPr id="10" name="Объект 2">
            <a:extLst>
              <a:ext uri="{FF2B5EF4-FFF2-40B4-BE49-F238E27FC236}">
                <a16:creationId xmlns="" xmlns:a16="http://schemas.microsoft.com/office/drawing/2014/main" id="{DBCDAC5B-1819-46E7-A9B5-E5765FCCBA3C}"/>
              </a:ext>
            </a:extLst>
          </p:cNvPr>
          <p:cNvSpPr>
            <a:spLocks noGrp="1"/>
          </p:cNvSpPr>
          <p:nvPr>
            <p:ph idx="1"/>
          </p:nvPr>
        </p:nvSpPr>
        <p:spPr>
          <a:xfrm>
            <a:off x="1626918" y="1496290"/>
            <a:ext cx="8716489" cy="4996585"/>
          </a:xfrm>
        </p:spPr>
        <p:txBody>
          <a:bodyPr/>
          <a:lstStyle/>
          <a:p>
            <a:r>
              <a:rPr lang="ru-RU" b="1" dirty="0">
                <a:solidFill>
                  <a:srgbClr val="C00000"/>
                </a:solidFill>
                <a:latin typeface="Times New Roman" panose="02020603050405020304" pitchFamily="18" charset="0"/>
                <a:cs typeface="Times New Roman" panose="02020603050405020304" pitchFamily="18" charset="0"/>
              </a:rPr>
              <a:t>Фломастеры </a:t>
            </a:r>
          </a:p>
          <a:p>
            <a:r>
              <a:rPr lang="ru-RU" b="1" dirty="0">
                <a:solidFill>
                  <a:schemeClr val="accent1"/>
                </a:solidFill>
                <a:latin typeface="Times New Roman" panose="02020603050405020304" pitchFamily="18" charset="0"/>
                <a:cs typeface="Times New Roman" panose="02020603050405020304" pitchFamily="18" charset="0"/>
              </a:rPr>
              <a:t>Цветные маркеры,  с разной толщиной стержня</a:t>
            </a:r>
          </a:p>
          <a:p>
            <a:r>
              <a:rPr lang="ru-RU" b="1" dirty="0">
                <a:solidFill>
                  <a:schemeClr val="accent6">
                    <a:lumMod val="50000"/>
                  </a:schemeClr>
                </a:solidFill>
                <a:latin typeface="Times New Roman" panose="02020603050405020304" pitchFamily="18" charset="0"/>
                <a:cs typeface="Times New Roman" panose="02020603050405020304" pitchFamily="18" charset="0"/>
              </a:rPr>
              <a:t>Цветные гелиевые ручки.</a:t>
            </a:r>
          </a:p>
          <a:p>
            <a:r>
              <a:rPr lang="ru-RU" b="1" dirty="0">
                <a:solidFill>
                  <a:srgbClr val="FF33CC"/>
                </a:solidFill>
                <a:latin typeface="Times New Roman" panose="02020603050405020304" pitchFamily="18" charset="0"/>
                <a:cs typeface="Times New Roman" panose="02020603050405020304" pitchFamily="18" charset="0"/>
              </a:rPr>
              <a:t>Акриловые краски</a:t>
            </a:r>
          </a:p>
          <a:p>
            <a:r>
              <a:rPr lang="ru-RU" b="1" dirty="0">
                <a:solidFill>
                  <a:srgbClr val="7030A0"/>
                </a:solidFill>
                <a:latin typeface="Times New Roman" panose="02020603050405020304" pitchFamily="18" charset="0"/>
                <a:cs typeface="Times New Roman" panose="02020603050405020304" pitchFamily="18" charset="0"/>
              </a:rPr>
              <a:t>Гуашь</a:t>
            </a:r>
          </a:p>
          <a:p>
            <a:r>
              <a:rPr lang="ru-RU" b="1" dirty="0">
                <a:latin typeface="Times New Roman" panose="02020603050405020304" pitchFamily="18" charset="0"/>
                <a:cs typeface="Times New Roman" panose="02020603050405020304" pitchFamily="18" charset="0"/>
              </a:rPr>
              <a:t> </a:t>
            </a:r>
            <a:r>
              <a:rPr lang="ru-RU" b="1" dirty="0">
                <a:solidFill>
                  <a:srgbClr val="FFC000"/>
                </a:solidFill>
                <a:latin typeface="Times New Roman" panose="02020603050405020304" pitchFamily="18" charset="0"/>
                <a:cs typeface="Times New Roman" panose="02020603050405020304" pitchFamily="18" charset="0"/>
              </a:rPr>
              <a:t>Акварель</a:t>
            </a:r>
          </a:p>
          <a:p>
            <a:r>
              <a:rPr lang="ru-RU" b="1" dirty="0">
                <a:solidFill>
                  <a:srgbClr val="002060"/>
                </a:solidFill>
                <a:latin typeface="Times New Roman" panose="02020603050405020304" pitchFamily="18" charset="0"/>
                <a:cs typeface="Times New Roman" panose="02020603050405020304" pitchFamily="18" charset="0"/>
              </a:rPr>
              <a:t> Простой карандаш с ластиком на конце</a:t>
            </a:r>
          </a:p>
          <a:p>
            <a:r>
              <a:rPr lang="ru-RU" b="1" dirty="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Ватные палочки </a:t>
            </a:r>
          </a:p>
          <a:p>
            <a:r>
              <a:rPr lang="ru-RU" b="1" dirty="0">
                <a:latin typeface="Times New Roman" panose="02020603050405020304" pitchFamily="18" charset="0"/>
                <a:cs typeface="Times New Roman" panose="02020603050405020304" pitchFamily="18" charset="0"/>
              </a:rPr>
              <a:t> </a:t>
            </a:r>
            <a:r>
              <a:rPr lang="ru-RU" b="1" dirty="0">
                <a:solidFill>
                  <a:srgbClr val="00FF00"/>
                </a:solidFill>
                <a:latin typeface="Times New Roman" panose="02020603050405020304" pitchFamily="18" charset="0"/>
                <a:cs typeface="Times New Roman" panose="02020603050405020304" pitchFamily="18" charset="0"/>
              </a:rPr>
              <a:t>Пластилин </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 xmlns:a16="http://schemas.microsoft.com/office/drawing/2014/main" id="{78B7E87B-CD7B-4BBF-97F2-F3DE4439AA2E}"/>
              </a:ext>
            </a:extLst>
          </p:cNvPr>
          <p:cNvSpPr>
            <a:spLocks noGrp="1"/>
          </p:cNvSpPr>
          <p:nvPr>
            <p:ph type="title"/>
          </p:nvPr>
        </p:nvSpPr>
        <p:spPr>
          <a:xfrm>
            <a:off x="1626919" y="365125"/>
            <a:ext cx="9144000" cy="1131165"/>
          </a:xfrm>
        </p:spPr>
        <p:txBody>
          <a:bodyPr>
            <a:normAutofit fontScale="90000"/>
          </a:bodyPr>
          <a:lstStyle/>
          <a:p>
            <a: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Материалы и приспособления</a:t>
            </a:r>
            <a:br>
              <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0944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488</Words>
  <Application>Microsoft Office PowerPoint</Application>
  <PresentationFormat>Произвольный</PresentationFormat>
  <Paragraphs>62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МАОУ «Голышмановская СОШ№4» детский сад «Тополёк» с. Медведево  Мастер- класс «Пуантилизм»-  нетрадиционная техника рисования                                                                   Воспитатель: Лаптева И.А. 2026</vt:lpstr>
      <vt:lpstr>Презентация PowerPoint</vt:lpstr>
      <vt:lpstr>Польза:</vt:lpstr>
      <vt:lpstr>Презентация PowerPoint</vt:lpstr>
      <vt:lpstr>Презентация PowerPoint</vt:lpstr>
      <vt:lpstr>Презентация PowerPoint</vt:lpstr>
      <vt:lpstr>Картины Жорж-Пьер Сёра   </vt:lpstr>
      <vt:lpstr>Пуантилизм в живописи для детей. </vt:lpstr>
      <vt:lpstr>Материалы и приспособления </vt:lpstr>
      <vt:lpstr>  Способы рисования в технике «пуантилизм»  </vt:lpstr>
      <vt:lpstr>  Работы детей акварельными красками  </vt:lpstr>
      <vt:lpstr>           Работы детей  гуашью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Вертеленко ОИ</dc:creator>
  <cp:lastModifiedBy>User</cp:lastModifiedBy>
  <cp:revision>37</cp:revision>
  <dcterms:created xsi:type="dcterms:W3CDTF">2020-02-06T11:44:08Z</dcterms:created>
  <dcterms:modified xsi:type="dcterms:W3CDTF">2026-01-18T08:45:02Z</dcterms:modified>
</cp:coreProperties>
</file>