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77" r:id="rId4"/>
    <p:sldId id="278" r:id="rId5"/>
    <p:sldId id="279" r:id="rId6"/>
    <p:sldId id="280" r:id="rId7"/>
    <p:sldId id="283" r:id="rId8"/>
    <p:sldId id="284" r:id="rId9"/>
    <p:sldId id="282" r:id="rId10"/>
    <p:sldId id="285" r:id="rId11"/>
    <p:sldId id="286" r:id="rId12"/>
    <p:sldId id="288" r:id="rId13"/>
    <p:sldId id="287" r:id="rId14"/>
    <p:sldId id="28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F37"/>
    <a:srgbClr val="DFA5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5" autoAdjust="0"/>
    <p:restoredTop sz="93922" autoAdjust="0"/>
  </p:normalViewPr>
  <p:slideViewPr>
    <p:cSldViewPr>
      <p:cViewPr varScale="1">
        <p:scale>
          <a:sx n="69" d="100"/>
          <a:sy n="69" d="100"/>
        </p:scale>
        <p:origin x="-780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32E212-82FE-470F-BA8B-A96DF697C5C6}" type="doc">
      <dgm:prSet loTypeId="urn:microsoft.com/office/officeart/2005/8/layout/pList2" loCatId="list" qsTypeId="urn:microsoft.com/office/officeart/2005/8/quickstyle/3d2" qsCatId="3D" csTypeId="urn:microsoft.com/office/officeart/2005/8/colors/accent1_2" csCatId="accent1" phldr="1"/>
      <dgm:spPr/>
    </dgm:pt>
    <dgm:pt modelId="{E623B010-DA9C-460B-94B6-6F7EA9E61D81}">
      <dgm:prSet phldrT="[Текст]" custT="1"/>
      <dgm:spPr/>
      <dgm:t>
        <a:bodyPr anchor="ctr"/>
        <a:lstStyle/>
        <a:p>
          <a:r>
            <a:rPr lang="ru-RU" sz="2200" b="1" dirty="0" smtClean="0"/>
            <a:t>Картинки для игры</a:t>
          </a:r>
          <a:endParaRPr lang="ru-RU" sz="2200" b="1" dirty="0"/>
        </a:p>
      </dgm:t>
    </dgm:pt>
    <dgm:pt modelId="{DFB57554-AEF9-410E-80E2-E100518CBFA7}" type="parTrans" cxnId="{E19B9B6E-2489-469B-9999-A9440F7ED3C8}">
      <dgm:prSet/>
      <dgm:spPr/>
      <dgm:t>
        <a:bodyPr/>
        <a:lstStyle/>
        <a:p>
          <a:endParaRPr lang="ru-RU"/>
        </a:p>
      </dgm:t>
    </dgm:pt>
    <dgm:pt modelId="{26B6283B-7352-4ED3-A944-2669F0773E16}" type="sibTrans" cxnId="{E19B9B6E-2489-469B-9999-A9440F7ED3C8}">
      <dgm:prSet/>
      <dgm:spPr/>
      <dgm:t>
        <a:bodyPr/>
        <a:lstStyle/>
        <a:p>
          <a:endParaRPr lang="ru-RU"/>
        </a:p>
      </dgm:t>
    </dgm:pt>
    <dgm:pt modelId="{E18A1A2D-9DD3-4120-AB38-280854EF14FF}">
      <dgm:prSet phldrT="[Текст]" custT="1"/>
      <dgm:spPr/>
      <dgm:t>
        <a:bodyPr anchor="ctr"/>
        <a:lstStyle/>
        <a:p>
          <a:r>
            <a:rPr lang="ru-RU" sz="2200" b="1" dirty="0" smtClean="0"/>
            <a:t>Ножницы</a:t>
          </a:r>
          <a:endParaRPr lang="ru-RU" sz="2200" b="1" dirty="0"/>
        </a:p>
      </dgm:t>
    </dgm:pt>
    <dgm:pt modelId="{DBDAE82E-E0AC-4832-99DF-59D96F976C3C}" type="parTrans" cxnId="{B71936FA-15BE-49B2-94D0-DF98C2DD7FCC}">
      <dgm:prSet/>
      <dgm:spPr/>
      <dgm:t>
        <a:bodyPr/>
        <a:lstStyle/>
        <a:p>
          <a:endParaRPr lang="ru-RU"/>
        </a:p>
      </dgm:t>
    </dgm:pt>
    <dgm:pt modelId="{BDCCFEE3-9E5D-4EC7-95A9-CCC6DEAC927D}" type="sibTrans" cxnId="{B71936FA-15BE-49B2-94D0-DF98C2DD7FCC}">
      <dgm:prSet/>
      <dgm:spPr/>
      <dgm:t>
        <a:bodyPr/>
        <a:lstStyle/>
        <a:p>
          <a:endParaRPr lang="ru-RU"/>
        </a:p>
      </dgm:t>
    </dgm:pt>
    <dgm:pt modelId="{F6658CB9-7DA8-4741-8E6A-A26F3036D9D9}">
      <dgm:prSet phldrT="[Текст]" custT="1"/>
      <dgm:spPr/>
      <dgm:t>
        <a:bodyPr anchor="ctr"/>
        <a:lstStyle/>
        <a:p>
          <a:r>
            <a:rPr lang="ru-RU" sz="2200" b="1" dirty="0" smtClean="0"/>
            <a:t>Ламинатор</a:t>
          </a:r>
          <a:endParaRPr lang="ru-RU" sz="2200" b="1" dirty="0"/>
        </a:p>
      </dgm:t>
    </dgm:pt>
    <dgm:pt modelId="{6F422E9F-BFA9-4115-AF44-A4BDFAC9E849}" type="parTrans" cxnId="{D38D5421-3B06-4317-9616-8B2F0BB63CA3}">
      <dgm:prSet/>
      <dgm:spPr/>
      <dgm:t>
        <a:bodyPr/>
        <a:lstStyle/>
        <a:p>
          <a:endParaRPr lang="ru-RU"/>
        </a:p>
      </dgm:t>
    </dgm:pt>
    <dgm:pt modelId="{14C24C6F-1D7A-42F0-BFAE-13EB45A2B55D}" type="sibTrans" cxnId="{D38D5421-3B06-4317-9616-8B2F0BB63CA3}">
      <dgm:prSet/>
      <dgm:spPr/>
      <dgm:t>
        <a:bodyPr/>
        <a:lstStyle/>
        <a:p>
          <a:endParaRPr lang="ru-RU"/>
        </a:p>
      </dgm:t>
    </dgm:pt>
    <dgm:pt modelId="{EA215157-F1CA-438C-8ACE-76417F65686F}">
      <dgm:prSet phldrT="[Текст]" custT="1"/>
      <dgm:spPr/>
      <dgm:t>
        <a:bodyPr anchor="ctr"/>
        <a:lstStyle/>
        <a:p>
          <a:r>
            <a:rPr lang="ru-RU" sz="2200" b="1" dirty="0" smtClean="0"/>
            <a:t>Самоклеящиеся липучки</a:t>
          </a:r>
          <a:endParaRPr lang="ru-RU" sz="2200" b="1" dirty="0"/>
        </a:p>
      </dgm:t>
    </dgm:pt>
    <dgm:pt modelId="{17EABFF8-C649-40A5-A442-D4CC1B92FF8C}" type="parTrans" cxnId="{5CD65FEA-D760-4756-BC0E-39C710FF082B}">
      <dgm:prSet/>
      <dgm:spPr/>
      <dgm:t>
        <a:bodyPr/>
        <a:lstStyle/>
        <a:p>
          <a:endParaRPr lang="ru-RU"/>
        </a:p>
      </dgm:t>
    </dgm:pt>
    <dgm:pt modelId="{B19474D5-FAAC-4DCB-8261-5F27C0E8B21F}" type="sibTrans" cxnId="{5CD65FEA-D760-4756-BC0E-39C710FF082B}">
      <dgm:prSet/>
      <dgm:spPr/>
      <dgm:t>
        <a:bodyPr/>
        <a:lstStyle/>
        <a:p>
          <a:endParaRPr lang="ru-RU"/>
        </a:p>
      </dgm:t>
    </dgm:pt>
    <dgm:pt modelId="{6D44338C-5065-483E-8D96-AB279161C542}">
      <dgm:prSet phldrT="[Текст]" custT="1"/>
      <dgm:spPr/>
      <dgm:t>
        <a:bodyPr anchor="ctr"/>
        <a:lstStyle/>
        <a:p>
          <a:r>
            <a:rPr lang="ru-RU" sz="2200" b="1" dirty="0" smtClean="0"/>
            <a:t>Пленка для </a:t>
          </a:r>
          <a:r>
            <a:rPr lang="ru-RU" sz="2200" b="1" dirty="0" err="1" smtClean="0"/>
            <a:t>ламинирования</a:t>
          </a:r>
          <a:endParaRPr lang="ru-RU" sz="2200" b="1" dirty="0"/>
        </a:p>
      </dgm:t>
    </dgm:pt>
    <dgm:pt modelId="{915875C6-D82C-405A-976D-B304D066BA8B}" type="parTrans" cxnId="{6BBADCDC-90AE-4CA1-80F2-837E7011D193}">
      <dgm:prSet/>
      <dgm:spPr/>
      <dgm:t>
        <a:bodyPr/>
        <a:lstStyle/>
        <a:p>
          <a:endParaRPr lang="ru-RU"/>
        </a:p>
      </dgm:t>
    </dgm:pt>
    <dgm:pt modelId="{5719EF03-C780-4C91-9F2D-60276D79D1E6}" type="sibTrans" cxnId="{6BBADCDC-90AE-4CA1-80F2-837E7011D193}">
      <dgm:prSet/>
      <dgm:spPr/>
      <dgm:t>
        <a:bodyPr/>
        <a:lstStyle/>
        <a:p>
          <a:endParaRPr lang="ru-RU"/>
        </a:p>
      </dgm:t>
    </dgm:pt>
    <dgm:pt modelId="{D95E1B9D-CC43-41D0-B6E5-A3483A059BC7}" type="pres">
      <dgm:prSet presAssocID="{6A32E212-82FE-470F-BA8B-A96DF697C5C6}" presName="Name0" presStyleCnt="0">
        <dgm:presLayoutVars>
          <dgm:dir/>
          <dgm:resizeHandles val="exact"/>
        </dgm:presLayoutVars>
      </dgm:prSet>
      <dgm:spPr/>
    </dgm:pt>
    <dgm:pt modelId="{557CAE93-24E8-42F7-9166-8D7E124FB5BE}" type="pres">
      <dgm:prSet presAssocID="{6A32E212-82FE-470F-BA8B-A96DF697C5C6}" presName="bkgdShp" presStyleLbl="alignAccFollowNode1" presStyleIdx="0" presStyleCnt="1"/>
      <dgm:spPr/>
    </dgm:pt>
    <dgm:pt modelId="{FCAF03E1-731C-4057-B4E6-7877B3A88634}" type="pres">
      <dgm:prSet presAssocID="{6A32E212-82FE-470F-BA8B-A96DF697C5C6}" presName="linComp" presStyleCnt="0"/>
      <dgm:spPr/>
    </dgm:pt>
    <dgm:pt modelId="{CE2B9969-EC1B-44D2-8086-0009C8369363}" type="pres">
      <dgm:prSet presAssocID="{E623B010-DA9C-460B-94B6-6F7EA9E61D81}" presName="compNode" presStyleCnt="0"/>
      <dgm:spPr/>
    </dgm:pt>
    <dgm:pt modelId="{FAE39ED4-208D-410A-B02F-D520FC74C6C2}" type="pres">
      <dgm:prSet presAssocID="{E623B010-DA9C-460B-94B6-6F7EA9E61D81}" presName="node" presStyleLbl="node1" presStyleIdx="0" presStyleCnt="5" custScaleX="996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6E76D6-313E-42B2-B76F-6CA6821CCB33}" type="pres">
      <dgm:prSet presAssocID="{E623B010-DA9C-460B-94B6-6F7EA9E61D81}" presName="invisiNode" presStyleLbl="node1" presStyleIdx="0" presStyleCnt="5"/>
      <dgm:spPr/>
    </dgm:pt>
    <dgm:pt modelId="{97E8AE1B-CFD5-47D2-A9F3-0380B230F5E1}" type="pres">
      <dgm:prSet presAssocID="{E623B010-DA9C-460B-94B6-6F7EA9E61D81}" presName="imagNode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DCEDC41-E19F-4A35-8B62-21CEE700B6B0}" type="pres">
      <dgm:prSet presAssocID="{26B6283B-7352-4ED3-A944-2669F0773E1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0F7FEF0-FA18-4D94-924A-EC09B0B8535A}" type="pres">
      <dgm:prSet presAssocID="{E18A1A2D-9DD3-4120-AB38-280854EF14FF}" presName="compNode" presStyleCnt="0"/>
      <dgm:spPr/>
    </dgm:pt>
    <dgm:pt modelId="{CDC14A20-FE77-4FF2-8396-AEDC06505255}" type="pres">
      <dgm:prSet presAssocID="{E18A1A2D-9DD3-4120-AB38-280854EF14F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3EFD51-8CA1-499E-ADBB-E893E5560427}" type="pres">
      <dgm:prSet presAssocID="{E18A1A2D-9DD3-4120-AB38-280854EF14FF}" presName="invisiNode" presStyleLbl="node1" presStyleIdx="1" presStyleCnt="5"/>
      <dgm:spPr/>
    </dgm:pt>
    <dgm:pt modelId="{6B43A4B5-69B9-435A-A78D-DBF069448C64}" type="pres">
      <dgm:prSet presAssocID="{E18A1A2D-9DD3-4120-AB38-280854EF14FF}" presName="imagNode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139D13E-2ECD-4674-B009-8BC27F9308F0}" type="pres">
      <dgm:prSet presAssocID="{BDCCFEE3-9E5D-4EC7-95A9-CCC6DEAC927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F2DBA27-3E02-4E2F-A256-57838D0A2F5C}" type="pres">
      <dgm:prSet presAssocID="{F6658CB9-7DA8-4741-8E6A-A26F3036D9D9}" presName="compNode" presStyleCnt="0"/>
      <dgm:spPr/>
    </dgm:pt>
    <dgm:pt modelId="{C8B25D5E-ABC3-4DD3-B7FF-ECC53D1FF103}" type="pres">
      <dgm:prSet presAssocID="{F6658CB9-7DA8-4741-8E6A-A26F3036D9D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047A62-71AD-4E51-9553-C5504BB50955}" type="pres">
      <dgm:prSet presAssocID="{F6658CB9-7DA8-4741-8E6A-A26F3036D9D9}" presName="invisiNode" presStyleLbl="node1" presStyleIdx="2" presStyleCnt="5"/>
      <dgm:spPr/>
    </dgm:pt>
    <dgm:pt modelId="{98E9D3FF-E082-4F84-ADE7-3BA5DD4CB4F9}" type="pres">
      <dgm:prSet presAssocID="{F6658CB9-7DA8-4741-8E6A-A26F3036D9D9}" presName="imagNode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685D7024-C6E6-4824-B461-43146BA08E03}" type="pres">
      <dgm:prSet presAssocID="{14C24C6F-1D7A-42F0-BFAE-13EB45A2B55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DAB4D57-3D54-4B9A-87BA-C8AAE0399208}" type="pres">
      <dgm:prSet presAssocID="{6D44338C-5065-483E-8D96-AB279161C542}" presName="compNode" presStyleCnt="0"/>
      <dgm:spPr/>
    </dgm:pt>
    <dgm:pt modelId="{7D51838D-F191-4F94-8EC6-70EA320DB3B2}" type="pres">
      <dgm:prSet presAssocID="{6D44338C-5065-483E-8D96-AB279161C542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3F5E4A-5120-47F6-ACCA-632315A98893}" type="pres">
      <dgm:prSet presAssocID="{6D44338C-5065-483E-8D96-AB279161C542}" presName="invisiNode" presStyleLbl="node1" presStyleIdx="3" presStyleCnt="5"/>
      <dgm:spPr/>
    </dgm:pt>
    <dgm:pt modelId="{78340BBC-AF32-4395-8AA7-1D8E2DF3674A}" type="pres">
      <dgm:prSet presAssocID="{6D44338C-5065-483E-8D96-AB279161C542}" presName="imagNode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A29C203-B1AD-49F6-A1C3-0DABC4A34359}" type="pres">
      <dgm:prSet presAssocID="{5719EF03-C780-4C91-9F2D-60276D79D1E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3A20D5D-8D1E-473D-A57F-8CD9CB0C2F1E}" type="pres">
      <dgm:prSet presAssocID="{EA215157-F1CA-438C-8ACE-76417F65686F}" presName="compNode" presStyleCnt="0"/>
      <dgm:spPr/>
    </dgm:pt>
    <dgm:pt modelId="{7A306CB3-034E-462C-A3B1-171B750966F8}" type="pres">
      <dgm:prSet presAssocID="{EA215157-F1CA-438C-8ACE-76417F65686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BFA45A-A445-4F84-9F01-47AC54CBF8B6}" type="pres">
      <dgm:prSet presAssocID="{EA215157-F1CA-438C-8ACE-76417F65686F}" presName="invisiNode" presStyleLbl="node1" presStyleIdx="4" presStyleCnt="5"/>
      <dgm:spPr/>
    </dgm:pt>
    <dgm:pt modelId="{21F5D950-25B9-4037-A0C8-A051DECA7277}" type="pres">
      <dgm:prSet presAssocID="{EA215157-F1CA-438C-8ACE-76417F65686F}" presName="imagNode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ADDFEBBF-1ABD-41C7-9D19-0767124D594F}" type="presOf" srcId="{6D44338C-5065-483E-8D96-AB279161C542}" destId="{7D51838D-F191-4F94-8EC6-70EA320DB3B2}" srcOrd="0" destOrd="0" presId="urn:microsoft.com/office/officeart/2005/8/layout/pList2"/>
    <dgm:cxn modelId="{6BBADCDC-90AE-4CA1-80F2-837E7011D193}" srcId="{6A32E212-82FE-470F-BA8B-A96DF697C5C6}" destId="{6D44338C-5065-483E-8D96-AB279161C542}" srcOrd="3" destOrd="0" parTransId="{915875C6-D82C-405A-976D-B304D066BA8B}" sibTransId="{5719EF03-C780-4C91-9F2D-60276D79D1E6}"/>
    <dgm:cxn modelId="{98ADEF77-A426-427C-9E62-17DC76554AE6}" type="presOf" srcId="{F6658CB9-7DA8-4741-8E6A-A26F3036D9D9}" destId="{C8B25D5E-ABC3-4DD3-B7FF-ECC53D1FF103}" srcOrd="0" destOrd="0" presId="urn:microsoft.com/office/officeart/2005/8/layout/pList2"/>
    <dgm:cxn modelId="{C786ED03-6876-4661-89A0-BBE08F37D919}" type="presOf" srcId="{14C24C6F-1D7A-42F0-BFAE-13EB45A2B55D}" destId="{685D7024-C6E6-4824-B461-43146BA08E03}" srcOrd="0" destOrd="0" presId="urn:microsoft.com/office/officeart/2005/8/layout/pList2"/>
    <dgm:cxn modelId="{B71936FA-15BE-49B2-94D0-DF98C2DD7FCC}" srcId="{6A32E212-82FE-470F-BA8B-A96DF697C5C6}" destId="{E18A1A2D-9DD3-4120-AB38-280854EF14FF}" srcOrd="1" destOrd="0" parTransId="{DBDAE82E-E0AC-4832-99DF-59D96F976C3C}" sibTransId="{BDCCFEE3-9E5D-4EC7-95A9-CCC6DEAC927D}"/>
    <dgm:cxn modelId="{1FE3F923-B512-4B76-AC83-A42EFDCE02ED}" type="presOf" srcId="{E623B010-DA9C-460B-94B6-6F7EA9E61D81}" destId="{FAE39ED4-208D-410A-B02F-D520FC74C6C2}" srcOrd="0" destOrd="0" presId="urn:microsoft.com/office/officeart/2005/8/layout/pList2"/>
    <dgm:cxn modelId="{502ADA49-5658-440B-A424-26196E73D7EE}" type="presOf" srcId="{E18A1A2D-9DD3-4120-AB38-280854EF14FF}" destId="{CDC14A20-FE77-4FF2-8396-AEDC06505255}" srcOrd="0" destOrd="0" presId="urn:microsoft.com/office/officeart/2005/8/layout/pList2"/>
    <dgm:cxn modelId="{44E33E57-53BF-44A2-A12A-799384744F2D}" type="presOf" srcId="{EA215157-F1CA-438C-8ACE-76417F65686F}" destId="{7A306CB3-034E-462C-A3B1-171B750966F8}" srcOrd="0" destOrd="0" presId="urn:microsoft.com/office/officeart/2005/8/layout/pList2"/>
    <dgm:cxn modelId="{5F109E89-11EA-4D0B-89FC-561D3B3D76C1}" type="presOf" srcId="{5719EF03-C780-4C91-9F2D-60276D79D1E6}" destId="{CA29C203-B1AD-49F6-A1C3-0DABC4A34359}" srcOrd="0" destOrd="0" presId="urn:microsoft.com/office/officeart/2005/8/layout/pList2"/>
    <dgm:cxn modelId="{D38D5421-3B06-4317-9616-8B2F0BB63CA3}" srcId="{6A32E212-82FE-470F-BA8B-A96DF697C5C6}" destId="{F6658CB9-7DA8-4741-8E6A-A26F3036D9D9}" srcOrd="2" destOrd="0" parTransId="{6F422E9F-BFA9-4115-AF44-A4BDFAC9E849}" sibTransId="{14C24C6F-1D7A-42F0-BFAE-13EB45A2B55D}"/>
    <dgm:cxn modelId="{66695175-9B5B-45F8-B190-3EE1A0522A92}" type="presOf" srcId="{6A32E212-82FE-470F-BA8B-A96DF697C5C6}" destId="{D95E1B9D-CC43-41D0-B6E5-A3483A059BC7}" srcOrd="0" destOrd="0" presId="urn:microsoft.com/office/officeart/2005/8/layout/pList2"/>
    <dgm:cxn modelId="{5CD65FEA-D760-4756-BC0E-39C710FF082B}" srcId="{6A32E212-82FE-470F-BA8B-A96DF697C5C6}" destId="{EA215157-F1CA-438C-8ACE-76417F65686F}" srcOrd="4" destOrd="0" parTransId="{17EABFF8-C649-40A5-A442-D4CC1B92FF8C}" sibTransId="{B19474D5-FAAC-4DCB-8261-5F27C0E8B21F}"/>
    <dgm:cxn modelId="{203BF779-F5BB-4B7D-8445-DC54AF79A391}" type="presOf" srcId="{26B6283B-7352-4ED3-A944-2669F0773E16}" destId="{4DCEDC41-E19F-4A35-8B62-21CEE700B6B0}" srcOrd="0" destOrd="0" presId="urn:microsoft.com/office/officeart/2005/8/layout/pList2"/>
    <dgm:cxn modelId="{5C219857-8E34-4CFB-A266-D16EC45061C8}" type="presOf" srcId="{BDCCFEE3-9E5D-4EC7-95A9-CCC6DEAC927D}" destId="{3139D13E-2ECD-4674-B009-8BC27F9308F0}" srcOrd="0" destOrd="0" presId="urn:microsoft.com/office/officeart/2005/8/layout/pList2"/>
    <dgm:cxn modelId="{E19B9B6E-2489-469B-9999-A9440F7ED3C8}" srcId="{6A32E212-82FE-470F-BA8B-A96DF697C5C6}" destId="{E623B010-DA9C-460B-94B6-6F7EA9E61D81}" srcOrd="0" destOrd="0" parTransId="{DFB57554-AEF9-410E-80E2-E100518CBFA7}" sibTransId="{26B6283B-7352-4ED3-A944-2669F0773E16}"/>
    <dgm:cxn modelId="{33E7D9F1-7F14-4057-AA97-6228DEF0C88D}" type="presParOf" srcId="{D95E1B9D-CC43-41D0-B6E5-A3483A059BC7}" destId="{557CAE93-24E8-42F7-9166-8D7E124FB5BE}" srcOrd="0" destOrd="0" presId="urn:microsoft.com/office/officeart/2005/8/layout/pList2"/>
    <dgm:cxn modelId="{C3236281-61BB-442F-8221-B883003BBA53}" type="presParOf" srcId="{D95E1B9D-CC43-41D0-B6E5-A3483A059BC7}" destId="{FCAF03E1-731C-4057-B4E6-7877B3A88634}" srcOrd="1" destOrd="0" presId="urn:microsoft.com/office/officeart/2005/8/layout/pList2"/>
    <dgm:cxn modelId="{80FE10A3-4ACB-41B9-A1B9-B000DF7B46FC}" type="presParOf" srcId="{FCAF03E1-731C-4057-B4E6-7877B3A88634}" destId="{CE2B9969-EC1B-44D2-8086-0009C8369363}" srcOrd="0" destOrd="0" presId="urn:microsoft.com/office/officeart/2005/8/layout/pList2"/>
    <dgm:cxn modelId="{46C26E82-E37E-4176-8A40-F130514A5D1A}" type="presParOf" srcId="{CE2B9969-EC1B-44D2-8086-0009C8369363}" destId="{FAE39ED4-208D-410A-B02F-D520FC74C6C2}" srcOrd="0" destOrd="0" presId="urn:microsoft.com/office/officeart/2005/8/layout/pList2"/>
    <dgm:cxn modelId="{B080F64D-56D3-42B1-9A0A-E9CB4A708CC7}" type="presParOf" srcId="{CE2B9969-EC1B-44D2-8086-0009C8369363}" destId="{756E76D6-313E-42B2-B76F-6CA6821CCB33}" srcOrd="1" destOrd="0" presId="urn:microsoft.com/office/officeart/2005/8/layout/pList2"/>
    <dgm:cxn modelId="{BC112BAF-449C-4A31-8673-7493F869889B}" type="presParOf" srcId="{CE2B9969-EC1B-44D2-8086-0009C8369363}" destId="{97E8AE1B-CFD5-47D2-A9F3-0380B230F5E1}" srcOrd="2" destOrd="0" presId="urn:microsoft.com/office/officeart/2005/8/layout/pList2"/>
    <dgm:cxn modelId="{82843760-B706-4D6F-AB71-B4B94CA9C966}" type="presParOf" srcId="{FCAF03E1-731C-4057-B4E6-7877B3A88634}" destId="{4DCEDC41-E19F-4A35-8B62-21CEE700B6B0}" srcOrd="1" destOrd="0" presId="urn:microsoft.com/office/officeart/2005/8/layout/pList2"/>
    <dgm:cxn modelId="{0574E1AC-B81B-48DA-A19C-F6DAC95E0DB1}" type="presParOf" srcId="{FCAF03E1-731C-4057-B4E6-7877B3A88634}" destId="{C0F7FEF0-FA18-4D94-924A-EC09B0B8535A}" srcOrd="2" destOrd="0" presId="urn:microsoft.com/office/officeart/2005/8/layout/pList2"/>
    <dgm:cxn modelId="{6A6461F6-B976-41FD-BEB1-08CF55EFE2C5}" type="presParOf" srcId="{C0F7FEF0-FA18-4D94-924A-EC09B0B8535A}" destId="{CDC14A20-FE77-4FF2-8396-AEDC06505255}" srcOrd="0" destOrd="0" presId="urn:microsoft.com/office/officeart/2005/8/layout/pList2"/>
    <dgm:cxn modelId="{1041E9A6-36A2-433E-91DA-B15A526206F3}" type="presParOf" srcId="{C0F7FEF0-FA18-4D94-924A-EC09B0B8535A}" destId="{BB3EFD51-8CA1-499E-ADBB-E893E5560427}" srcOrd="1" destOrd="0" presId="urn:microsoft.com/office/officeart/2005/8/layout/pList2"/>
    <dgm:cxn modelId="{0D6A1A04-15AD-4BA2-AC25-074DD63307A2}" type="presParOf" srcId="{C0F7FEF0-FA18-4D94-924A-EC09B0B8535A}" destId="{6B43A4B5-69B9-435A-A78D-DBF069448C64}" srcOrd="2" destOrd="0" presId="urn:microsoft.com/office/officeart/2005/8/layout/pList2"/>
    <dgm:cxn modelId="{31EA3B5B-D302-422B-8D04-04C33DB52851}" type="presParOf" srcId="{FCAF03E1-731C-4057-B4E6-7877B3A88634}" destId="{3139D13E-2ECD-4674-B009-8BC27F9308F0}" srcOrd="3" destOrd="0" presId="urn:microsoft.com/office/officeart/2005/8/layout/pList2"/>
    <dgm:cxn modelId="{E0FAAD82-C63E-4CCB-9B22-12D73E11BE56}" type="presParOf" srcId="{FCAF03E1-731C-4057-B4E6-7877B3A88634}" destId="{1F2DBA27-3E02-4E2F-A256-57838D0A2F5C}" srcOrd="4" destOrd="0" presId="urn:microsoft.com/office/officeart/2005/8/layout/pList2"/>
    <dgm:cxn modelId="{471B45EB-EC72-4F16-8FB6-F450EE4422BA}" type="presParOf" srcId="{1F2DBA27-3E02-4E2F-A256-57838D0A2F5C}" destId="{C8B25D5E-ABC3-4DD3-B7FF-ECC53D1FF103}" srcOrd="0" destOrd="0" presId="urn:microsoft.com/office/officeart/2005/8/layout/pList2"/>
    <dgm:cxn modelId="{FFD3827C-F50A-4273-8AAD-8576FD852767}" type="presParOf" srcId="{1F2DBA27-3E02-4E2F-A256-57838D0A2F5C}" destId="{D9047A62-71AD-4E51-9553-C5504BB50955}" srcOrd="1" destOrd="0" presId="urn:microsoft.com/office/officeart/2005/8/layout/pList2"/>
    <dgm:cxn modelId="{3356D964-DD02-485B-A98A-032ACD9A0C7E}" type="presParOf" srcId="{1F2DBA27-3E02-4E2F-A256-57838D0A2F5C}" destId="{98E9D3FF-E082-4F84-ADE7-3BA5DD4CB4F9}" srcOrd="2" destOrd="0" presId="urn:microsoft.com/office/officeart/2005/8/layout/pList2"/>
    <dgm:cxn modelId="{038B0D97-857C-491C-91A9-10127BAB8435}" type="presParOf" srcId="{FCAF03E1-731C-4057-B4E6-7877B3A88634}" destId="{685D7024-C6E6-4824-B461-43146BA08E03}" srcOrd="5" destOrd="0" presId="urn:microsoft.com/office/officeart/2005/8/layout/pList2"/>
    <dgm:cxn modelId="{DC387D6D-65E7-427D-B4E0-E806FDAB9AA0}" type="presParOf" srcId="{FCAF03E1-731C-4057-B4E6-7877B3A88634}" destId="{ADAB4D57-3D54-4B9A-87BA-C8AAE0399208}" srcOrd="6" destOrd="0" presId="urn:microsoft.com/office/officeart/2005/8/layout/pList2"/>
    <dgm:cxn modelId="{D2FA4B34-A04C-43D6-8C90-67DA57A266B0}" type="presParOf" srcId="{ADAB4D57-3D54-4B9A-87BA-C8AAE0399208}" destId="{7D51838D-F191-4F94-8EC6-70EA320DB3B2}" srcOrd="0" destOrd="0" presId="urn:microsoft.com/office/officeart/2005/8/layout/pList2"/>
    <dgm:cxn modelId="{E645CA64-1EC5-4C69-9B19-BCEF5B1FE5EE}" type="presParOf" srcId="{ADAB4D57-3D54-4B9A-87BA-C8AAE0399208}" destId="{1B3F5E4A-5120-47F6-ACCA-632315A98893}" srcOrd="1" destOrd="0" presId="urn:microsoft.com/office/officeart/2005/8/layout/pList2"/>
    <dgm:cxn modelId="{69960586-D0B6-4BDC-9E90-5C07B70FEC6D}" type="presParOf" srcId="{ADAB4D57-3D54-4B9A-87BA-C8AAE0399208}" destId="{78340BBC-AF32-4395-8AA7-1D8E2DF3674A}" srcOrd="2" destOrd="0" presId="urn:microsoft.com/office/officeart/2005/8/layout/pList2"/>
    <dgm:cxn modelId="{7A9F312C-6CD1-44F3-A38B-8EC49C6B46DD}" type="presParOf" srcId="{FCAF03E1-731C-4057-B4E6-7877B3A88634}" destId="{CA29C203-B1AD-49F6-A1C3-0DABC4A34359}" srcOrd="7" destOrd="0" presId="urn:microsoft.com/office/officeart/2005/8/layout/pList2"/>
    <dgm:cxn modelId="{B1BB37E4-69CB-4690-8FCC-20E86C5A94AA}" type="presParOf" srcId="{FCAF03E1-731C-4057-B4E6-7877B3A88634}" destId="{33A20D5D-8D1E-473D-A57F-8CD9CB0C2F1E}" srcOrd="8" destOrd="0" presId="urn:microsoft.com/office/officeart/2005/8/layout/pList2"/>
    <dgm:cxn modelId="{C0B1286F-8E13-4957-987E-4CE3CDE69F59}" type="presParOf" srcId="{33A20D5D-8D1E-473D-A57F-8CD9CB0C2F1E}" destId="{7A306CB3-034E-462C-A3B1-171B750966F8}" srcOrd="0" destOrd="0" presId="urn:microsoft.com/office/officeart/2005/8/layout/pList2"/>
    <dgm:cxn modelId="{19CDA5E6-CCF0-4876-84EA-6173753E0EE5}" type="presParOf" srcId="{33A20D5D-8D1E-473D-A57F-8CD9CB0C2F1E}" destId="{E1BFA45A-A445-4F84-9F01-47AC54CBF8B6}" srcOrd="1" destOrd="0" presId="urn:microsoft.com/office/officeart/2005/8/layout/pList2"/>
    <dgm:cxn modelId="{AD645AE7-4CDA-4C3F-A66E-FFE4485224CB}" type="presParOf" srcId="{33A20D5D-8D1E-473D-A57F-8CD9CB0C2F1E}" destId="{21F5D950-25B9-4037-A0C8-A051DECA7277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7CAE93-24E8-42F7-9166-8D7E124FB5BE}">
      <dsp:nvSpPr>
        <dsp:cNvPr id="0" name=""/>
        <dsp:cNvSpPr/>
      </dsp:nvSpPr>
      <dsp:spPr>
        <a:xfrm>
          <a:off x="0" y="0"/>
          <a:ext cx="11565000" cy="221940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7E8AE1B-CFD5-47D2-A9F3-0380B230F5E1}">
      <dsp:nvSpPr>
        <dsp:cNvPr id="0" name=""/>
        <dsp:cNvSpPr/>
      </dsp:nvSpPr>
      <dsp:spPr>
        <a:xfrm>
          <a:off x="350665" y="295919"/>
          <a:ext cx="2011790" cy="16275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E39ED4-208D-410A-B02F-D520FC74C6C2}">
      <dsp:nvSpPr>
        <dsp:cNvPr id="0" name=""/>
        <dsp:cNvSpPr/>
      </dsp:nvSpPr>
      <dsp:spPr>
        <a:xfrm rot="10800000">
          <a:off x="354478" y="2219399"/>
          <a:ext cx="2004165" cy="271260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Картинки для игры</a:t>
          </a:r>
          <a:endParaRPr lang="ru-RU" sz="2200" b="1" kern="1200" dirty="0"/>
        </a:p>
      </dsp:txBody>
      <dsp:txXfrm rot="10800000">
        <a:off x="416113" y="2219399"/>
        <a:ext cx="1880895" cy="2650965"/>
      </dsp:txXfrm>
    </dsp:sp>
    <dsp:sp modelId="{6B43A4B5-69B9-435A-A78D-DBF069448C64}">
      <dsp:nvSpPr>
        <dsp:cNvPr id="0" name=""/>
        <dsp:cNvSpPr/>
      </dsp:nvSpPr>
      <dsp:spPr>
        <a:xfrm>
          <a:off x="2563635" y="295919"/>
          <a:ext cx="2011790" cy="16275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C14A20-FE77-4FF2-8396-AEDC06505255}">
      <dsp:nvSpPr>
        <dsp:cNvPr id="0" name=""/>
        <dsp:cNvSpPr/>
      </dsp:nvSpPr>
      <dsp:spPr>
        <a:xfrm rot="10800000">
          <a:off x="2563635" y="2219399"/>
          <a:ext cx="2011790" cy="271260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Ножницы</a:t>
          </a:r>
          <a:endParaRPr lang="ru-RU" sz="2200" b="1" kern="1200" dirty="0"/>
        </a:p>
      </dsp:txBody>
      <dsp:txXfrm rot="10800000">
        <a:off x="2625504" y="2219399"/>
        <a:ext cx="1888052" cy="2650731"/>
      </dsp:txXfrm>
    </dsp:sp>
    <dsp:sp modelId="{98E9D3FF-E082-4F84-ADE7-3BA5DD4CB4F9}">
      <dsp:nvSpPr>
        <dsp:cNvPr id="0" name=""/>
        <dsp:cNvSpPr/>
      </dsp:nvSpPr>
      <dsp:spPr>
        <a:xfrm>
          <a:off x="4776604" y="295919"/>
          <a:ext cx="2011790" cy="16275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B25D5E-ABC3-4DD3-B7FF-ECC53D1FF103}">
      <dsp:nvSpPr>
        <dsp:cNvPr id="0" name=""/>
        <dsp:cNvSpPr/>
      </dsp:nvSpPr>
      <dsp:spPr>
        <a:xfrm rot="10800000">
          <a:off x="4776604" y="2219399"/>
          <a:ext cx="2011790" cy="271260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Ламинатор</a:t>
          </a:r>
          <a:endParaRPr lang="ru-RU" sz="2200" b="1" kern="1200" dirty="0"/>
        </a:p>
      </dsp:txBody>
      <dsp:txXfrm rot="10800000">
        <a:off x="4838473" y="2219399"/>
        <a:ext cx="1888052" cy="2650731"/>
      </dsp:txXfrm>
    </dsp:sp>
    <dsp:sp modelId="{78340BBC-AF32-4395-8AA7-1D8E2DF3674A}">
      <dsp:nvSpPr>
        <dsp:cNvPr id="0" name=""/>
        <dsp:cNvSpPr/>
      </dsp:nvSpPr>
      <dsp:spPr>
        <a:xfrm>
          <a:off x="6989574" y="295919"/>
          <a:ext cx="2011790" cy="16275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51838D-F191-4F94-8EC6-70EA320DB3B2}">
      <dsp:nvSpPr>
        <dsp:cNvPr id="0" name=""/>
        <dsp:cNvSpPr/>
      </dsp:nvSpPr>
      <dsp:spPr>
        <a:xfrm rot="10800000">
          <a:off x="6989574" y="2219399"/>
          <a:ext cx="2011790" cy="271260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Пленка для </a:t>
          </a:r>
          <a:r>
            <a:rPr lang="ru-RU" sz="2200" b="1" kern="1200" dirty="0" err="1" smtClean="0"/>
            <a:t>ламинирования</a:t>
          </a:r>
          <a:endParaRPr lang="ru-RU" sz="2200" b="1" kern="1200" dirty="0"/>
        </a:p>
      </dsp:txBody>
      <dsp:txXfrm rot="10800000">
        <a:off x="7051443" y="2219399"/>
        <a:ext cx="1888052" cy="2650731"/>
      </dsp:txXfrm>
    </dsp:sp>
    <dsp:sp modelId="{21F5D950-25B9-4037-A0C8-A051DECA7277}">
      <dsp:nvSpPr>
        <dsp:cNvPr id="0" name=""/>
        <dsp:cNvSpPr/>
      </dsp:nvSpPr>
      <dsp:spPr>
        <a:xfrm>
          <a:off x="9202543" y="295919"/>
          <a:ext cx="2011790" cy="16275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306CB3-034E-462C-A3B1-171B750966F8}">
      <dsp:nvSpPr>
        <dsp:cNvPr id="0" name=""/>
        <dsp:cNvSpPr/>
      </dsp:nvSpPr>
      <dsp:spPr>
        <a:xfrm rot="10800000">
          <a:off x="9202543" y="2219399"/>
          <a:ext cx="2011790" cy="271260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Самоклеящиеся липучки</a:t>
          </a:r>
          <a:endParaRPr lang="ru-RU" sz="2200" b="1" kern="1200" dirty="0"/>
        </a:p>
      </dsp:txBody>
      <dsp:txXfrm rot="10800000">
        <a:off x="9264412" y="2219399"/>
        <a:ext cx="1888052" cy="26507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475BD99-17AB-45DE-BF5B-21E69A38E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86B10F61-C8C2-4CFA-A80B-8F966DF607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F219BA2-6EA9-4117-9D9D-DF1F04C83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25E21-EC16-4FB2-B00B-6D2CEE013F9A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E2123D1-72E9-447E-8CF2-BEBBC7051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B6CEAA0-2640-4654-9DE2-C71D2A596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53427-77A2-4406-AB9B-33DF0012B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329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3CCA2EE-340E-4BC2-B045-5559CF543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0D8DD8C-8C92-4ADA-AEFD-F2F607329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8FA0067-DFE8-4586-BBC2-4007413DF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25E21-EC16-4FB2-B00B-6D2CEE013F9A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5017F7A-01E9-41A3-B6F9-D4AE7442E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A037F90-C6FB-4A0A-A588-F5B8A3E6D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53427-77A2-4406-AB9B-33DF0012B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29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4775FA2-AD4A-4D21-BAFE-799995087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0DE6DDA-511A-4EC2-826E-2A97F56D91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E84EAA4-9A55-4602-BB5C-DEC85F3E23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CF1B79C-BDD1-42E3-BD7E-C418F7427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25E21-EC16-4FB2-B00B-6D2CEE013F9A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9C5585E6-F863-43B9-A7CC-A8D8A856C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5308610-C0CD-43B2-8384-7726E0038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53427-77A2-4406-AB9B-33DF0012B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054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E806E9C-7DD6-4D89-9E49-CCCA67A07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F494F38-9B84-4779-88FA-A093A92847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6670A8D5-E71E-4FC6-A899-44478D3DB2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30C0321F-0382-4FAD-98D3-27420B52BF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9B109BB3-8278-4334-B477-1A2F02E79C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57A6EB80-69D1-45E0-AEDD-A537F2633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25E21-EC16-4FB2-B00B-6D2CEE013F9A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18A625B8-8BED-4821-874A-33F139358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5FF6C1CD-C9E9-48B4-85DB-6A0D81E55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53427-77A2-4406-AB9B-33DF0012B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0654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7B4A8CC-FFA3-446D-8513-0C06A9536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4F4670BB-E6DD-4C1C-9A92-7C6AB0E20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25E21-EC16-4FB2-B00B-6D2CEE013F9A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ED4E5B68-44F3-4B41-8E8C-1B87DD430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DBC5B350-4505-4A31-B3C4-FD65007D7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53427-77A2-4406-AB9B-33DF0012B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7724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2784C86C-822B-40C8-ABF6-5F2E6529A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25E21-EC16-4FB2-B00B-6D2CEE013F9A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8E161B5F-059D-4603-95BA-25F8AAA7E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4520802-30F1-44DF-8CB6-D377182FF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53427-77A2-4406-AB9B-33DF0012B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994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725D3FC-DE13-4C7C-A2AB-CDC36FE9C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162DDFD-D724-4764-8F63-4CDA7D25E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614FACB8-B7D1-45BB-BCC8-2BAA3730A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83EB474-C57B-4460-A80F-F7F7481D0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25E21-EC16-4FB2-B00B-6D2CEE013F9A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AA0E1D5-6A1A-4F7C-8298-7CDDA70F4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BD64352-98F4-4463-9A43-DAB7B8C82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53427-77A2-4406-AB9B-33DF0012B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4073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1292653-F00E-4B0F-99D8-F58702BD8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A869DC4C-581E-4A63-8EB7-78CBBC2505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D18DFBF-6C91-470B-BDBF-AF6FF5B77A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6B36F99-CD76-4360-85AA-BDB4732C7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25E21-EC16-4FB2-B00B-6D2CEE013F9A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5C2753AC-8FA4-495C-BB5A-DD26CB1FA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05FC5C9-5238-4284-95D8-28C12137A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53427-77A2-4406-AB9B-33DF0012B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7052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86CE049-BBED-43E6-9471-D323FFDFC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2524F019-8181-418B-9784-23CF77542E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DB06BBB-199D-4972-ABF7-9CE882A0E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25E21-EC16-4FB2-B00B-6D2CEE013F9A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EED62B3-69CD-4EC0-B9C3-D330BE838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5A5581C-B40E-48A6-A69D-33D4C4EA2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53427-77A2-4406-AB9B-33DF0012B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6748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B1412BD8-1800-4154-BF84-0C972632E2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8BF64695-A62C-480E-A4EB-8A2306FC8E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E70A3E2-4416-495F-9FD6-D301346B8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25E21-EC16-4FB2-B00B-6D2CEE013F9A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CAC1021-24DE-44A1-B75A-25AB8CC42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0FD36B5-A790-40FA-B261-31E23D8D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53427-77A2-4406-AB9B-33DF0012B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963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481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E11ABB4-84E6-4957-916D-CC332F6B4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FC7823A-AB17-46E4-B7FA-475AC7D0D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36528C9-5884-4B4D-B36C-1A614FA16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00526-881B-4EFB-A2B1-E2EC6E673644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3A9552C-5650-405C-942C-79F245E32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7EA733B-55B7-42F8-B642-7A4DC9DAF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E403C-4EB7-40BC-9395-955F62C492F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640E1113-501F-42FF-A817-B71D295CCD2C}"/>
              </a:ext>
            </a:extLst>
          </p:cNvPr>
          <p:cNvSpPr/>
          <p:nvPr userDrawn="1"/>
        </p:nvSpPr>
        <p:spPr>
          <a:xfrm>
            <a:off x="0" y="0"/>
            <a:ext cx="12192000" cy="9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939F007F-2479-4E1B-962F-B6FEF354E7FF}"/>
              </a:ext>
            </a:extLst>
          </p:cNvPr>
          <p:cNvSpPr/>
          <p:nvPr userDrawn="1"/>
        </p:nvSpPr>
        <p:spPr>
          <a:xfrm>
            <a:off x="0" y="6759000"/>
            <a:ext cx="12192000" cy="9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="" xmlns:a16="http://schemas.microsoft.com/office/drawing/2014/main" id="{4FBB389D-F645-4EF0-A313-F1760EDDD65D}"/>
              </a:ext>
            </a:extLst>
          </p:cNvPr>
          <p:cNvGrpSpPr/>
          <p:nvPr userDrawn="1"/>
        </p:nvGrpSpPr>
        <p:grpSpPr>
          <a:xfrm>
            <a:off x="9347250" y="37980"/>
            <a:ext cx="2844750" cy="286020"/>
            <a:chOff x="9347250" y="37980"/>
            <a:chExt cx="2844750" cy="286020"/>
          </a:xfrm>
          <a:solidFill>
            <a:schemeClr val="accent2"/>
          </a:solidFill>
        </p:grpSpPr>
        <p:sp>
          <p:nvSpPr>
            <p:cNvPr id="12" name="Прямоугольник 11">
              <a:extLst>
                <a:ext uri="{FF2B5EF4-FFF2-40B4-BE49-F238E27FC236}">
                  <a16:creationId xmlns="" xmlns:a16="http://schemas.microsoft.com/office/drawing/2014/main" id="{E8DDD8ED-37DB-433B-9BE3-ED56AB186990}"/>
                </a:ext>
              </a:extLst>
            </p:cNvPr>
            <p:cNvSpPr/>
            <p:nvPr userDrawn="1"/>
          </p:nvSpPr>
          <p:spPr>
            <a:xfrm>
              <a:off x="9651000" y="49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2"/>
                </a:solidFill>
              </a:endParaRPr>
            </a:p>
          </p:txBody>
        </p:sp>
        <p:sp>
          <p:nvSpPr>
            <p:cNvPr id="13" name="Блок-схема: объединение 12">
              <a:extLst>
                <a:ext uri="{FF2B5EF4-FFF2-40B4-BE49-F238E27FC236}">
                  <a16:creationId xmlns="" xmlns:a16="http://schemas.microsoft.com/office/drawing/2014/main" id="{8A9AC1B6-7038-462A-A7C2-D0F29619BF17}"/>
                </a:ext>
              </a:extLst>
            </p:cNvPr>
            <p:cNvSpPr/>
            <p:nvPr userDrawn="1"/>
          </p:nvSpPr>
          <p:spPr>
            <a:xfrm>
              <a:off x="9347250" y="3798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2"/>
                </a:solidFill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E463789D-0C7C-454D-BFD9-1DE51E4C5BFC}"/>
              </a:ext>
            </a:extLst>
          </p:cNvPr>
          <p:cNvGrpSpPr/>
          <p:nvPr userDrawn="1"/>
        </p:nvGrpSpPr>
        <p:grpSpPr>
          <a:xfrm>
            <a:off x="-35250" y="6583500"/>
            <a:ext cx="2844750" cy="274500"/>
            <a:chOff x="-35250" y="6583500"/>
            <a:chExt cx="2844750" cy="274500"/>
          </a:xfrm>
          <a:solidFill>
            <a:schemeClr val="accent2"/>
          </a:solidFill>
        </p:grpSpPr>
        <p:sp>
          <p:nvSpPr>
            <p:cNvPr id="15" name="Прямоугольник 14">
              <a:extLst>
                <a:ext uri="{FF2B5EF4-FFF2-40B4-BE49-F238E27FC236}">
                  <a16:creationId xmlns="" xmlns:a16="http://schemas.microsoft.com/office/drawing/2014/main" id="{84D431FD-AB15-4701-9AC6-CDB8CE4C764C}"/>
                </a:ext>
              </a:extLst>
            </p:cNvPr>
            <p:cNvSpPr/>
            <p:nvPr userDrawn="1"/>
          </p:nvSpPr>
          <p:spPr>
            <a:xfrm>
              <a:off x="-35250" y="6583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16" name="Блок-схема: объединение 15">
              <a:extLst>
                <a:ext uri="{FF2B5EF4-FFF2-40B4-BE49-F238E27FC236}">
                  <a16:creationId xmlns="" xmlns:a16="http://schemas.microsoft.com/office/drawing/2014/main" id="{E7D3F83A-004E-403A-8F03-CC8948CF9F67}"/>
                </a:ext>
              </a:extLst>
            </p:cNvPr>
            <p:cNvSpPr/>
            <p:nvPr userDrawn="1"/>
          </p:nvSpPr>
          <p:spPr>
            <a:xfrm rot="10800000">
              <a:off x="2202000" y="658350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018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24B881EB-1784-473B-8081-FDC8508B7613}"/>
              </a:ext>
            </a:extLst>
          </p:cNvPr>
          <p:cNvSpPr/>
          <p:nvPr userDrawn="1"/>
        </p:nvSpPr>
        <p:spPr>
          <a:xfrm>
            <a:off x="0" y="0"/>
            <a:ext cx="12192000" cy="9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B119E31C-4778-49B4-88E9-494EF71DCCA4}"/>
              </a:ext>
            </a:extLst>
          </p:cNvPr>
          <p:cNvSpPr/>
          <p:nvPr userDrawn="1"/>
        </p:nvSpPr>
        <p:spPr>
          <a:xfrm>
            <a:off x="0" y="6759000"/>
            <a:ext cx="12192000" cy="9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="" xmlns:a16="http://schemas.microsoft.com/office/drawing/2014/main" id="{AB8690DA-5449-464D-80A9-DCC9C148D31F}"/>
              </a:ext>
            </a:extLst>
          </p:cNvPr>
          <p:cNvGrpSpPr/>
          <p:nvPr userDrawn="1"/>
        </p:nvGrpSpPr>
        <p:grpSpPr>
          <a:xfrm>
            <a:off x="9347250" y="37980"/>
            <a:ext cx="2844750" cy="286020"/>
            <a:chOff x="9347250" y="37980"/>
            <a:chExt cx="2844750" cy="286020"/>
          </a:xfrm>
          <a:solidFill>
            <a:schemeClr val="accent2"/>
          </a:solidFill>
        </p:grpSpPr>
        <p:sp>
          <p:nvSpPr>
            <p:cNvPr id="12" name="Прямоугольник 11">
              <a:extLst>
                <a:ext uri="{FF2B5EF4-FFF2-40B4-BE49-F238E27FC236}">
                  <a16:creationId xmlns="" xmlns:a16="http://schemas.microsoft.com/office/drawing/2014/main" id="{315118C4-713A-4AB9-B08B-BD62864C2E6A}"/>
                </a:ext>
              </a:extLst>
            </p:cNvPr>
            <p:cNvSpPr/>
            <p:nvPr userDrawn="1"/>
          </p:nvSpPr>
          <p:spPr>
            <a:xfrm>
              <a:off x="9651000" y="49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13" name="Блок-схема: объединение 12">
              <a:extLst>
                <a:ext uri="{FF2B5EF4-FFF2-40B4-BE49-F238E27FC236}">
                  <a16:creationId xmlns="" xmlns:a16="http://schemas.microsoft.com/office/drawing/2014/main" id="{A0898C5B-FFF0-4624-824E-84E4C17CBB18}"/>
                </a:ext>
              </a:extLst>
            </p:cNvPr>
            <p:cNvSpPr/>
            <p:nvPr userDrawn="1"/>
          </p:nvSpPr>
          <p:spPr>
            <a:xfrm>
              <a:off x="9347250" y="3798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7BCAD506-BA00-4E33-B68C-E5911E34BEAB}"/>
              </a:ext>
            </a:extLst>
          </p:cNvPr>
          <p:cNvGrpSpPr/>
          <p:nvPr userDrawn="1"/>
        </p:nvGrpSpPr>
        <p:grpSpPr>
          <a:xfrm>
            <a:off x="-35250" y="6583500"/>
            <a:ext cx="2844750" cy="274500"/>
            <a:chOff x="-35250" y="6583500"/>
            <a:chExt cx="2844750" cy="274500"/>
          </a:xfrm>
          <a:solidFill>
            <a:schemeClr val="accent2"/>
          </a:solidFill>
        </p:grpSpPr>
        <p:sp>
          <p:nvSpPr>
            <p:cNvPr id="15" name="Прямоугольник 14">
              <a:extLst>
                <a:ext uri="{FF2B5EF4-FFF2-40B4-BE49-F238E27FC236}">
                  <a16:creationId xmlns="" xmlns:a16="http://schemas.microsoft.com/office/drawing/2014/main" id="{501341E1-EFB0-48B5-8780-45599BABAF41}"/>
                </a:ext>
              </a:extLst>
            </p:cNvPr>
            <p:cNvSpPr/>
            <p:nvPr userDrawn="1"/>
          </p:nvSpPr>
          <p:spPr>
            <a:xfrm>
              <a:off x="-35250" y="6583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16" name="Блок-схема: объединение 15">
              <a:extLst>
                <a:ext uri="{FF2B5EF4-FFF2-40B4-BE49-F238E27FC236}">
                  <a16:creationId xmlns="" xmlns:a16="http://schemas.microsoft.com/office/drawing/2014/main" id="{DE8C835F-D205-4D6A-8A82-F0DFE38F02AB}"/>
                </a:ext>
              </a:extLst>
            </p:cNvPr>
            <p:cNvSpPr/>
            <p:nvPr userDrawn="1"/>
          </p:nvSpPr>
          <p:spPr>
            <a:xfrm rot="10800000">
              <a:off x="2202000" y="658350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038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366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3721462-A9E1-4536-9F2D-B2F8F2185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8" y="365125"/>
            <a:ext cx="5257801" cy="1325563"/>
          </a:xfrm>
        </p:spPr>
        <p:txBody>
          <a:bodyPr/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A18D8509-D379-49B3-A4FE-EDBEE064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0FB3E60-2F82-4C12-95B3-7ACC1B0E5862}" type="datetimeFigureOut">
              <a:rPr lang="ru-RU" smtClean="0"/>
              <a:pPr/>
              <a:t>19.01.2022</a:t>
            </a:fld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D1B458C-BFE5-4FED-890B-A3C81CBD9E00}"/>
              </a:ext>
            </a:extLst>
          </p:cNvPr>
          <p:cNvSpPr/>
          <p:nvPr userDrawn="1"/>
        </p:nvSpPr>
        <p:spPr>
          <a:xfrm>
            <a:off x="0" y="0"/>
            <a:ext cx="12192000" cy="9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474EC097-BE1E-47C5-A4A4-558BFD9F9C06}"/>
              </a:ext>
            </a:extLst>
          </p:cNvPr>
          <p:cNvSpPr/>
          <p:nvPr userDrawn="1"/>
        </p:nvSpPr>
        <p:spPr>
          <a:xfrm>
            <a:off x="12450" y="6772425"/>
            <a:ext cx="12192000" cy="9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8" name="Рисунок 2">
            <a:extLst>
              <a:ext uri="{FF2B5EF4-FFF2-40B4-BE49-F238E27FC236}">
                <a16:creationId xmlns="" xmlns:a16="http://schemas.microsoft.com/office/drawing/2014/main" id="{17DD4B55-CA6E-4B68-97C9-646C6EC1FB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850" y="-575"/>
            <a:ext cx="5186362" cy="6858575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ECD6CA42-8F84-4EF7-AC44-C6D7CA7B5256}"/>
              </a:ext>
            </a:extLst>
          </p:cNvPr>
          <p:cNvGrpSpPr/>
          <p:nvPr userDrawn="1"/>
        </p:nvGrpSpPr>
        <p:grpSpPr>
          <a:xfrm>
            <a:off x="5207212" y="36075"/>
            <a:ext cx="2844750" cy="274500"/>
            <a:chOff x="5228062" y="49500"/>
            <a:chExt cx="2844750" cy="274500"/>
          </a:xfrm>
          <a:solidFill>
            <a:schemeClr val="accent2"/>
          </a:solidFill>
        </p:grpSpPr>
        <p:sp>
          <p:nvSpPr>
            <p:cNvPr id="10" name="Прямоугольник 9">
              <a:extLst>
                <a:ext uri="{FF2B5EF4-FFF2-40B4-BE49-F238E27FC236}">
                  <a16:creationId xmlns="" xmlns:a16="http://schemas.microsoft.com/office/drawing/2014/main" id="{EF73193D-4957-4A8F-A457-261D1530DEC3}"/>
                </a:ext>
              </a:extLst>
            </p:cNvPr>
            <p:cNvSpPr/>
            <p:nvPr userDrawn="1"/>
          </p:nvSpPr>
          <p:spPr>
            <a:xfrm>
              <a:off x="5228062" y="49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11" name="Блок-схема: объединение 10">
              <a:extLst>
                <a:ext uri="{FF2B5EF4-FFF2-40B4-BE49-F238E27FC236}">
                  <a16:creationId xmlns="" xmlns:a16="http://schemas.microsoft.com/office/drawing/2014/main" id="{9CA2CB59-7E2E-4FE6-B4DA-BC82267C4973}"/>
                </a:ext>
              </a:extLst>
            </p:cNvPr>
            <p:cNvSpPr/>
            <p:nvPr userDrawn="1"/>
          </p:nvSpPr>
          <p:spPr>
            <a:xfrm>
              <a:off x="7465312" y="4950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="" xmlns:a16="http://schemas.microsoft.com/office/drawing/2014/main" id="{F77822EB-8A6C-4A70-8594-303E6651250C}"/>
              </a:ext>
            </a:extLst>
          </p:cNvPr>
          <p:cNvGrpSpPr/>
          <p:nvPr userDrawn="1"/>
        </p:nvGrpSpPr>
        <p:grpSpPr>
          <a:xfrm>
            <a:off x="9382650" y="6596925"/>
            <a:ext cx="2844750" cy="274500"/>
            <a:chOff x="9347250" y="6571200"/>
            <a:chExt cx="2844750" cy="274500"/>
          </a:xfrm>
          <a:solidFill>
            <a:schemeClr val="accent2"/>
          </a:solidFill>
        </p:grpSpPr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1DA2A97F-749F-48D2-AE48-5762F540EF28}"/>
                </a:ext>
              </a:extLst>
            </p:cNvPr>
            <p:cNvSpPr/>
            <p:nvPr userDrawn="1"/>
          </p:nvSpPr>
          <p:spPr>
            <a:xfrm>
              <a:off x="9651000" y="65712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14" name="Блок-схема: объединение 13">
              <a:extLst>
                <a:ext uri="{FF2B5EF4-FFF2-40B4-BE49-F238E27FC236}">
                  <a16:creationId xmlns="" xmlns:a16="http://schemas.microsoft.com/office/drawing/2014/main" id="{3E93E1D6-3B3B-47F6-966E-B20E50008B90}"/>
                </a:ext>
              </a:extLst>
            </p:cNvPr>
            <p:cNvSpPr/>
            <p:nvPr userDrawn="1"/>
          </p:nvSpPr>
          <p:spPr>
            <a:xfrm rot="10800000">
              <a:off x="9347250" y="657120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/>
                </a:solidFill>
              </a:endParaRPr>
            </a:p>
          </p:txBody>
        </p:sp>
      </p:grpSp>
      <p:sp>
        <p:nvSpPr>
          <p:cNvPr id="16" name="Текст 18">
            <a:extLst>
              <a:ext uri="{FF2B5EF4-FFF2-40B4-BE49-F238E27FC236}">
                <a16:creationId xmlns="" xmlns:a16="http://schemas.microsoft.com/office/drawing/2014/main" id="{57C0137E-3F0D-4D70-B2CA-0E5AD27AD1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2033588"/>
            <a:ext cx="5186363" cy="4049712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  <a:lvl2pPr>
              <a:defRPr b="0">
                <a:solidFill>
                  <a:schemeClr val="accent2"/>
                </a:solidFill>
              </a:defRPr>
            </a:lvl2pPr>
            <a:lvl3pPr>
              <a:defRPr b="0">
                <a:solidFill>
                  <a:schemeClr val="accent2"/>
                </a:solidFill>
              </a:defRPr>
            </a:lvl3pPr>
            <a:lvl4pPr>
              <a:defRPr b="0">
                <a:solidFill>
                  <a:schemeClr val="accent2"/>
                </a:solidFill>
              </a:defRPr>
            </a:lvl4pPr>
            <a:lvl5pPr>
              <a:defRPr b="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9933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4756F5F-238C-4EA5-953D-83BC7A40E2A5}"/>
              </a:ext>
            </a:extLst>
          </p:cNvPr>
          <p:cNvSpPr/>
          <p:nvPr userDrawn="1"/>
        </p:nvSpPr>
        <p:spPr>
          <a:xfrm>
            <a:off x="0" y="1674000"/>
            <a:ext cx="12192000" cy="135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4A24F890-6633-4AD3-9C24-3D0B92AF4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2BC0BA3-1E1F-4BDD-8E19-DB8F68551C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3294063"/>
            <a:ext cx="10515600" cy="29702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4560B685-5836-4067-85B7-2D3D4F5E09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989138"/>
            <a:ext cx="10515600" cy="8096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0280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CA75B666-56EB-4BC3-A2DA-3F26BD5CBF9B}"/>
              </a:ext>
            </a:extLst>
          </p:cNvPr>
          <p:cNvSpPr/>
          <p:nvPr userDrawn="1"/>
        </p:nvSpPr>
        <p:spPr>
          <a:xfrm>
            <a:off x="8031000" y="447747"/>
            <a:ext cx="3735000" cy="5962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="" xmlns:a16="http://schemas.microsoft.com/office/drawing/2014/main" id="{848B91CB-D8C9-4DA9-8CED-26CE57EE34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8502" y="3654002"/>
            <a:ext cx="6525000" cy="260999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="" xmlns:a16="http://schemas.microsoft.com/office/drawing/2014/main" id="{7B65CF81-B173-4646-A374-B2745ECC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01" y="594001"/>
            <a:ext cx="6525000" cy="855000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=""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8501" y="1764001"/>
            <a:ext cx="6525000" cy="168556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6435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B8583EE-252E-41FE-AB7A-07D44653F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76B07D8-45F5-432E-B708-DF9A625778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F326451-6A92-4D65-AD0B-856528E64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25E21-EC16-4FB2-B00B-6D2CEE013F9A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BB1D946-D98C-4347-BAE3-CA1AC6066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5B3555D-832A-49FA-A417-C87C45C2F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53427-77A2-4406-AB9B-33DF0012B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943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hyperlink" Target="https://presentation-creation.ru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6563856-D66D-44B8-8569-D9ACB42E3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790A5AD-7C0F-4C90-97EE-17018A6D24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DC517B4-0AEF-484D-A4C7-3B3F2A71AF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25E21-EC16-4FB2-B00B-6D2CEE013F9A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3C0E6D4-8D6A-47A6-9A1A-6801E7FBB2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3DBEAA2-0AD4-4523-8AB9-89C7AC541D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53427-77A2-4406-AB9B-33DF0012B4DB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hlinkClick r:id="rId20"/>
            <a:extLst>
              <a:ext uri="{FF2B5EF4-FFF2-40B4-BE49-F238E27FC236}">
                <a16:creationId xmlns="" xmlns:a16="http://schemas.microsoft.com/office/drawing/2014/main" id="{A3DF6E02-8AFD-430E-83E7-3B976B38D7C2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4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0" r:id="rId3"/>
    <p:sldLayoutId id="2147483661" r:id="rId4"/>
    <p:sldLayoutId id="2147483666" r:id="rId5"/>
    <p:sldLayoutId id="2147483662" r:id="rId6"/>
    <p:sldLayoutId id="2147483663" r:id="rId7"/>
    <p:sldLayoutId id="2147483664" r:id="rId8"/>
    <p:sldLayoutId id="2147483650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2054CB3-6B22-4062-B53C-621C1FC7ACF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ru-RU" b="1" dirty="0"/>
              <a:t>Вставьте заголовок слайда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86D5A87-B823-4FF1-8910-14117BF0A8F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Lorem </a:t>
            </a:r>
            <a:r>
              <a:rPr lang="en-US" dirty="0" err="1" smtClean="0"/>
              <a:t>ipsumdolor</a:t>
            </a:r>
            <a:r>
              <a:rPr lang="en-US" dirty="0" smtClean="0"/>
              <a:t> </a:t>
            </a:r>
            <a:r>
              <a:rPr lang="en-US" dirty="0"/>
              <a:t>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  <a:endParaRPr lang="ru-RU" dirty="0"/>
          </a:p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  <a:endParaRPr lang="ru-RU" dirty="0"/>
          </a:p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  <a:endParaRPr lang="ru-RU" dirty="0"/>
          </a:p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  <a:endParaRPr lang="ru-RU" dirty="0"/>
          </a:p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  <a:endParaRPr lang="ru-RU" dirty="0"/>
          </a:p>
        </p:txBody>
      </p:sp>
      <p:pic>
        <p:nvPicPr>
          <p:cNvPr id="2052" name="Picture 4" descr="https://kartinkin.net/uploads/posts/2021-07/1627107298_12-kartinkin-com-p-kantselyarskie-tovari-fon-krasivo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" y="0"/>
            <a:ext cx="12184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9FE3E98-89AF-4C85-8D85-E68A9D1656C5}"/>
              </a:ext>
            </a:extLst>
          </p:cNvPr>
          <p:cNvSpPr txBox="1"/>
          <p:nvPr/>
        </p:nvSpPr>
        <p:spPr>
          <a:xfrm>
            <a:off x="1442441" y="2551837"/>
            <a:ext cx="936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«Формирования </a:t>
            </a:r>
            <a:r>
              <a:rPr lang="ru-RU" sz="3600" b="1" dirty="0" smtClean="0">
                <a:solidFill>
                  <a:srgbClr val="002060"/>
                </a:solidFill>
              </a:rPr>
              <a:t>финансовой грамотности у детей старшего дошкольного </a:t>
            </a:r>
            <a:r>
              <a:rPr lang="ru-RU" sz="3600" b="1" dirty="0" smtClean="0">
                <a:solidFill>
                  <a:srgbClr val="002060"/>
                </a:solidFill>
              </a:rPr>
              <a:t>возраста через игры на липучках»</a:t>
            </a:r>
            <a:endParaRPr lang="ru-RU" sz="3600" b="1" dirty="0" smtClean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9FE3E98-89AF-4C85-8D85-E68A9D1656C5}"/>
              </a:ext>
            </a:extLst>
          </p:cNvPr>
          <p:cNvSpPr txBox="1"/>
          <p:nvPr/>
        </p:nvSpPr>
        <p:spPr>
          <a:xfrm>
            <a:off x="1419750" y="2036010"/>
            <a:ext cx="936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МАСТЕР-КЛАСС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46000" y="6354000"/>
            <a:ext cx="43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Голышманово, 2022</a:t>
            </a:r>
            <a:endParaRPr lang="ru-RU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131891" y="4464000"/>
            <a:ext cx="283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rgbClr val="002060"/>
                </a:solidFill>
              </a:rPr>
              <a:t>Борисова Евгения </a:t>
            </a:r>
          </a:p>
          <a:p>
            <a:pPr algn="r"/>
            <a:r>
              <a:rPr lang="ru-RU" sz="2400" b="1" dirty="0" smtClean="0">
                <a:solidFill>
                  <a:srgbClr val="002060"/>
                </a:solidFill>
              </a:rPr>
              <a:t>Владимировна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86000" y="144000"/>
            <a:ext cx="945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Отделение МАДОУ Голышмановский ЦРР д/с №4 «Ёлочка» – </a:t>
            </a:r>
          </a:p>
          <a:p>
            <a:pPr algn="ctr"/>
            <a:r>
              <a:rPr lang="ru-RU" sz="2400" b="1" dirty="0" smtClean="0"/>
              <a:t>ЦРР д/с №2 «Зёрнышко»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21738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9FE3E98-89AF-4C85-8D85-E68A9D1656C5}"/>
              </a:ext>
            </a:extLst>
          </p:cNvPr>
          <p:cNvSpPr txBox="1"/>
          <p:nvPr/>
        </p:nvSpPr>
        <p:spPr>
          <a:xfrm>
            <a:off x="5511000" y="2004961"/>
            <a:ext cx="49448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Мастер-класс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" t="29235" r="26" b="27274"/>
          <a:stretch/>
        </p:blipFill>
        <p:spPr bwMode="auto">
          <a:xfrm>
            <a:off x="16818" y="0"/>
            <a:ext cx="12187237" cy="329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" t="29235" r="26" b="27274"/>
          <a:stretch/>
        </p:blipFill>
        <p:spPr bwMode="auto">
          <a:xfrm>
            <a:off x="11963" y="3287508"/>
            <a:ext cx="12187237" cy="3570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+mn-lt"/>
              </a:rPr>
              <a:t>Игры «Что можно купить за деньги?», «Что нельзя купить за деньги?»</a:t>
            </a:r>
            <a:endParaRPr lang="ru-RU" sz="48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797" y="1179000"/>
            <a:ext cx="5944125" cy="594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1000" y="1825624"/>
            <a:ext cx="8128797" cy="4843375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b="1" dirty="0" smtClean="0"/>
              <a:t>Цель</a:t>
            </a:r>
            <a:r>
              <a:rPr lang="ru-RU" dirty="0" smtClean="0"/>
              <a:t>: </a:t>
            </a:r>
            <a:r>
              <a:rPr lang="ru-RU" dirty="0"/>
              <a:t>сформировать понятие ребенка, что не все можно купить за деньги, есть вещи, которые </a:t>
            </a:r>
            <a:r>
              <a:rPr lang="ru-RU" dirty="0" smtClean="0"/>
              <a:t>купить  нельзя.</a:t>
            </a:r>
            <a:endParaRPr lang="ru-RU" dirty="0"/>
          </a:p>
          <a:p>
            <a:pPr marL="0" indent="0" algn="just">
              <a:buNone/>
            </a:pPr>
            <a:r>
              <a:rPr lang="ru-RU" b="1" dirty="0"/>
              <a:t>Ход игры: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dirty="0" smtClean="0"/>
              <a:t>Раскладываем </a:t>
            </a:r>
            <a:r>
              <a:rPr lang="ru-RU" dirty="0"/>
              <a:t>2 игровых поля </a:t>
            </a:r>
            <a:r>
              <a:rPr lang="ru-RU" dirty="0" smtClean="0"/>
              <a:t>и карточки для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dirty="0" smtClean="0"/>
              <a:t>Предлагаем </a:t>
            </a:r>
            <a:r>
              <a:rPr lang="ru-RU" dirty="0"/>
              <a:t>ребенку взять любую карточку с картинкой, проанализировать можно или нельзя  данный предмет купить за деньги (Книга – можно купить, сон – нельзя купить).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dirty="0" smtClean="0"/>
              <a:t>Если </a:t>
            </a:r>
            <a:r>
              <a:rPr lang="ru-RU" dirty="0"/>
              <a:t>выбранный предмет на </a:t>
            </a:r>
            <a:r>
              <a:rPr lang="ru-RU" dirty="0" err="1"/>
              <a:t>картике</a:t>
            </a:r>
            <a:r>
              <a:rPr lang="ru-RU" dirty="0"/>
              <a:t> можно купить, </a:t>
            </a:r>
            <a:r>
              <a:rPr lang="ru-RU" dirty="0" smtClean="0"/>
              <a:t>ребенок помещает </a:t>
            </a:r>
            <a:r>
              <a:rPr lang="ru-RU" dirty="0"/>
              <a:t>его в игровое поле «Что можно купить за деньги?» (игровое поле с кошельком). Если предмет на картинке купить нельзя  - помещаем в игровое поле «Что нельзя купить за деньги?» (поле с перечеркнутым кошельком)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dirty="0" smtClean="0"/>
              <a:t>Продолжаем </a:t>
            </a:r>
            <a:r>
              <a:rPr lang="ru-RU" dirty="0"/>
              <a:t>игру, пока не распределим все карточки с картинками.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215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9FE3E98-89AF-4C85-8D85-E68A9D1656C5}"/>
              </a:ext>
            </a:extLst>
          </p:cNvPr>
          <p:cNvSpPr txBox="1"/>
          <p:nvPr/>
        </p:nvSpPr>
        <p:spPr>
          <a:xfrm>
            <a:off x="5511000" y="2004961"/>
            <a:ext cx="49448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Мастер-класс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" t="29235" r="26" b="27274"/>
          <a:stretch/>
        </p:blipFill>
        <p:spPr bwMode="auto">
          <a:xfrm>
            <a:off x="16818" y="0"/>
            <a:ext cx="12187237" cy="329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" t="29235" r="26" b="27274"/>
          <a:stretch/>
        </p:blipFill>
        <p:spPr bwMode="auto">
          <a:xfrm>
            <a:off x="11963" y="3287508"/>
            <a:ext cx="12187237" cy="3570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Calibri" panose="020F0502020204030204"/>
              </a:rPr>
              <a:t>Необходимые материалы и инструменты</a:t>
            </a:r>
            <a:endParaRPr lang="ru-RU" sz="6000" dirty="0">
              <a:solidFill>
                <a:srgbClr val="002060"/>
              </a:solidFill>
              <a:latin typeface="+mn-lt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6171626"/>
              </p:ext>
            </p:extLst>
          </p:nvPr>
        </p:nvGraphicFramePr>
        <p:xfrm>
          <a:off x="381000" y="1647000"/>
          <a:ext cx="11565000" cy="493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7017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9FE3E98-89AF-4C85-8D85-E68A9D1656C5}"/>
              </a:ext>
            </a:extLst>
          </p:cNvPr>
          <p:cNvSpPr txBox="1"/>
          <p:nvPr/>
        </p:nvSpPr>
        <p:spPr>
          <a:xfrm>
            <a:off x="5511000" y="2004961"/>
            <a:ext cx="49448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Мастер-класс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" t="29235" r="26" b="27274"/>
          <a:stretch/>
        </p:blipFill>
        <p:spPr bwMode="auto">
          <a:xfrm>
            <a:off x="16818" y="0"/>
            <a:ext cx="12187237" cy="329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" t="29235" r="26" b="27274"/>
          <a:stretch/>
        </p:blipFill>
        <p:spPr bwMode="auto">
          <a:xfrm>
            <a:off x="11963" y="3287508"/>
            <a:ext cx="12187237" cy="3570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Calibri" panose="020F0502020204030204"/>
              </a:rPr>
              <a:t>Алгоритм создания </a:t>
            </a:r>
            <a:r>
              <a:rPr lang="ru-RU" sz="4800" b="1" dirty="0" smtClean="0">
                <a:solidFill>
                  <a:srgbClr val="002060"/>
                </a:solidFill>
                <a:latin typeface="Calibri" panose="020F0502020204030204"/>
              </a:rPr>
              <a:t>игры </a:t>
            </a:r>
            <a:r>
              <a:rPr lang="ru-RU" sz="4800" b="1" dirty="0">
                <a:solidFill>
                  <a:srgbClr val="002060"/>
                </a:solidFill>
                <a:latin typeface="Calibri" panose="020F0502020204030204"/>
              </a:rPr>
              <a:t>на липучках</a:t>
            </a:r>
            <a:br>
              <a:rPr lang="ru-RU" sz="4800" b="1" dirty="0">
                <a:solidFill>
                  <a:srgbClr val="002060"/>
                </a:solidFill>
                <a:latin typeface="Calibri" panose="020F0502020204030204"/>
              </a:rPr>
            </a:br>
            <a:r>
              <a:rPr lang="ru-RU" sz="3600" b="1" dirty="0">
                <a:solidFill>
                  <a:srgbClr val="002060"/>
                </a:solidFill>
                <a:latin typeface="Calibri" panose="020F0502020204030204"/>
              </a:rPr>
              <a:t>Игра «Что можно купить за деньги?»</a:t>
            </a:r>
            <a:r>
              <a:rPr lang="ru-RU" sz="4800" b="1" dirty="0">
                <a:solidFill>
                  <a:srgbClr val="002060"/>
                </a:solidFill>
                <a:latin typeface="Calibri" panose="020F0502020204030204"/>
              </a:rPr>
              <a:t/>
            </a:r>
            <a:br>
              <a:rPr lang="ru-RU" sz="4800" b="1" dirty="0">
                <a:solidFill>
                  <a:srgbClr val="002060"/>
                </a:solidFill>
                <a:latin typeface="Calibri" panose="020F0502020204030204"/>
              </a:rPr>
            </a:br>
            <a:endParaRPr lang="ru-RU" sz="6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/>
              <a:t>Распечатываем   выбранные   картинки   для  игры (плотность бумаги не менее 210гр.).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Вырезаем распечатанные заготовки для игры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Ламинируем листы с вырезанными заготовками для </a:t>
            </a:r>
            <a:r>
              <a:rPr lang="ru-RU" dirty="0" smtClean="0"/>
              <a:t>игр (плотность пленки не менее 100мк.)</a:t>
            </a: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Вырезаем </a:t>
            </a:r>
            <a:r>
              <a:rPr lang="ru-RU" dirty="0" err="1"/>
              <a:t>заламинированные</a:t>
            </a:r>
            <a:r>
              <a:rPr lang="ru-RU" dirty="0"/>
              <a:t> заготовки для игры по контуру, отступая примерно 0,5 см.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С изнаночной стороны картинок для игр, по центру - прикрепляем самоклеящиеся липучки </a:t>
            </a:r>
            <a:endParaRPr lang="ru-RU" dirty="0" smtClean="0"/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Распределяем </a:t>
            </a:r>
            <a:r>
              <a:rPr lang="ru-RU" dirty="0"/>
              <a:t>дополнительные картинки по кругу самой игры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Берем одну картинку с приклеенной самоклеящейся липучкой и соединяем ее со второй стороной липучки (крючок), после чего возвращаем картинку на место.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Повторяем шаг </a:t>
            </a:r>
            <a:r>
              <a:rPr lang="ru-RU" dirty="0" smtClean="0"/>
              <a:t>7 </a:t>
            </a:r>
            <a:r>
              <a:rPr lang="ru-RU" dirty="0"/>
              <a:t>- со всеми картинками игры.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671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9FE3E98-89AF-4C85-8D85-E68A9D1656C5}"/>
              </a:ext>
            </a:extLst>
          </p:cNvPr>
          <p:cNvSpPr txBox="1"/>
          <p:nvPr/>
        </p:nvSpPr>
        <p:spPr>
          <a:xfrm>
            <a:off x="5511000" y="2004961"/>
            <a:ext cx="49448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Мастер-класс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" t="29235" r="26" b="27274"/>
          <a:stretch/>
        </p:blipFill>
        <p:spPr bwMode="auto">
          <a:xfrm>
            <a:off x="16818" y="0"/>
            <a:ext cx="12187237" cy="329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" t="29235" r="26" b="27274"/>
          <a:stretch/>
        </p:blipFill>
        <p:spPr bwMode="auto">
          <a:xfrm>
            <a:off x="11963" y="3287508"/>
            <a:ext cx="12187237" cy="3570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Calibri" panose="020F0502020204030204"/>
              </a:rPr>
              <a:t>Заключение</a:t>
            </a:r>
            <a:endParaRPr lang="ru-RU" sz="6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6000" y="1494001"/>
            <a:ext cx="10837800" cy="46829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 smtClean="0"/>
              <a:t>Использование игр </a:t>
            </a:r>
            <a:r>
              <a:rPr lang="ru-RU" sz="4000" dirty="0"/>
              <a:t>на липучках  </a:t>
            </a:r>
            <a:r>
              <a:rPr lang="ru-RU" sz="4000" dirty="0" smtClean="0"/>
              <a:t>позволяет повысить </a:t>
            </a:r>
            <a:r>
              <a:rPr lang="ru-RU" sz="4000" dirty="0"/>
              <a:t>уровень финансовой грамотности, а также сформировать интерес к финансово-грамотному поведению. </a:t>
            </a:r>
            <a:endParaRPr lang="ru-RU" sz="4000" dirty="0" smtClean="0"/>
          </a:p>
          <a:p>
            <a:pPr marL="0" indent="0" algn="ctr">
              <a:buNone/>
            </a:pPr>
            <a:r>
              <a:rPr lang="ru-RU" sz="4000" dirty="0" smtClean="0"/>
              <a:t>Играя</a:t>
            </a:r>
            <a:r>
              <a:rPr lang="ru-RU" sz="4000" dirty="0"/>
              <a:t>, дошкольники и не подозревают, что осваивают знания, овладевают умениями и навыками, учатся культуре общения и поведения. </a:t>
            </a:r>
          </a:p>
        </p:txBody>
      </p:sp>
    </p:spTree>
    <p:extLst>
      <p:ext uri="{BB962C8B-B14F-4D97-AF65-F5344CB8AC3E}">
        <p14:creationId xmlns:p14="http://schemas.microsoft.com/office/powerpoint/2010/main" val="33752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2054CB3-6B22-4062-B53C-621C1FC7ACF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ru-RU" b="1" dirty="0"/>
              <a:t>Вставьте заголовок слайда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86D5A87-B823-4FF1-8910-14117BF0A8F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Lorem </a:t>
            </a:r>
            <a:r>
              <a:rPr lang="en-US" dirty="0" err="1" smtClean="0"/>
              <a:t>ipsumdolor</a:t>
            </a:r>
            <a:r>
              <a:rPr lang="en-US" dirty="0" smtClean="0"/>
              <a:t> </a:t>
            </a:r>
            <a:r>
              <a:rPr lang="en-US" dirty="0"/>
              <a:t>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  <a:endParaRPr lang="ru-RU" dirty="0"/>
          </a:p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  <a:endParaRPr lang="ru-RU" dirty="0"/>
          </a:p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  <a:endParaRPr lang="ru-RU" dirty="0"/>
          </a:p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  <a:endParaRPr lang="ru-RU" dirty="0"/>
          </a:p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  <a:endParaRPr lang="ru-RU" dirty="0"/>
          </a:p>
        </p:txBody>
      </p:sp>
      <p:pic>
        <p:nvPicPr>
          <p:cNvPr id="2052" name="Picture 4" descr="https://kartinkin.net/uploads/posts/2021-07/1627107298_12-kartinkin-com-p-kantselyarskie-tovari-fon-krasivo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" y="0"/>
            <a:ext cx="12184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9FE3E98-89AF-4C85-8D85-E68A9D1656C5}"/>
              </a:ext>
            </a:extLst>
          </p:cNvPr>
          <p:cNvSpPr txBox="1"/>
          <p:nvPr/>
        </p:nvSpPr>
        <p:spPr>
          <a:xfrm>
            <a:off x="1442441" y="2551837"/>
            <a:ext cx="936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«Формирования </a:t>
            </a:r>
            <a:r>
              <a:rPr lang="ru-RU" sz="3600" b="1" dirty="0" smtClean="0">
                <a:solidFill>
                  <a:srgbClr val="002060"/>
                </a:solidFill>
              </a:rPr>
              <a:t>финансовой грамотности у детей старшего дошкольного </a:t>
            </a:r>
            <a:r>
              <a:rPr lang="ru-RU" sz="3600" b="1" dirty="0" smtClean="0">
                <a:solidFill>
                  <a:srgbClr val="002060"/>
                </a:solidFill>
              </a:rPr>
              <a:t>возраста через игры на липучках»</a:t>
            </a:r>
            <a:endParaRPr lang="ru-RU" sz="3600" b="1" dirty="0" smtClean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9FE3E98-89AF-4C85-8D85-E68A9D1656C5}"/>
              </a:ext>
            </a:extLst>
          </p:cNvPr>
          <p:cNvSpPr txBox="1"/>
          <p:nvPr/>
        </p:nvSpPr>
        <p:spPr>
          <a:xfrm>
            <a:off x="1419750" y="2036010"/>
            <a:ext cx="936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МАСТЕР-КЛАСС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46000" y="6354000"/>
            <a:ext cx="43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Голышманово, 2022</a:t>
            </a:r>
            <a:endParaRPr lang="ru-RU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131891" y="4464000"/>
            <a:ext cx="283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rgbClr val="002060"/>
                </a:solidFill>
              </a:rPr>
              <a:t>Борисова Евгения </a:t>
            </a:r>
          </a:p>
          <a:p>
            <a:pPr algn="r"/>
            <a:r>
              <a:rPr lang="ru-RU" sz="2400" b="1" dirty="0" smtClean="0">
                <a:solidFill>
                  <a:srgbClr val="002060"/>
                </a:solidFill>
              </a:rPr>
              <a:t>Владимировна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86000" y="144000"/>
            <a:ext cx="945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Отделение МАДОУ Голышмановский ЦРР д/с №4 «Ёлочка» – </a:t>
            </a:r>
          </a:p>
          <a:p>
            <a:pPr algn="ctr"/>
            <a:r>
              <a:rPr lang="ru-RU" sz="2400" b="1" dirty="0" smtClean="0"/>
              <a:t>ЦРР д/с №2 «Зёрнышко»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50089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9FE3E98-89AF-4C85-8D85-E68A9D1656C5}"/>
              </a:ext>
            </a:extLst>
          </p:cNvPr>
          <p:cNvSpPr txBox="1"/>
          <p:nvPr/>
        </p:nvSpPr>
        <p:spPr>
          <a:xfrm>
            <a:off x="5511000" y="2004961"/>
            <a:ext cx="49448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Мастер-класс</a:t>
            </a:r>
          </a:p>
        </p:txBody>
      </p:sp>
      <p:pic>
        <p:nvPicPr>
          <p:cNvPr id="1026" name="Picture 2" descr="C:\Users\User\Desktop\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8506" r="43154" b="20360"/>
          <a:stretch/>
        </p:blipFill>
        <p:spPr bwMode="auto">
          <a:xfrm>
            <a:off x="606001" y="307866"/>
            <a:ext cx="1935000" cy="189705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" t="29235" r="26" b="27274"/>
          <a:stretch/>
        </p:blipFill>
        <p:spPr bwMode="auto">
          <a:xfrm>
            <a:off x="4763" y="0"/>
            <a:ext cx="12187237" cy="329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" t="29235" r="26" b="27274"/>
          <a:stretch/>
        </p:blipFill>
        <p:spPr bwMode="auto">
          <a:xfrm>
            <a:off x="0" y="3294000"/>
            <a:ext cx="12187237" cy="3570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8200" y="504000"/>
            <a:ext cx="10515600" cy="5672963"/>
          </a:xfrm>
        </p:spPr>
        <p:txBody>
          <a:bodyPr>
            <a:normAutofit lnSpcReduction="10000"/>
          </a:bodyPr>
          <a:lstStyle/>
          <a:p>
            <a:pPr marL="0" lvl="0" indent="0" algn="just">
              <a:buNone/>
            </a:pPr>
            <a:r>
              <a:rPr lang="ru-RU" b="1" dirty="0"/>
              <a:t>Цель:</a:t>
            </a:r>
            <a:r>
              <a:rPr lang="ru-RU" dirty="0"/>
              <a:t> повышение педагогической компетентности </a:t>
            </a:r>
            <a:r>
              <a:rPr lang="ru-RU" dirty="0" smtClean="0"/>
              <a:t>участников мастер-класса   </a:t>
            </a:r>
            <a:r>
              <a:rPr lang="ru-RU" dirty="0"/>
              <a:t>по созданию и использованию  игр  на </a:t>
            </a:r>
            <a:r>
              <a:rPr lang="ru-RU" dirty="0" smtClean="0"/>
              <a:t>липучках с детьми  </a:t>
            </a:r>
            <a:r>
              <a:rPr lang="ru-RU" dirty="0">
                <a:solidFill>
                  <a:prstClr val="black"/>
                </a:solidFill>
              </a:rPr>
              <a:t>дошкольного </a:t>
            </a:r>
            <a:r>
              <a:rPr lang="ru-RU" dirty="0" smtClean="0">
                <a:solidFill>
                  <a:prstClr val="black"/>
                </a:solidFill>
              </a:rPr>
              <a:t>возраста по </a:t>
            </a:r>
            <a:r>
              <a:rPr lang="ru-RU" dirty="0" smtClean="0"/>
              <a:t>финансовой </a:t>
            </a:r>
            <a:r>
              <a:rPr lang="ru-RU" dirty="0"/>
              <a:t>грамотности </a:t>
            </a:r>
            <a:r>
              <a:rPr lang="ru-RU" dirty="0" smtClean="0"/>
              <a:t>в условиях ДОУ.</a:t>
            </a:r>
          </a:p>
          <a:p>
            <a:pPr marL="0" lvl="0" indent="0" algn="just">
              <a:buNone/>
            </a:pPr>
            <a:r>
              <a:rPr lang="ru-RU" b="1" dirty="0" smtClean="0"/>
              <a:t>Задачи</a:t>
            </a:r>
            <a:r>
              <a:rPr lang="ru-RU" b="1" dirty="0"/>
              <a:t>:</a:t>
            </a:r>
            <a:endParaRPr lang="ru-RU" dirty="0"/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dirty="0" smtClean="0"/>
              <a:t>познакомить </a:t>
            </a:r>
            <a:r>
              <a:rPr lang="ru-RU" dirty="0"/>
              <a:t>участников мастер-класса с </a:t>
            </a:r>
            <a:r>
              <a:rPr lang="ru-RU" dirty="0" smtClean="0"/>
              <a:t>алгоритмом </a:t>
            </a:r>
            <a:r>
              <a:rPr lang="ru-RU" dirty="0"/>
              <a:t>работы по изготовлению и использованию развивающих игр на липучках,  как  средством формирования финансовой грамотности у детей старшего дошкольного возраста;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dirty="0" smtClean="0"/>
              <a:t>совершенствовать </a:t>
            </a:r>
            <a:r>
              <a:rPr lang="ru-RU" dirty="0"/>
              <a:t>умения участников мастер-класса </a:t>
            </a:r>
            <a:r>
              <a:rPr lang="ru-RU" dirty="0" smtClean="0"/>
              <a:t>создавать игры </a:t>
            </a:r>
            <a:r>
              <a:rPr lang="ru-RU" dirty="0"/>
              <a:t>на липучках с опорой на алгоритм;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dirty="0" smtClean="0"/>
              <a:t>Способствовать развитию интереса </a:t>
            </a:r>
            <a:r>
              <a:rPr lang="ru-RU" dirty="0"/>
              <a:t>к </a:t>
            </a:r>
            <a:r>
              <a:rPr lang="ru-RU" dirty="0" smtClean="0"/>
              <a:t>играм финансового содержания и введению их в  практическую деятельность педагогов ДОУ.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852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9FE3E98-89AF-4C85-8D85-E68A9D1656C5}"/>
              </a:ext>
            </a:extLst>
          </p:cNvPr>
          <p:cNvSpPr txBox="1"/>
          <p:nvPr/>
        </p:nvSpPr>
        <p:spPr>
          <a:xfrm>
            <a:off x="5511000" y="2004961"/>
            <a:ext cx="49448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Мастер-класс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" t="29235" r="26" b="27274"/>
          <a:stretch/>
        </p:blipFill>
        <p:spPr bwMode="auto">
          <a:xfrm>
            <a:off x="16818" y="0"/>
            <a:ext cx="12187237" cy="329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" t="29235" r="26" b="27274"/>
          <a:stretch/>
        </p:blipFill>
        <p:spPr bwMode="auto">
          <a:xfrm>
            <a:off x="11963" y="3287508"/>
            <a:ext cx="12187237" cy="3570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 smtClean="0">
                <a:solidFill>
                  <a:srgbClr val="002060"/>
                </a:solidFill>
                <a:latin typeface="+mn-lt"/>
              </a:rPr>
              <a:t>Актуальность</a:t>
            </a:r>
            <a:endParaRPr lang="ru-RU" sz="6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91000" y="1449000"/>
            <a:ext cx="6300000" cy="526500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3600" dirty="0"/>
              <a:t>Развитие </a:t>
            </a:r>
            <a:r>
              <a:rPr lang="ru-RU" sz="3600" dirty="0" smtClean="0"/>
              <a:t>финансовой грамотности у детей дошкольного возраста - </a:t>
            </a:r>
            <a:r>
              <a:rPr lang="ru-RU" sz="3600" dirty="0"/>
              <a:t>одна из актуальных проблем современности. </a:t>
            </a:r>
            <a:endParaRPr lang="ru-RU" sz="3600" dirty="0" smtClean="0"/>
          </a:p>
          <a:p>
            <a:pPr marL="0" indent="0" algn="ctr">
              <a:buNone/>
            </a:pPr>
            <a:r>
              <a:rPr lang="ru-RU" sz="3600" dirty="0" smtClean="0"/>
              <a:t>И</a:t>
            </a:r>
            <a:r>
              <a:rPr lang="ru-RU" sz="3600" dirty="0" smtClean="0"/>
              <a:t>гры, </a:t>
            </a:r>
            <a:r>
              <a:rPr lang="ru-RU" sz="3600" dirty="0" smtClean="0"/>
              <a:t>сделанные своими руками </a:t>
            </a:r>
            <a:r>
              <a:rPr lang="ru-RU" sz="3600" dirty="0"/>
              <a:t>получаются </a:t>
            </a:r>
            <a:r>
              <a:rPr lang="ru-RU" sz="3600" dirty="0" smtClean="0"/>
              <a:t>красочными </a:t>
            </a:r>
            <a:r>
              <a:rPr lang="ru-RU" sz="3600" dirty="0"/>
              <a:t>и интересными, что очень важно для </a:t>
            </a:r>
            <a:r>
              <a:rPr lang="ru-RU" sz="3600" dirty="0" smtClean="0"/>
              <a:t>дошкольников, в такие игры</a:t>
            </a:r>
            <a:endParaRPr lang="ru-RU" sz="3600" dirty="0"/>
          </a:p>
          <a:p>
            <a:pPr marL="0" indent="0" algn="ctr">
              <a:buNone/>
            </a:pPr>
            <a:r>
              <a:rPr lang="ru-RU" sz="3600" dirty="0" smtClean="0"/>
              <a:t>вкладывается </a:t>
            </a:r>
            <a:r>
              <a:rPr lang="ru-RU" sz="3600" dirty="0"/>
              <a:t>душа и любовь к своему </a:t>
            </a:r>
            <a:r>
              <a:rPr lang="ru-RU" sz="3600" dirty="0" smtClean="0"/>
              <a:t>делу.</a:t>
            </a:r>
            <a:endParaRPr lang="ru-RU" sz="3600" dirty="0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000" y="1640400"/>
            <a:ext cx="4810125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100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9FE3E98-89AF-4C85-8D85-E68A9D1656C5}"/>
              </a:ext>
            </a:extLst>
          </p:cNvPr>
          <p:cNvSpPr txBox="1"/>
          <p:nvPr/>
        </p:nvSpPr>
        <p:spPr>
          <a:xfrm>
            <a:off x="5511000" y="2004961"/>
            <a:ext cx="49448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Мастер-класс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" t="29235" r="26" b="27274"/>
          <a:stretch/>
        </p:blipFill>
        <p:spPr bwMode="auto">
          <a:xfrm>
            <a:off x="16818" y="0"/>
            <a:ext cx="12187237" cy="329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" t="29235" r="26" b="27274"/>
          <a:stretch/>
        </p:blipFill>
        <p:spPr bwMode="auto">
          <a:xfrm>
            <a:off x="11963" y="3287508"/>
            <a:ext cx="12187237" cy="3570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 smtClean="0">
                <a:solidFill>
                  <a:srgbClr val="002060"/>
                </a:solidFill>
                <a:latin typeface="+mn-lt"/>
              </a:rPr>
              <a:t>Липучка «</a:t>
            </a:r>
            <a:r>
              <a:rPr lang="ru-RU" sz="6000" dirty="0" err="1" smtClean="0">
                <a:solidFill>
                  <a:srgbClr val="002060"/>
                </a:solidFill>
                <a:latin typeface="+mn-lt"/>
              </a:rPr>
              <a:t>Велькро</a:t>
            </a:r>
            <a:r>
              <a:rPr lang="ru-RU" sz="6000" dirty="0" smtClean="0">
                <a:solidFill>
                  <a:srgbClr val="002060"/>
                </a:solidFill>
                <a:latin typeface="+mn-lt"/>
              </a:rPr>
              <a:t>»</a:t>
            </a:r>
            <a:endParaRPr lang="ru-RU" sz="6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097836" y="1647000"/>
            <a:ext cx="5476836" cy="469225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dirty="0"/>
              <a:t>Застежку-липучку изобрел швейцарский инженер </a:t>
            </a:r>
            <a:r>
              <a:rPr lang="ru-RU" sz="3200" b="1" dirty="0"/>
              <a:t>Жорж де </a:t>
            </a:r>
            <a:r>
              <a:rPr lang="ru-RU" sz="3200" b="1" dirty="0" err="1"/>
              <a:t>Местраль</a:t>
            </a:r>
            <a:r>
              <a:rPr lang="ru-RU" sz="3200" dirty="0"/>
              <a:t>, назвав ее «</a:t>
            </a:r>
            <a:r>
              <a:rPr lang="ru-RU" sz="3200" dirty="0" err="1"/>
              <a:t>Велькро</a:t>
            </a:r>
            <a:r>
              <a:rPr lang="ru-RU" sz="3200" dirty="0" smtClean="0"/>
              <a:t>».</a:t>
            </a:r>
          </a:p>
          <a:p>
            <a:pPr marL="0" indent="0" algn="just">
              <a:buNone/>
            </a:pPr>
            <a:r>
              <a:rPr lang="ru-RU" sz="3200" dirty="0" smtClean="0"/>
              <a:t>Термин </a:t>
            </a:r>
            <a:r>
              <a:rPr lang="ru-RU" sz="3200" dirty="0"/>
              <a:t>«</a:t>
            </a:r>
            <a:r>
              <a:rPr lang="ru-RU" sz="3200" dirty="0" err="1"/>
              <a:t>velcro</a:t>
            </a:r>
            <a:r>
              <a:rPr lang="ru-RU" sz="3200" dirty="0"/>
              <a:t>» происходит от французского «</a:t>
            </a:r>
            <a:r>
              <a:rPr lang="ru-RU" sz="3200" dirty="0" err="1"/>
              <a:t>velours</a:t>
            </a:r>
            <a:r>
              <a:rPr lang="ru-RU" sz="3200" dirty="0"/>
              <a:t> </a:t>
            </a:r>
            <a:r>
              <a:rPr lang="ru-RU" sz="3200" dirty="0" err="1"/>
              <a:t>croché</a:t>
            </a:r>
            <a:r>
              <a:rPr lang="ru-RU" sz="3200" dirty="0"/>
              <a:t>» - бархат с крючками, что достаточно точно описывает саму застежку.</a:t>
            </a: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00" y="1494000"/>
            <a:ext cx="4995000" cy="499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888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9FE3E98-89AF-4C85-8D85-E68A9D1656C5}"/>
              </a:ext>
            </a:extLst>
          </p:cNvPr>
          <p:cNvSpPr txBox="1"/>
          <p:nvPr/>
        </p:nvSpPr>
        <p:spPr>
          <a:xfrm>
            <a:off x="5511000" y="2004961"/>
            <a:ext cx="49448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Мастер-класс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" t="29235" r="26" b="27274"/>
          <a:stretch/>
        </p:blipFill>
        <p:spPr bwMode="auto">
          <a:xfrm>
            <a:off x="16818" y="0"/>
            <a:ext cx="12187237" cy="329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" t="29235" r="26" b="27274"/>
          <a:stretch/>
        </p:blipFill>
        <p:spPr bwMode="auto">
          <a:xfrm>
            <a:off x="11963" y="3287508"/>
            <a:ext cx="12187237" cy="3570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2636" y="1440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>
                <a:solidFill>
                  <a:srgbClr val="002060"/>
                </a:solidFill>
                <a:latin typeface="+mn-lt"/>
              </a:rPr>
              <a:t>Игры на липучках</a:t>
            </a:r>
            <a:endParaRPr lang="ru-RU" sz="6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000" y="1418362"/>
            <a:ext cx="7512421" cy="5250638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b="1" dirty="0"/>
              <a:t>Цель </a:t>
            </a:r>
            <a:r>
              <a:rPr lang="ru-RU" b="1" dirty="0" smtClean="0"/>
              <a:t>: </a:t>
            </a:r>
            <a:r>
              <a:rPr lang="ru-RU" dirty="0"/>
              <a:t>способствовать созданию педагогических условий для развития финансовой грамотности  у детей старшего дошкольного возраста.</a:t>
            </a:r>
          </a:p>
          <a:p>
            <a:pPr marL="0" indent="0" algn="just">
              <a:buNone/>
            </a:pPr>
            <a:r>
              <a:rPr lang="ru-RU" b="1" dirty="0" smtClean="0"/>
              <a:t>Задачи:</a:t>
            </a:r>
            <a:endParaRPr lang="ru-RU" b="1" dirty="0"/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dirty="0" smtClean="0"/>
              <a:t>Формируют </a:t>
            </a:r>
            <a:r>
              <a:rPr lang="ru-RU" dirty="0"/>
              <a:t>целостную картину мира, расширяют кругозор, обогащают словарный запас и развивают связную речь, способствуют формированию финансовой грамотности.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dirty="0" smtClean="0"/>
              <a:t>Развивают </a:t>
            </a:r>
            <a:r>
              <a:rPr lang="ru-RU" dirty="0"/>
              <a:t>зрительное, слуховое, тактильное восприятие, воображение, пространственное мышление, координацию руки и глаза, мелкую моторику рук.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dirty="0" smtClean="0"/>
              <a:t>Обогащают </a:t>
            </a:r>
            <a:r>
              <a:rPr lang="ru-RU" dirty="0"/>
              <a:t>игровой опыт детей.</a:t>
            </a:r>
          </a:p>
          <a:p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000" y="1126126"/>
            <a:ext cx="4189364" cy="3788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348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9FE3E98-89AF-4C85-8D85-E68A9D1656C5}"/>
              </a:ext>
            </a:extLst>
          </p:cNvPr>
          <p:cNvSpPr txBox="1"/>
          <p:nvPr/>
        </p:nvSpPr>
        <p:spPr>
          <a:xfrm>
            <a:off x="5511000" y="2004961"/>
            <a:ext cx="49448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Мастер-класс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" t="29235" r="26" b="27274"/>
          <a:stretch/>
        </p:blipFill>
        <p:spPr bwMode="auto">
          <a:xfrm>
            <a:off x="16818" y="0"/>
            <a:ext cx="12187237" cy="329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" t="29235" r="26" b="27274"/>
          <a:stretch/>
        </p:blipFill>
        <p:spPr bwMode="auto">
          <a:xfrm>
            <a:off x="11963" y="3287508"/>
            <a:ext cx="12187237" cy="3570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000" y="990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>
                <a:solidFill>
                  <a:srgbClr val="002060"/>
                </a:solidFill>
                <a:latin typeface="+mn-lt"/>
              </a:rPr>
              <a:t>Преимущества игр на липучках</a:t>
            </a:r>
            <a:endParaRPr lang="ru-RU" sz="6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35999" y="1359000"/>
            <a:ext cx="7647421" cy="5355000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ru-RU" dirty="0" smtClean="0"/>
              <a:t>Самое </a:t>
            </a:r>
            <a:r>
              <a:rPr lang="ru-RU" dirty="0"/>
              <a:t>главное – </a:t>
            </a:r>
            <a:r>
              <a:rPr lang="ru-RU" dirty="0" smtClean="0"/>
              <a:t>это нравится детям!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dirty="0" smtClean="0"/>
              <a:t>Игры </a:t>
            </a:r>
            <a:r>
              <a:rPr lang="ru-RU" dirty="0"/>
              <a:t>можно использовать </a:t>
            </a:r>
            <a:r>
              <a:rPr lang="ru-RU" dirty="0" smtClean="0"/>
              <a:t>практически </a:t>
            </a:r>
            <a:r>
              <a:rPr lang="ru-RU" dirty="0"/>
              <a:t>во всех видах </a:t>
            </a:r>
            <a:r>
              <a:rPr lang="ru-RU" dirty="0" smtClean="0"/>
              <a:t>деятельности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dirty="0" smtClean="0"/>
              <a:t>Простота </a:t>
            </a:r>
            <a:r>
              <a:rPr lang="ru-RU" dirty="0"/>
              <a:t>и доступность игр. </a:t>
            </a:r>
            <a:endParaRPr lang="ru-RU" dirty="0" smtClean="0"/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dirty="0" smtClean="0"/>
              <a:t>Наглядность</a:t>
            </a:r>
            <a:r>
              <a:rPr lang="ru-RU" dirty="0"/>
              <a:t>, реалистичность, </a:t>
            </a:r>
            <a:r>
              <a:rPr lang="ru-RU" dirty="0" smtClean="0"/>
              <a:t>красочность.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dirty="0" smtClean="0"/>
              <a:t>Большое </a:t>
            </a:r>
            <a:r>
              <a:rPr lang="ru-RU" dirty="0"/>
              <a:t>разнообразие вариантов </a:t>
            </a:r>
            <a:r>
              <a:rPr lang="ru-RU" dirty="0" smtClean="0"/>
              <a:t>игр. </a:t>
            </a:r>
            <a:endParaRPr lang="ru-RU" dirty="0"/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dirty="0" smtClean="0"/>
              <a:t>Развивают </a:t>
            </a:r>
            <a:r>
              <a:rPr lang="ru-RU" dirty="0"/>
              <a:t>воображение, внимание, память, мышление и эмоциональный интеллект.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dirty="0" smtClean="0"/>
              <a:t>Развивают </a:t>
            </a:r>
            <a:r>
              <a:rPr lang="ru-RU" dirty="0"/>
              <a:t>мелкую моторику рук, тактильные ощущения, </a:t>
            </a:r>
            <a:r>
              <a:rPr lang="ru-RU" dirty="0" smtClean="0"/>
              <a:t>усидчивость.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dirty="0" smtClean="0"/>
              <a:t>Достаточно мобильны</a:t>
            </a:r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000" y="1539000"/>
            <a:ext cx="4426232" cy="3758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647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9FE3E98-89AF-4C85-8D85-E68A9D1656C5}"/>
              </a:ext>
            </a:extLst>
          </p:cNvPr>
          <p:cNvSpPr txBox="1"/>
          <p:nvPr/>
        </p:nvSpPr>
        <p:spPr>
          <a:xfrm>
            <a:off x="5511000" y="2004961"/>
            <a:ext cx="49448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Мастер-класс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" t="29235" r="26" b="27274"/>
          <a:stretch/>
        </p:blipFill>
        <p:spPr bwMode="auto">
          <a:xfrm>
            <a:off x="16818" y="0"/>
            <a:ext cx="12187237" cy="329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" t="29235" r="26" b="27274"/>
          <a:stretch/>
        </p:blipFill>
        <p:spPr bwMode="auto">
          <a:xfrm>
            <a:off x="11963" y="3287508"/>
            <a:ext cx="12187237" cy="3570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Calibri" panose="020F0502020204030204"/>
              </a:rPr>
              <a:t>Игра «Соверши покупку»</a:t>
            </a:r>
            <a:endParaRPr lang="ru-RU" sz="60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8196" name="Picture 4" descr="C:\Users\User\Downloads\iw4c-TrJ1P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0554"/>
            <a:ext cx="10980000" cy="653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19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9FE3E98-89AF-4C85-8D85-E68A9D1656C5}"/>
              </a:ext>
            </a:extLst>
          </p:cNvPr>
          <p:cNvSpPr txBox="1"/>
          <p:nvPr/>
        </p:nvSpPr>
        <p:spPr>
          <a:xfrm>
            <a:off x="5511000" y="2004961"/>
            <a:ext cx="49448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Мастер-класс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" t="29235" r="26" b="27274"/>
          <a:stretch/>
        </p:blipFill>
        <p:spPr bwMode="auto">
          <a:xfrm>
            <a:off x="16818" y="0"/>
            <a:ext cx="12187237" cy="329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" t="29235" r="26" b="27274"/>
          <a:stretch/>
        </p:blipFill>
        <p:spPr bwMode="auto">
          <a:xfrm>
            <a:off x="11963" y="3287508"/>
            <a:ext cx="12187237" cy="3570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781" y="1440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Calibri" panose="020F0502020204030204"/>
              </a:rPr>
              <a:t>Игра «Соверши покупку»</a:t>
            </a:r>
            <a:endParaRPr lang="ru-RU" sz="6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01000" y="1269000"/>
            <a:ext cx="7650000" cy="53100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200" b="1" dirty="0" smtClean="0"/>
              <a:t>Цель: </a:t>
            </a:r>
            <a:r>
              <a:rPr lang="ru-RU" sz="2200" dirty="0" smtClean="0"/>
              <a:t>формирование </a:t>
            </a:r>
            <a:r>
              <a:rPr lang="ru-RU" sz="2200" dirty="0"/>
              <a:t>умений планировать и совершать покупки, учитывая список покупок и  финансовые возможности. </a:t>
            </a:r>
          </a:p>
          <a:p>
            <a:pPr marL="0" indent="0" algn="just">
              <a:buNone/>
            </a:pPr>
            <a:r>
              <a:rPr lang="ru-RU" sz="2200" b="1" dirty="0" smtClean="0"/>
              <a:t>Ход игры:</a:t>
            </a:r>
            <a:endParaRPr lang="ru-RU" sz="2200" b="1" dirty="0"/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2200" dirty="0" smtClean="0"/>
              <a:t>На </a:t>
            </a:r>
            <a:r>
              <a:rPr lang="ru-RU" sz="2200" dirty="0"/>
              <a:t>первом этапе предлагаем ребенку выбрать список покупок.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2200" dirty="0" smtClean="0"/>
              <a:t>Исходя </a:t>
            </a:r>
            <a:r>
              <a:rPr lang="ru-RU" sz="2200" dirty="0"/>
              <a:t>из выбранного списка – ищем соответствующие товары на полке магазина и кладем товары в тележку.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2200" dirty="0" smtClean="0"/>
              <a:t>Проверяем </a:t>
            </a:r>
            <a:r>
              <a:rPr lang="ru-RU" sz="2200" dirty="0"/>
              <a:t>все ли товары из списка мы сложили в тележку.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2200" dirty="0" smtClean="0"/>
              <a:t>Отправляемся </a:t>
            </a:r>
            <a:r>
              <a:rPr lang="ru-RU" sz="2200" dirty="0"/>
              <a:t>на </a:t>
            </a:r>
            <a:r>
              <a:rPr lang="ru-RU" sz="2200" dirty="0" smtClean="0"/>
              <a:t>кассу, оплачиваем товар.</a:t>
            </a:r>
            <a:endParaRPr lang="ru-RU" sz="2200" dirty="0"/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2200" dirty="0" smtClean="0"/>
              <a:t>Берем </a:t>
            </a:r>
            <a:r>
              <a:rPr lang="ru-RU" sz="2200" dirty="0"/>
              <a:t>любой товар из тележки, оплачиваем его стоимость на кассе деньгами из кошелька и кладем товар в пакет.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200" dirty="0" smtClean="0"/>
              <a:t>Таким </a:t>
            </a:r>
            <a:r>
              <a:rPr lang="ru-RU" sz="2200" dirty="0"/>
              <a:t>образом, оплачиваем все товары, находящиеся в тележке и также кладем их в пакет.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645" y="2015761"/>
            <a:ext cx="4009383" cy="348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402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9FE3E98-89AF-4C85-8D85-E68A9D1656C5}"/>
              </a:ext>
            </a:extLst>
          </p:cNvPr>
          <p:cNvSpPr txBox="1"/>
          <p:nvPr/>
        </p:nvSpPr>
        <p:spPr>
          <a:xfrm>
            <a:off x="5511000" y="2004961"/>
            <a:ext cx="49448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Мастер-класс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" t="29235" r="26" b="27274"/>
          <a:stretch/>
        </p:blipFill>
        <p:spPr bwMode="auto">
          <a:xfrm>
            <a:off x="16818" y="0"/>
            <a:ext cx="12187237" cy="329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" t="29235" r="26" b="27274"/>
          <a:stretch/>
        </p:blipFill>
        <p:spPr bwMode="auto">
          <a:xfrm>
            <a:off x="11963" y="3287508"/>
            <a:ext cx="12187237" cy="3570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036" y="234000"/>
            <a:ext cx="11062800" cy="1325563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+mn-lt"/>
              </a:rPr>
              <a:t>Игры «Что можно купить за деньги?», «Что нельзя купить за деньги?»</a:t>
            </a:r>
            <a:endParaRPr lang="ru-RU" sz="48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6146" name="Picture 2" descr="C:\Users\User\Downloads\QX51yNwLfa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963" y="1488404"/>
            <a:ext cx="5048081" cy="504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ownloads\grP4mnB005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00" y="1649945"/>
            <a:ext cx="4725000" cy="47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84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тальмологи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A80D9"/>
      </a:accent1>
      <a:accent2>
        <a:srgbClr val="2393D9"/>
      </a:accent2>
      <a:accent3>
        <a:srgbClr val="6BBEF2"/>
      </a:accent3>
      <a:accent4>
        <a:srgbClr val="88D4F2"/>
      </a:accent4>
      <a:accent5>
        <a:srgbClr val="C5F0FC"/>
      </a:accent5>
      <a:accent6>
        <a:srgbClr val="F2F2F2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Тема24</Template>
  <TotalTime>647</TotalTime>
  <Words>944</Words>
  <Application>Microsoft Office PowerPoint</Application>
  <PresentationFormat>Произвольный</PresentationFormat>
  <Paragraphs>101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Вставьте заголовок слайда</vt:lpstr>
      <vt:lpstr>Презентация PowerPoint</vt:lpstr>
      <vt:lpstr>Актуальность</vt:lpstr>
      <vt:lpstr>Липучка «Велькро»</vt:lpstr>
      <vt:lpstr>Игры на липучках</vt:lpstr>
      <vt:lpstr>Преимущества игр на липучках</vt:lpstr>
      <vt:lpstr>Игра «Соверши покупку»</vt:lpstr>
      <vt:lpstr>Игра «Соверши покупку»</vt:lpstr>
      <vt:lpstr>Игры «Что можно купить за деньги?», «Что нельзя купить за деньги?»</vt:lpstr>
      <vt:lpstr>Игры «Что можно купить за деньги?», «Что нельзя купить за деньги?»</vt:lpstr>
      <vt:lpstr>Необходимые материалы и инструменты</vt:lpstr>
      <vt:lpstr>Алгоритм создания игры на липучках Игра «Что можно купить за деньги?» </vt:lpstr>
      <vt:lpstr>Заключение</vt:lpstr>
      <vt:lpstr>Вставьте заголовок слайда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User</cp:lastModifiedBy>
  <cp:revision>36</cp:revision>
  <dcterms:created xsi:type="dcterms:W3CDTF">2020-08-15T11:04:58Z</dcterms:created>
  <dcterms:modified xsi:type="dcterms:W3CDTF">2022-01-19T18:43:14Z</dcterms:modified>
</cp:coreProperties>
</file>