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2" r:id="rId3"/>
    <p:sldId id="257" r:id="rId4"/>
    <p:sldId id="258" r:id="rId5"/>
    <p:sldId id="280" r:id="rId6"/>
    <p:sldId id="259" r:id="rId7"/>
    <p:sldId id="270" r:id="rId8"/>
    <p:sldId id="281" r:id="rId9"/>
    <p:sldId id="277" r:id="rId10"/>
    <p:sldId id="273" r:id="rId11"/>
    <p:sldId id="274" r:id="rId12"/>
    <p:sldId id="275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6D685-067E-4914-813C-600CD90821F6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C2A2D-26C0-4FFF-87DF-3F95D024B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err="1" smtClean="0"/>
              <a:t>Метапредметные</a:t>
            </a:r>
            <a:r>
              <a:rPr lang="ru-RU" b="1" dirty="0"/>
              <a:t> </a:t>
            </a:r>
            <a:r>
              <a:rPr lang="ru-RU" b="1" dirty="0" smtClean="0"/>
              <a:t>технологии на уроках химии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 descr="C:\Users\user\Desktop\kartinka-khim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789040"/>
            <a:ext cx="6912768" cy="21012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5796136" y="602128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Бобкова</a:t>
            </a:r>
            <a:r>
              <a:rPr lang="ru-RU" dirty="0" smtClean="0"/>
              <a:t> Л.А учитель химии МАОУ </a:t>
            </a:r>
            <a:r>
              <a:rPr lang="ru-RU" dirty="0" err="1" smtClean="0"/>
              <a:t>Гладиловская</a:t>
            </a:r>
            <a:r>
              <a:rPr lang="ru-RU" dirty="0" smtClean="0"/>
              <a:t> СОШ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828092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7544" y="548680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ВПР – 2017. Сложные неорганические вещества условно можно распределять, то есть классифицировать, по четырём группам, как показано на схеме. В эту схему для каждой из четырёх групп </a:t>
            </a:r>
            <a:r>
              <a:rPr lang="ru-RU" sz="2400" b="1" i="1" dirty="0" smtClean="0"/>
              <a:t>впишите пропущенные названия групп или химические формулы веществ (по одному </a:t>
            </a:r>
            <a:r>
              <a:rPr lang="ru-RU" sz="2400" b="1" dirty="0" smtClean="0"/>
              <a:t>примеру формул), принадлежащих к данной группе.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366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ВПР - 2017</a:t>
            </a:r>
            <a:endParaRPr lang="ru-RU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68887" y="2185194"/>
            <a:ext cx="21240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9"/>
          <p:cNvSpPr>
            <a:spLocks noGrp="1"/>
          </p:cNvSpPr>
          <p:nvPr>
            <p:ph type="body" sz="half" idx="2"/>
          </p:nvPr>
        </p:nvSpPr>
        <p:spPr>
          <a:xfrm>
            <a:off x="457200" y="764704"/>
            <a:ext cx="3826768" cy="536145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100" b="1" dirty="0" smtClean="0"/>
              <a:t>На рисунке изображена модель электронного строения атома некоторого химического</a:t>
            </a:r>
          </a:p>
          <a:p>
            <a:pPr algn="just"/>
            <a:r>
              <a:rPr lang="ru-RU" sz="2100" b="1" dirty="0" smtClean="0"/>
              <a:t>элемента.</a:t>
            </a:r>
          </a:p>
          <a:p>
            <a:pPr algn="just"/>
            <a:r>
              <a:rPr lang="ru-RU" sz="2100" b="1" dirty="0" smtClean="0"/>
              <a:t>На основании анализа предложенной модели выполните следующие задания:</a:t>
            </a:r>
          </a:p>
          <a:p>
            <a:pPr algn="just"/>
            <a:r>
              <a:rPr lang="ru-RU" sz="2100" b="1" dirty="0" smtClean="0"/>
              <a:t>1) определите химический элемент, атом которого имеет такое электронное строение;</a:t>
            </a:r>
          </a:p>
          <a:p>
            <a:pPr algn="just"/>
            <a:r>
              <a:rPr lang="ru-RU" sz="2100" b="1" dirty="0" smtClean="0"/>
              <a:t>2) укажите номер периода и номер группы в Периодической системе химических</a:t>
            </a:r>
          </a:p>
          <a:p>
            <a:pPr algn="just"/>
            <a:r>
              <a:rPr lang="ru-RU" sz="2100" b="1" dirty="0" smtClean="0"/>
              <a:t>элементов Д.И. Менделеева, в которых расположен этот элемент;</a:t>
            </a:r>
          </a:p>
          <a:p>
            <a:pPr algn="just"/>
            <a:r>
              <a:rPr lang="ru-RU" sz="2100" b="1" dirty="0" smtClean="0"/>
              <a:t>3) определите, к металлам или неметаллам относится простое вещество, которое образует</a:t>
            </a:r>
          </a:p>
          <a:p>
            <a:pPr algn="just"/>
            <a:r>
              <a:rPr lang="ru-RU" sz="2100" b="1" dirty="0" smtClean="0"/>
              <a:t>этот химический элемент</a:t>
            </a:r>
            <a:r>
              <a:rPr lang="ru-RU" sz="1400" dirty="0" smtClean="0"/>
              <a:t>. </a:t>
            </a:r>
            <a:r>
              <a:rPr lang="ru-RU" sz="1700" b="1" dirty="0" smtClean="0"/>
              <a:t>Ответы запишите в таблицу.</a:t>
            </a:r>
            <a:endParaRPr lang="ru-RU" sz="1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600" b="1" dirty="0" smtClean="0"/>
              <a:t>Дана схема превращений:</a:t>
            </a:r>
          </a:p>
          <a:p>
            <a:pPr algn="just"/>
            <a:r>
              <a:rPr lang="en-US" sz="3600" b="1" dirty="0" smtClean="0"/>
              <a:t>Fe → FeCl2 →Fe(NO3)2 → Fe(OH)2</a:t>
            </a:r>
          </a:p>
          <a:p>
            <a:pPr algn="just"/>
            <a:r>
              <a:rPr lang="ru-RU" sz="3600" b="1" dirty="0" smtClean="0"/>
              <a:t>Напишите молекулярные уравнения реакций, с помощью которых можно осуществить указанные</a:t>
            </a:r>
            <a:r>
              <a:rPr lang="ru-RU" b="1" dirty="0" smtClean="0"/>
              <a:t> превращения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Метапредмет</a:t>
            </a:r>
            <a:r>
              <a:rPr lang="ru-RU" dirty="0" smtClean="0"/>
              <a:t> «Знание»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В </a:t>
            </a:r>
            <a:r>
              <a:rPr lang="ru-RU" b="1" dirty="0"/>
              <a:t>рамках </a:t>
            </a:r>
            <a:r>
              <a:rPr lang="ru-RU" b="1" dirty="0" err="1"/>
              <a:t>метапредмета</a:t>
            </a:r>
            <a:r>
              <a:rPr lang="ru-RU" b="1" dirty="0"/>
              <a:t> "Знание" у обучающихся формируется способность работать с понятиями  как особой формой знания.</a:t>
            </a:r>
          </a:p>
        </p:txBody>
      </p:sp>
      <p:pic>
        <p:nvPicPr>
          <p:cNvPr id="11" name="Picture 2" descr="C:\Users\user\Desktop\img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44008" y="1628800"/>
            <a:ext cx="4038600" cy="44644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err="1" smtClean="0"/>
              <a:t>Метапредмет</a:t>
            </a:r>
            <a:r>
              <a:rPr lang="ru-RU" b="1" dirty="0" smtClean="0"/>
              <a:t> «Проблема». Ситуационные задания.</a:t>
            </a:r>
            <a:endParaRPr lang="ru-RU" b="1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/>
              <a:t>Вы прокипятили белое бельё со стиральным порошком и содой в старом баке из оцинкованной жести и обнаружили, что на белье, которое находилось на дне бака, появились жёлтые пятна, а на стенках бака – белый рыхлый налёт. Почему это произошло? Напишите уравнения реакций. Как можно удалить пятна с белья и налёт со стенок бака? Что надо было сделать, чтобы не испортить бельё?</a:t>
            </a:r>
          </a:p>
          <a:p>
            <a:endParaRPr lang="ru-RU" dirty="0"/>
          </a:p>
        </p:txBody>
      </p:sp>
      <p:pic>
        <p:nvPicPr>
          <p:cNvPr id="22531" name="Picture 3" descr="C:\Users\user\Desktop\flat,800x800,070,f.u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48200" y="1628800"/>
            <a:ext cx="4038600" cy="44644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err="1" smtClean="0"/>
              <a:t>Метапредмет</a:t>
            </a:r>
            <a:r>
              <a:rPr lang="ru-RU" b="1" dirty="0" smtClean="0"/>
              <a:t> «Задача»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r>
              <a:rPr lang="ru-RU" b="1" dirty="0" smtClean="0"/>
              <a:t>При изучении </a:t>
            </a:r>
            <a:r>
              <a:rPr lang="ru-RU" b="1" dirty="0" err="1" smtClean="0"/>
              <a:t>метапредмета</a:t>
            </a:r>
            <a:r>
              <a:rPr lang="ru-RU" b="1" dirty="0" smtClean="0"/>
              <a:t> «Задача» у школьников формируются способности понимания и схематизации условий, моделирования объекта задачи, конструирования способов решения.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метапредметных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заданий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sz="3200" b="1" dirty="0"/>
              <a:t>Сейчас на рынке есть выбор антифризов – жидкостей для охлаждения двигателя, которые устойчивы к замерзанию. Но если вы оказались в такой ситуации, что антифриз приобрести негде, а вам необходимо залить его в систему охлаждения, можно приготовить самостоятельно солевой антифриз, замерзающий при температуре  - 45</a:t>
            </a:r>
            <a:r>
              <a:rPr lang="ru-RU" sz="3200" b="1" baseline="30000" dirty="0"/>
              <a:t>◦</a:t>
            </a:r>
            <a:r>
              <a:rPr lang="ru-RU" sz="3200" b="1" dirty="0"/>
              <a:t>С. Этот раствор содержит 32% </a:t>
            </a:r>
            <a:r>
              <a:rPr lang="en-US" sz="3200" b="1" dirty="0" err="1"/>
              <a:t>CaCl</a:t>
            </a:r>
            <a:r>
              <a:rPr lang="ru-RU" sz="3200" b="1" baseline="-25000" dirty="0"/>
              <a:t>2</a:t>
            </a:r>
            <a:r>
              <a:rPr lang="ru-RU" sz="3200" b="1" dirty="0"/>
              <a:t>, 7% </a:t>
            </a:r>
            <a:r>
              <a:rPr lang="en-US" sz="3200" b="1" dirty="0" err="1"/>
              <a:t>NaCl</a:t>
            </a:r>
            <a:r>
              <a:rPr lang="ru-RU" sz="3200" b="1" dirty="0"/>
              <a:t>, 61%</a:t>
            </a:r>
            <a:r>
              <a:rPr lang="en-US" sz="3200" b="1" dirty="0"/>
              <a:t>H</a:t>
            </a:r>
            <a:r>
              <a:rPr lang="ru-RU" sz="3200" b="1" baseline="-25000" dirty="0"/>
              <a:t>2</a:t>
            </a:r>
            <a:r>
              <a:rPr lang="en-US" sz="3200" b="1" dirty="0"/>
              <a:t>O</a:t>
            </a:r>
            <a:r>
              <a:rPr lang="ru-RU" sz="3200" b="1" dirty="0"/>
              <a:t>. Рассчитайте, сколько </a:t>
            </a:r>
            <a:r>
              <a:rPr lang="ru-RU" sz="3200" b="1" dirty="0" smtClean="0"/>
              <a:t>граммов солей </a:t>
            </a:r>
            <a:r>
              <a:rPr lang="ru-RU" sz="3200" b="1" dirty="0"/>
              <a:t>и воды надо взять, чтобы залить его в охлаждающую систему  автомобиля, у которого его объем составляет примерно </a:t>
            </a:r>
            <a:r>
              <a:rPr lang="ru-RU" sz="3200" b="1" dirty="0" smtClean="0"/>
              <a:t>6л</a:t>
            </a:r>
            <a:r>
              <a:rPr lang="ru-RU" sz="3200" b="1" dirty="0"/>
              <a:t>.</a:t>
            </a:r>
          </a:p>
          <a:p>
            <a:endParaRPr lang="ru-RU" dirty="0"/>
          </a:p>
        </p:txBody>
      </p:sp>
      <p:pic>
        <p:nvPicPr>
          <p:cNvPr id="24578" name="Picture 2" descr="C:\Users\user\Desktop\_136975166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148064" y="1628800"/>
            <a:ext cx="3456384" cy="44644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b="1" dirty="0" smtClean="0"/>
              <a:t>Осваивая </a:t>
            </a:r>
            <a:r>
              <a:rPr lang="ru-RU" b="1" dirty="0" err="1"/>
              <a:t>метапредметную</a:t>
            </a:r>
            <a:r>
              <a:rPr lang="ru-RU" b="1" dirty="0"/>
              <a:t> технологию, рисуя схемы, выделяя категории, которые стоят за этими схемами, школьник получает универсальный способ работы и видит, как устроен предмет. Это необходимо ему в освоении данного предмета, а также применимо в других областях.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>
              <a:buNone/>
            </a:pPr>
            <a:endParaRPr lang="ru-RU" sz="4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9766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b="1" dirty="0" smtClean="0"/>
          </a:p>
          <a:p>
            <a:pPr algn="ctr"/>
            <a:endParaRPr lang="ru-RU" b="1" smtClean="0"/>
          </a:p>
          <a:p>
            <a:pPr algn="ctr"/>
            <a:r>
              <a:rPr lang="ru-RU" b="1" smtClean="0"/>
              <a:t>Под </a:t>
            </a:r>
            <a:r>
              <a:rPr lang="ru-RU" b="1" i="1" dirty="0" err="1" smtClean="0">
                <a:solidFill>
                  <a:srgbClr val="C00000"/>
                </a:solidFill>
              </a:rPr>
              <a:t>метапредметными</a:t>
            </a:r>
            <a:r>
              <a:rPr lang="ru-RU" b="1" i="1" dirty="0" smtClean="0">
                <a:solidFill>
                  <a:srgbClr val="C00000"/>
                </a:solidFill>
              </a:rPr>
              <a:t> результатами </a:t>
            </a:r>
            <a:r>
              <a:rPr lang="ru-RU" b="1" dirty="0" smtClean="0"/>
              <a:t>понимают освоенные учащимися способы деятельности, применимые как  в рамках образовательного процесса, так и при </a:t>
            </a:r>
            <a:r>
              <a:rPr lang="ru-RU" b="1" i="1" dirty="0" smtClean="0">
                <a:solidFill>
                  <a:srgbClr val="C00000"/>
                </a:solidFill>
              </a:rPr>
              <a:t>решении проблем в реальных жизненных ситуациях.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Что такое </a:t>
            </a:r>
            <a:r>
              <a:rPr lang="ru-RU" b="1" dirty="0" err="1" smtClean="0"/>
              <a:t>метапредмет</a:t>
            </a:r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 err="1"/>
              <a:t>Метапредмет</a:t>
            </a:r>
            <a:r>
              <a:rPr lang="ru-RU" b="1" dirty="0"/>
              <a:t> — это новая образовательная форма, являющаяся надстройкой традиционных учебных предметов</a:t>
            </a:r>
            <a:r>
              <a:rPr lang="ru-RU" b="1" dirty="0" smtClean="0"/>
              <a:t>.</a:t>
            </a:r>
          </a:p>
          <a:p>
            <a:r>
              <a:rPr lang="ru-RU" b="1" dirty="0"/>
              <a:t>Выделяют несколько </a:t>
            </a:r>
            <a:r>
              <a:rPr lang="ru-RU" b="1" dirty="0" err="1"/>
              <a:t>метапредметов</a:t>
            </a:r>
            <a:r>
              <a:rPr lang="ru-RU" b="1" dirty="0"/>
              <a:t>: «Знание», «Знак», «Проблема», «Задача». Их список открыт; в настоящее время разрабатываются другие </a:t>
            </a:r>
            <a:r>
              <a:rPr lang="ru-RU" b="1" dirty="0" err="1"/>
              <a:t>метапредметы</a:t>
            </a:r>
            <a:r>
              <a:rPr lang="ru-RU" b="1" dirty="0"/>
              <a:t>: «Смысл», «Ситуация» и т. 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err="1" smtClean="0"/>
              <a:t>Метапредметы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ru-RU" b="1" dirty="0"/>
              <a:t>Основная задача </a:t>
            </a:r>
            <a:r>
              <a:rPr lang="ru-RU" b="1" dirty="0" err="1"/>
              <a:t>метапредмета</a:t>
            </a:r>
            <a:r>
              <a:rPr lang="ru-RU" b="1" dirty="0"/>
              <a:t> «Знак»: формирование у школьников способности схематизации</a:t>
            </a:r>
            <a:r>
              <a:rPr lang="ru-RU" b="1" dirty="0" smtClean="0"/>
              <a:t>.</a:t>
            </a:r>
          </a:p>
          <a:p>
            <a:pPr lvl="0"/>
            <a:r>
              <a:rPr lang="ru-RU" b="1" dirty="0" smtClean="0"/>
              <a:t>Основная </a:t>
            </a:r>
            <a:r>
              <a:rPr lang="ru-RU" b="1" dirty="0"/>
              <a:t>задача </a:t>
            </a:r>
            <a:r>
              <a:rPr lang="ru-RU" b="1" dirty="0" err="1"/>
              <a:t>метапредмета</a:t>
            </a:r>
            <a:r>
              <a:rPr lang="ru-RU" b="1" dirty="0"/>
              <a:t> «Знание»: формирование способности работать с понятиями</a:t>
            </a:r>
            <a:r>
              <a:rPr lang="ru-RU" b="1" dirty="0" smtClean="0"/>
              <a:t>.</a:t>
            </a:r>
          </a:p>
          <a:p>
            <a:pPr lvl="0"/>
            <a:r>
              <a:rPr lang="ru-RU" b="1" dirty="0" smtClean="0"/>
              <a:t> Основная </a:t>
            </a:r>
            <a:r>
              <a:rPr lang="ru-RU" b="1" dirty="0"/>
              <a:t>задача </a:t>
            </a:r>
            <a:r>
              <a:rPr lang="ru-RU" b="1" dirty="0" err="1"/>
              <a:t>метапредмета</a:t>
            </a:r>
            <a:r>
              <a:rPr lang="ru-RU" b="1" dirty="0"/>
              <a:t> «Проблема»: формирование у школьников собственной позиции относительно данного события.</a:t>
            </a:r>
          </a:p>
          <a:p>
            <a:pPr lvl="0"/>
            <a:r>
              <a:rPr lang="ru-RU" b="1" dirty="0"/>
              <a:t>Основная задача </a:t>
            </a:r>
            <a:r>
              <a:rPr lang="ru-RU" b="1" dirty="0" err="1"/>
              <a:t>метапредмета</a:t>
            </a:r>
            <a:r>
              <a:rPr lang="ru-RU" b="1" dirty="0"/>
              <a:t> «Задача»: решение школьниками разных задач и освоение способов их решения.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err="1" smtClean="0"/>
              <a:t>Метапредмет</a:t>
            </a:r>
            <a:r>
              <a:rPr lang="ru-RU" b="1" dirty="0" smtClean="0"/>
              <a:t> «Знак»</a:t>
            </a:r>
            <a:endParaRPr lang="ru-RU" b="1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0784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/>
              <a:t>Использование </a:t>
            </a:r>
            <a:r>
              <a:rPr lang="ru-RU" sz="3200" b="1" dirty="0" err="1"/>
              <a:t>знаково</a:t>
            </a:r>
            <a:r>
              <a:rPr lang="ru-RU" sz="3200" b="1" dirty="0"/>
              <a:t> – </a:t>
            </a:r>
            <a:r>
              <a:rPr lang="ru-RU" sz="3200" b="1" dirty="0" smtClean="0"/>
              <a:t>символических средства </a:t>
            </a:r>
            <a:r>
              <a:rPr lang="ru-RU" sz="3200" b="1" dirty="0"/>
              <a:t>представления  информации для создания моделей изучаемых объектов </a:t>
            </a:r>
          </a:p>
        </p:txBody>
      </p:sp>
      <p:pic>
        <p:nvPicPr>
          <p:cNvPr id="12" name="Picture 3" descr="C:\Users\user\Desktop\1283886201_rrrrr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0" y="1628800"/>
            <a:ext cx="4104456" cy="4536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Создание моделей изучаемых объектов</a:t>
            </a:r>
            <a:endParaRPr lang="ru-RU" sz="3600" b="1" dirty="0"/>
          </a:p>
        </p:txBody>
      </p:sp>
      <p:pic>
        <p:nvPicPr>
          <p:cNvPr id="1026" name="Picture 2" descr="C:\Users\user\Desktop\slide_1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208912" cy="47525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Создание моделей изучаемых процессов</a:t>
            </a:r>
            <a:endParaRPr lang="ru-RU" b="1" dirty="0"/>
          </a:p>
        </p:txBody>
      </p:sp>
      <p:pic>
        <p:nvPicPr>
          <p:cNvPr id="3074" name="Picture 2" descr="C:\Users\user\Desktop\1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7545" y="1484784"/>
            <a:ext cx="8208911" cy="51646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/>
              <a:t>ОГЭ. На какой диаграмме распределение массовых долей элементов соответствует количественному составу фосфата калия?</a:t>
            </a:r>
            <a:endParaRPr lang="ru-RU" sz="2400" b="1" dirty="0"/>
          </a:p>
        </p:txBody>
      </p:sp>
      <p:pic>
        <p:nvPicPr>
          <p:cNvPr id="4100" name="Picture 4" descr="C:\Users\user\Desktop\xs3qvrsrcD8B6A18446CBA1DE45DA9C623A32B9B3_1_1392625180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564545" y="3861048"/>
            <a:ext cx="2103800" cy="2088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4102" name="Picture 6" descr="C:\Users\user\Desktop\xs3qvrsrc72AC3E5B9E71A7D0435067F315CB256D_1_139262507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628800"/>
            <a:ext cx="2117035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4104" name="Picture 8" descr="C:\Users\user\Desktop\xs3qvrsrc38CEB6A50C78927E4E647DE99E41092A_1_139340416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941058"/>
            <a:ext cx="2016224" cy="1872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4105" name="Picture 9" descr="C:\Users\user\Desktop\xs3qvrsrc3DAEF073397F8F744C8CC81AB2DE4241_1_1392275966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556792"/>
            <a:ext cx="2079978" cy="2088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26" name="Прямоугольник 25"/>
          <p:cNvSpPr/>
          <p:nvPr/>
        </p:nvSpPr>
        <p:spPr>
          <a:xfrm>
            <a:off x="323528" y="1700808"/>
            <a:ext cx="5760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95536" y="3933056"/>
            <a:ext cx="5760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788024" y="1628800"/>
            <a:ext cx="5760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788024" y="3861048"/>
            <a:ext cx="5760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Примеры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заданий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3898776" cy="47133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ru-RU" b="1" dirty="0" smtClean="0">
                <a:cs typeface="Times New Roman" pitchFamily="18" charset="0"/>
              </a:rPr>
              <a:t> </a:t>
            </a:r>
            <a:r>
              <a:rPr lang="ru-RU" b="1" dirty="0">
                <a:cs typeface="Times New Roman" pitchFamily="18" charset="0"/>
              </a:rPr>
              <a:t>Используя материал учебника, составь схему, иллюстрирующую круговорот углерода (азота, кислорода и т.д.) в природе</a:t>
            </a:r>
            <a:r>
              <a:rPr lang="ru-RU" b="1" dirty="0" smtClean="0"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endParaRPr lang="ru-RU" b="1" dirty="0" smtClean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b="1" dirty="0">
                <a:cs typeface="Times New Roman" pitchFamily="18" charset="0"/>
              </a:rPr>
              <a:t>Систематизируйте знания, полученные при изучении  темы «Основания». Составьте и заполните таблицу «Сравнение свойств   </a:t>
            </a:r>
            <a:r>
              <a:rPr lang="ru-RU" b="1" dirty="0" err="1" smtClean="0">
                <a:cs typeface="Times New Roman" pitchFamily="18" charset="0"/>
              </a:rPr>
              <a:t>гидроксидов</a:t>
            </a:r>
            <a:r>
              <a:rPr lang="ru-RU" b="1" dirty="0" smtClean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NaOH</a:t>
            </a:r>
            <a:r>
              <a:rPr lang="ru-RU" b="1" dirty="0">
                <a:cs typeface="Times New Roman" pitchFamily="18" charset="0"/>
              </a:rPr>
              <a:t>, </a:t>
            </a:r>
            <a:r>
              <a:rPr lang="en-US" b="1" dirty="0" smtClean="0"/>
              <a:t>Ca</a:t>
            </a:r>
            <a:r>
              <a:rPr lang="ru-RU" b="1" dirty="0" smtClean="0"/>
              <a:t>(</a:t>
            </a:r>
            <a:r>
              <a:rPr lang="en-US" b="1" dirty="0" smtClean="0"/>
              <a:t>OH</a:t>
            </a:r>
            <a:r>
              <a:rPr lang="ru-RU" b="1" dirty="0" smtClean="0"/>
              <a:t>)</a:t>
            </a:r>
            <a:r>
              <a:rPr lang="ru-RU" b="1" baseline="-25000" dirty="0" smtClean="0"/>
              <a:t>2</a:t>
            </a:r>
            <a:r>
              <a:rPr lang="ru-RU" b="1" dirty="0" smtClean="0"/>
              <a:t>, </a:t>
            </a:r>
            <a:r>
              <a:rPr lang="en-US" b="1" dirty="0" smtClean="0"/>
              <a:t>Fe</a:t>
            </a:r>
            <a:r>
              <a:rPr lang="ru-RU" b="1" dirty="0" smtClean="0"/>
              <a:t>(</a:t>
            </a:r>
            <a:r>
              <a:rPr lang="en-US" b="1" dirty="0" smtClean="0"/>
              <a:t>OH</a:t>
            </a:r>
            <a:r>
              <a:rPr lang="ru-RU" b="1" dirty="0" smtClean="0"/>
              <a:t>)</a:t>
            </a:r>
            <a:r>
              <a:rPr lang="ru-RU" b="1" baseline="-25000" dirty="0" smtClean="0"/>
              <a:t>3</a:t>
            </a:r>
            <a:r>
              <a:rPr lang="ru-RU" b="1" dirty="0" smtClean="0">
                <a:cs typeface="Times New Roman" pitchFamily="18" charset="0"/>
              </a:rPr>
              <a:t>».</a:t>
            </a:r>
            <a:endParaRPr lang="ru-RU" b="1" dirty="0"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pic>
        <p:nvPicPr>
          <p:cNvPr id="20484" name="Picture 4" descr="C:\Users\user\Desktop\Krugovorot-uglero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7" y="1484784"/>
            <a:ext cx="4010877" cy="46805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677</Words>
  <Application>Microsoft Office PowerPoint</Application>
  <PresentationFormat>Экран (4:3)</PresentationFormat>
  <Paragraphs>56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Метапредметные технологии на уроках химии</vt:lpstr>
      <vt:lpstr>Слайд 2</vt:lpstr>
      <vt:lpstr>Что такое метапредмет?</vt:lpstr>
      <vt:lpstr>Метапредметы </vt:lpstr>
      <vt:lpstr>Метапредмет «Знак»</vt:lpstr>
      <vt:lpstr>Создание моделей изучаемых объектов</vt:lpstr>
      <vt:lpstr>Создание моделей изучаемых процессов</vt:lpstr>
      <vt:lpstr>ОГЭ. На какой диаграмме распределение массовых долей элементов соответствует количественному составу фосфата калия?</vt:lpstr>
      <vt:lpstr>Примеры метапредметных заданий </vt:lpstr>
      <vt:lpstr>Слайд 10</vt:lpstr>
      <vt:lpstr>ВПР - 2017</vt:lpstr>
      <vt:lpstr>Слайд 12</vt:lpstr>
      <vt:lpstr>Метапредмет «Знание»</vt:lpstr>
      <vt:lpstr>Метапредмет «Проблема». Ситуационные задания.</vt:lpstr>
      <vt:lpstr>Метапредмет «Задача»</vt:lpstr>
      <vt:lpstr>Примеры метапредметных заданий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Метапредметные и межпредметные связи на уроках химии</dc:title>
  <dc:creator>RePack by SPecialiST</dc:creator>
  <cp:lastModifiedBy>Третьякова СА</cp:lastModifiedBy>
  <cp:revision>36</cp:revision>
  <dcterms:created xsi:type="dcterms:W3CDTF">2016-11-04T08:58:57Z</dcterms:created>
  <dcterms:modified xsi:type="dcterms:W3CDTF">2024-05-29T04:37:39Z</dcterms:modified>
</cp:coreProperties>
</file>