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7" r:id="rId2"/>
    <p:sldId id="268" r:id="rId3"/>
    <p:sldId id="257" r:id="rId4"/>
    <p:sldId id="266" r:id="rId5"/>
    <p:sldId id="269" r:id="rId6"/>
    <p:sldId id="264" r:id="rId7"/>
    <p:sldId id="265" r:id="rId8"/>
    <p:sldId id="261" r:id="rId9"/>
    <p:sldId id="262" r:id="rId10"/>
    <p:sldId id="263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D60ADE0-EDCA-4ADD-B961-A95E1624C731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9D604C9-41A9-48FB-B9A9-AEECB6E18E1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ADE0-EDCA-4ADD-B961-A95E1624C731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604C9-41A9-48FB-B9A9-AEECB6E18E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D60ADE0-EDCA-4ADD-B961-A95E1624C731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9D604C9-41A9-48FB-B9A9-AEECB6E18E1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ADE0-EDCA-4ADD-B961-A95E1624C731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9D604C9-41A9-48FB-B9A9-AEECB6E18E1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ADE0-EDCA-4ADD-B961-A95E1624C731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9D604C9-41A9-48FB-B9A9-AEECB6E18E1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D60ADE0-EDCA-4ADD-B961-A95E1624C731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9D604C9-41A9-48FB-B9A9-AEECB6E18E15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D60ADE0-EDCA-4ADD-B961-A95E1624C731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9D604C9-41A9-48FB-B9A9-AEECB6E18E1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ADE0-EDCA-4ADD-B961-A95E1624C731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9D604C9-41A9-48FB-B9A9-AEECB6E18E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ADE0-EDCA-4ADD-B961-A95E1624C731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9D604C9-41A9-48FB-B9A9-AEECB6E18E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ADE0-EDCA-4ADD-B961-A95E1624C731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9D604C9-41A9-48FB-B9A9-AEECB6E18E1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D60ADE0-EDCA-4ADD-B961-A95E1624C731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9D604C9-41A9-48FB-B9A9-AEECB6E18E1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D60ADE0-EDCA-4ADD-B961-A95E1624C731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9D604C9-41A9-48FB-B9A9-AEECB6E18E1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332656"/>
            <a:ext cx="7991800" cy="633670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4000" dirty="0"/>
              <a:t>Методический совет </a:t>
            </a:r>
            <a:r>
              <a:rPr lang="ru-RU" sz="4000" dirty="0" smtClean="0"/>
              <a:t>№2 </a:t>
            </a:r>
            <a:endParaRPr lang="ru-RU" sz="4000" dirty="0"/>
          </a:p>
          <a:p>
            <a:pPr marL="0" indent="0" algn="ctr">
              <a:buNone/>
            </a:pPr>
            <a:endParaRPr lang="ru-RU" sz="40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40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40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3600" b="1" dirty="0" smtClean="0"/>
          </a:p>
          <a:p>
            <a:pPr marL="0" indent="0" algn="ctr">
              <a:buNone/>
            </a:pPr>
            <a:r>
              <a:rPr lang="ru-RU" sz="3600" b="1" dirty="0" smtClean="0"/>
              <a:t>«</a:t>
            </a:r>
            <a:r>
              <a:rPr lang="ru-RU" sz="3600" b="1" dirty="0"/>
              <a:t>Методическое сопровождение </a:t>
            </a:r>
            <a:endParaRPr lang="ru-RU" sz="3600" b="1" dirty="0" smtClean="0"/>
          </a:p>
          <a:p>
            <a:pPr marL="0" indent="0" algn="ctr">
              <a:buNone/>
            </a:pPr>
            <a:r>
              <a:rPr lang="ru-RU" sz="3600" b="1" dirty="0" smtClean="0"/>
              <a:t>педагогических </a:t>
            </a:r>
            <a:r>
              <a:rPr lang="ru-RU" sz="3600" b="1" dirty="0"/>
              <a:t>кадров»</a:t>
            </a:r>
            <a:endParaRPr lang="ru-RU" sz="3600" dirty="0"/>
          </a:p>
          <a:p>
            <a:pPr marL="0" indent="0" algn="ctr">
              <a:buNone/>
            </a:pPr>
            <a:endParaRPr lang="ru-RU" sz="40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40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4000" b="1" dirty="0">
              <a:solidFill>
                <a:srgbClr val="002060"/>
              </a:solidFill>
            </a:endParaRPr>
          </a:p>
          <a:p>
            <a:pPr marL="0" indent="0" algn="r"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Пономарева </a:t>
            </a:r>
            <a:r>
              <a:rPr lang="ru-RU" sz="3200" dirty="0">
                <a:solidFill>
                  <a:srgbClr val="002060"/>
                </a:solidFill>
              </a:rPr>
              <a:t>Л.Д.,</a:t>
            </a:r>
          </a:p>
          <a:p>
            <a:pPr marL="0" indent="0" algn="r">
              <a:buNone/>
            </a:pPr>
            <a:r>
              <a:rPr lang="ru-RU" sz="3200" dirty="0">
                <a:solidFill>
                  <a:srgbClr val="002060"/>
                </a:solidFill>
              </a:rPr>
              <a:t> ведущий специалист </a:t>
            </a:r>
          </a:p>
          <a:p>
            <a:pPr marL="0" indent="0" algn="r">
              <a:buNone/>
            </a:pPr>
            <a:r>
              <a:rPr lang="ru-RU" sz="3200" dirty="0">
                <a:solidFill>
                  <a:srgbClr val="002060"/>
                </a:solidFill>
              </a:rPr>
              <a:t>МКУ «Центр развития образования</a:t>
            </a:r>
            <a:r>
              <a:rPr lang="ru-RU" sz="3200" dirty="0" smtClean="0">
                <a:solidFill>
                  <a:srgbClr val="002060"/>
                </a:solidFill>
              </a:rPr>
              <a:t>»</a:t>
            </a:r>
          </a:p>
          <a:p>
            <a:pPr marL="0" indent="0" algn="r"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16 октября </a:t>
            </a:r>
          </a:p>
          <a:p>
            <a:pPr marL="0" indent="0" algn="r">
              <a:buNone/>
            </a:pPr>
            <a:endParaRPr lang="ru-RU" sz="3200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4999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- методист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поддержка педагогических работников образовательной организации при подготовке к участию в профессиональных конкурсах.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поддержка (сопровождение) педагогических работников образовательной организации, направленное на профессиональное развитие, преодоление профессиональных дефицитов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опыта по применению в образовательной организации авторских учебных и (или) учебно-методических разработок.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руководителя о подготовке к участию в профессиональном конкурсе с указанием ответственности аттестуемого в организации методической поддержки.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Аналитическая справка, заверенная руководителем, о системе работы аттестуемого по организации методической поддержки педагогических работников образовательной организации.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Аналитическая справка, заверенная руководителем, о системе работы аттестуемого по передаче опыта по применению в образовательной организации авторских учебных и (или) учебно-методических разработок</a:t>
            </a:r>
          </a:p>
          <a:p>
            <a:pPr algn="just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537946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53400" cy="45720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Старшим воспитателям (заведующим ДОУ) детских садов провести тематический контроль в соответствии с годовым планом работы до 30 декабря 2025 г.</a:t>
            </a:r>
          </a:p>
          <a:p>
            <a:r>
              <a:rPr lang="ru-RU" dirty="0" smtClean="0"/>
              <a:t>Старшим воспитателям осуществлять контроль за аттестацией педагогических кадров в соответствии с перспективным графиком аттестации, постоянно.</a:t>
            </a:r>
          </a:p>
          <a:p>
            <a:r>
              <a:rPr lang="ru-RU" dirty="0" smtClean="0"/>
              <a:t>Старшим воспитателям (заведующим ДОУ) провести самоанализ заполнения мониторинга на </a:t>
            </a:r>
            <a:r>
              <a:rPr lang="ru-RU" dirty="0" err="1" smtClean="0"/>
              <a:t>депоне</a:t>
            </a:r>
            <a:r>
              <a:rPr lang="ru-RU" dirty="0" smtClean="0"/>
              <a:t>, ведомственных форм на основе анализа типичных ошибок, до 30 </a:t>
            </a:r>
            <a:r>
              <a:rPr lang="ru-RU" dirty="0"/>
              <a:t>декабря 2025 г.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3618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886700" cy="472916"/>
          </a:xfrm>
        </p:spPr>
        <p:txBody>
          <a:bodyPr>
            <a:noAutofit/>
          </a:bodyPr>
          <a:lstStyle/>
          <a:p>
            <a:r>
              <a:rPr lang="ru-RU" sz="2800" dirty="0" smtClean="0"/>
              <a:t>Решения Методического совета №1  от 24.09.2025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772816"/>
            <a:ext cx="7941618" cy="406724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Познакомить педагогов с методиками программы «</a:t>
            </a:r>
            <a:r>
              <a:rPr lang="ru-RU" dirty="0" err="1" smtClean="0">
                <a:solidFill>
                  <a:srgbClr val="002060"/>
                </a:solidFill>
              </a:rPr>
              <a:t>ПРОдетей</a:t>
            </a:r>
            <a:r>
              <a:rPr lang="ru-RU" dirty="0" smtClean="0">
                <a:solidFill>
                  <a:srgbClr val="002060"/>
                </a:solidFill>
              </a:rPr>
              <a:t>» для реализации образовательной программы ДО, до 30 сентября 2025 г.; апробировать методики и технологии в течение учебного года.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Оказывать методическую помощь педагогам по внедрению в практику эффективных методик и технологий работы с детьми, постоянно.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Систематизировать опыт педагогов по реализации регионального компонента, накопленный опыт представить на итоговом Методическом совете;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Информировать педагогов о реализуемых федеральных проектах;</a:t>
            </a:r>
          </a:p>
          <a:p>
            <a:r>
              <a:rPr lang="ru-RU" dirty="0" smtClean="0"/>
              <a:t>Внести изменения в ОП ДОО к 01.09.2026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103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228600"/>
            <a:ext cx="7002360" cy="990600"/>
          </a:xfrm>
        </p:spPr>
        <p:txBody>
          <a:bodyPr>
            <a:normAutofit/>
          </a:bodyPr>
          <a:lstStyle/>
          <a:p>
            <a:pPr algn="ctr"/>
            <a:r>
              <a:rPr lang="ru-RU" sz="2200" dirty="0" smtClean="0"/>
              <a:t>Методическое сопровождение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556792"/>
            <a:ext cx="8712968" cy="4752528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 smtClean="0"/>
              <a:t>Методическое сопровождение педагогических кадров</a:t>
            </a:r>
            <a:r>
              <a:rPr lang="ru-RU" sz="1800" dirty="0" smtClean="0"/>
              <a:t> — это целенаправленный организованный процесс, направленный на повышение эффективности профессиональной деятельности педагогов путём их непрерывного профессионального развития, в том числе преодоления профессиональных затруднений.</a:t>
            </a:r>
          </a:p>
          <a:p>
            <a:pPr algn="just"/>
            <a:r>
              <a:rPr lang="ru-RU" sz="1800" b="1" dirty="0" smtClean="0"/>
              <a:t>Цель </a:t>
            </a:r>
            <a:r>
              <a:rPr lang="ru-RU" sz="1800" b="1" dirty="0"/>
              <a:t>методического сопровождения</a:t>
            </a:r>
            <a:r>
              <a:rPr lang="ru-RU" sz="1800" dirty="0"/>
              <a:t> — создание условий для постоянного совершенствования деятельности педагогических работников, приведение её в соответствие с современными достижениями науки и практики. Также цель — формирование у педагогов мотивации и готовности к продвижению по индивидуальной траектории профессионального </a:t>
            </a:r>
            <a:r>
              <a:rPr lang="ru-RU" sz="1800" dirty="0" smtClean="0"/>
              <a:t>развития</a:t>
            </a:r>
          </a:p>
          <a:p>
            <a:r>
              <a:rPr lang="ru-RU" sz="1800" b="1" dirty="0" smtClean="0"/>
              <a:t>Процесс </a:t>
            </a:r>
            <a:r>
              <a:rPr lang="ru-RU" sz="1800" b="1" dirty="0"/>
              <a:t>методического сопровождения</a:t>
            </a:r>
            <a:r>
              <a:rPr lang="ru-RU" sz="1800" dirty="0"/>
              <a:t> предусматривает планирование и реализацию системы различных событий, ситуаций, мероприятий по поддержке педагога и может </a:t>
            </a:r>
            <a:r>
              <a:rPr lang="ru-RU" sz="1800" dirty="0" smtClean="0"/>
              <a:t>содержать: посещение занятий (уроков) и </a:t>
            </a:r>
            <a:r>
              <a:rPr lang="ru-RU" sz="1800" dirty="0"/>
              <a:t>анализ деятельности </a:t>
            </a:r>
            <a:r>
              <a:rPr lang="ru-RU" sz="1800" dirty="0" smtClean="0"/>
              <a:t>педагога; консультирование педагогов; заседания </a:t>
            </a:r>
            <a:r>
              <a:rPr lang="ru-RU" sz="1800" dirty="0"/>
              <a:t>методических объединений, </a:t>
            </a:r>
            <a:r>
              <a:rPr lang="ru-RU" sz="1800" dirty="0" smtClean="0"/>
              <a:t>групп; трансляцию </a:t>
            </a:r>
            <a:r>
              <a:rPr lang="ru-RU" sz="1800" dirty="0"/>
              <a:t>педагогического </a:t>
            </a:r>
            <a:r>
              <a:rPr lang="ru-RU" sz="1800" dirty="0" smtClean="0"/>
              <a:t>опыта; освещение </a:t>
            </a:r>
            <a:r>
              <a:rPr lang="ru-RU" sz="1800" dirty="0"/>
              <a:t>достижений науки и практики и другие</a:t>
            </a:r>
            <a:r>
              <a:rPr lang="ru-RU" sz="1800" dirty="0" smtClean="0"/>
              <a:t>.</a:t>
            </a:r>
            <a:endParaRPr lang="ru-RU" dirty="0"/>
          </a:p>
          <a:p>
            <a:pPr algn="just"/>
            <a:endParaRPr lang="ru-RU" sz="1800" dirty="0"/>
          </a:p>
        </p:txBody>
      </p:sp>
      <p:pic>
        <p:nvPicPr>
          <p:cNvPr id="14338" name="Picture 2" descr="https://sun9-5.userapi.com/impg/pYXboDCnblWfcf-u3Rv3XZqPuhnkoSInLZL39Q/n8cAe_grCxU.jpg?size=1080x1080&amp;quality=95&amp;sign=5f85a044316c379b9280aacb2ec17368&amp;type=albu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64096" cy="8640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800" dirty="0"/>
              <a:t>Порядок аттестации утверждён Приказом </a:t>
            </a:r>
            <a:r>
              <a:rPr lang="ru-RU" sz="1800" dirty="0" err="1"/>
              <a:t>Минпросвещения</a:t>
            </a:r>
            <a:r>
              <a:rPr lang="ru-RU" sz="1800" dirty="0"/>
              <a:t> России от 24.03.2023 №196. По общему правилу аттестация педагогических работников в целях подтверждения соответствия занимаемой должности проводится 1 раз в 5 лет.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8127" y="1772816"/>
            <a:ext cx="8153400" cy="44958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Аттестация педагогических работников</a:t>
            </a:r>
            <a:r>
              <a:rPr lang="ru-RU" dirty="0"/>
              <a:t> — это оценка уровня их профессиональной компетентности, процедура определения соответствия квалификации педагогического работника квалификационным требованиям. Основными параметрами оценки является </a:t>
            </a:r>
            <a:r>
              <a:rPr lang="ru-RU" dirty="0" smtClean="0"/>
              <a:t>педагогическая </a:t>
            </a:r>
            <a:r>
              <a:rPr lang="ru-RU" dirty="0"/>
              <a:t>деятельность и её результаты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/>
              <a:t>Некоторые задачи аттестации</a:t>
            </a:r>
            <a:r>
              <a:rPr lang="ru-RU" dirty="0"/>
              <a:t>:</a:t>
            </a:r>
          </a:p>
          <a:p>
            <a:r>
              <a:rPr lang="ru-RU" dirty="0"/>
              <a:t>определение необходимости дополнительного профессионального образования педагогических работников;</a:t>
            </a:r>
          </a:p>
          <a:p>
            <a:r>
              <a:rPr lang="ru-RU" dirty="0"/>
              <a:t>повышение эффективности и качества педагогической деятельности;</a:t>
            </a:r>
          </a:p>
          <a:p>
            <a:r>
              <a:rPr lang="ru-RU" dirty="0"/>
              <a:t>учёт требований федеральных государственных образовательных стандартов к кадровым условиям реализации образовательных программ при формировании кадрового состава организаций;</a:t>
            </a:r>
          </a:p>
          <a:p>
            <a:r>
              <a:rPr lang="ru-RU" dirty="0"/>
              <a:t>обеспечение дифференциации размеров оплаты труда педагогов с учётом установленной квалификационной категории, объёма их преподавательской (педагогической) работы или дополнительной работы.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6326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Аттестация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Ознакомление педагогов с нормативной базой;</a:t>
            </a:r>
          </a:p>
          <a:p>
            <a:r>
              <a:rPr lang="ru-RU" dirty="0" smtClean="0"/>
              <a:t>Формирование пакета документов по организации аттестации (график аттестации, информационные листы)</a:t>
            </a:r>
          </a:p>
          <a:p>
            <a:r>
              <a:rPr lang="ru-RU" dirty="0" smtClean="0"/>
              <a:t>Проведение консультации по вопросам подачи заявлений (проверить КПК в течение 3 лет, открытые занятия, обмен опытом)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9538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75212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профессиональной деятельности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609600" y="1772816"/>
            <a:ext cx="3886200" cy="43887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категория</a:t>
            </a:r>
          </a:p>
          <a:p>
            <a:pPr marL="0" indent="0">
              <a:buNone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Стабильные положительные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освоения обучающимися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программ, в том числе в области искусств, физической культуры и спорта, по итогам мониторингов и иных форм контроля, проводимых организацией;</a:t>
            </a: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Стабильных положительных результатов освоения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 образовательных программ по итогам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системы образования;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>
          <a:xfrm>
            <a:off x="4844901" y="1772816"/>
            <a:ext cx="3886200" cy="43887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Высшая категория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обучающимися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положительной динамики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 освоения образовательных программ, в том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 в области искусств, физической культуры и спорта, по итогам мониторингов и иных форм контроля, проводимых организацией;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обучающимися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положительных результатов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освоения образовательных программ по итогам 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системы образования, проводимого в порядке, установленном Правительством РФ;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965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75212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профессиональной деятельности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609600" y="1700808"/>
            <a:ext cx="3886200" cy="4460759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1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категория</a:t>
            </a:r>
          </a:p>
          <a:p>
            <a:pPr algn="just"/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развития у обучающихся способностей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 научной (интеллектуальной), творческой,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спортивной деятельности;</a:t>
            </a:r>
          </a:p>
          <a:p>
            <a:pPr algn="just"/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Личного вклада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повышение качества образования, 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совершенствования методов обучения и воспитания, транслирования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педагогических коллективах опыта практических результатов своей профессиональной деятельности, 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участие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работе методических объединений.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>
          <a:xfrm>
            <a:off x="4844901" y="1700808"/>
            <a:ext cx="3886200" cy="4460759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1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Высшая категория</a:t>
            </a:r>
          </a:p>
          <a:p>
            <a:pPr algn="just"/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и развитие у обучающихся способностей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научной (интеллектуальной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творческой,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спортивной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деятельности, а также их участия в олимпиадах, конкурсах, фестивалях, соревнованиях;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Личного вклада в повышение качества образования, 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методов обучения и воспитания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продуктивного использования 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новых образовательных технологий, транслирование в педагогических коллективах опыта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практических результатов своей профессиональной деятельности, в том числе 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экспериментальной и инновационной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Активного участия в работе методических объединений, 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разработке программно-методического сопровождения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 процесса, 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конкурсах.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059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Педагог-наставник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819532" y="1589566"/>
            <a:ext cx="4112508" cy="4683241"/>
          </a:xfrm>
        </p:spPr>
        <p:txBody>
          <a:bodyPr>
            <a:norm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Руководство практической подготовкой студентов, обучающихся по образовательным программам среднего профессионального образования и (или) образовательным программам высшего образования.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Наставничество в отношении педагогических работников в образовательной организации.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Сопровождение профессионального развития педагогов в образовательной организации.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педагогических работников, в том числе из числа молодых специалистов, к участию в конкурсах профессионального (педагогического) мастерства.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Распространение авторских подходов и методических разработок в области наставнической деятельности в образовательной организации.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quarter" idx="2"/>
          </p:nvPr>
        </p:nvSpPr>
        <p:spPr>
          <a:xfrm>
            <a:off x="5292080" y="1589567"/>
            <a:ext cx="3024336" cy="4683241"/>
          </a:xfrm>
        </p:spPr>
        <p:txBody>
          <a:bodyPr>
            <a:no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о назначении аттестуемого руководителем практической подготовки студентов, обучающихся по образовательным программам среднего профессионального образования и (или) образовательным программам высшего образования в образовательной организации.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Аналитическая справка, заверенная руководителем.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руководителя об участии аттестуемого в подготовке педагогических работников  образовательной организации.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Аналитическая справка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666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- методист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Руководство методическим объединением педагогических работников образовательной организации.</a:t>
            </a: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Личная организация и проведение методических мероприятий в образовательной организации.</a:t>
            </a: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Руководство разработкой программно-методического сопровождения реализации инновационных образовательных программ и проектов в образовательной организации.</a:t>
            </a: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сопровождение реализации инновационных образовательных программ и проектов в образовательной организации.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о назначении аттестуемого руководителем методического объединения педагогических работников образовательной организации (выписка из приказа).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Аналитическая справка, заверенная руководителем, о системе работы аттестуемого по организации и проведению методических мероприятий в образовательной организации.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руководителя о руководстве аттестуемого группой по разработке программно-методических продуктов в образовательной организации.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руководителя о реализации инновационных образовательных программ и проектов в образовательной организации с указанием ответственности аттестуемого за  методическое сопровождение.</a:t>
            </a:r>
          </a:p>
        </p:txBody>
      </p:sp>
    </p:spTree>
    <p:extLst>
      <p:ext uri="{BB962C8B-B14F-4D97-AF65-F5344CB8AC3E}">
        <p14:creationId xmlns:p14="http://schemas.microsoft.com/office/powerpoint/2010/main" val="9102988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795</TotalTime>
  <Words>857</Words>
  <Application>Microsoft Office PowerPoint</Application>
  <PresentationFormat>Экран (4:3)</PresentationFormat>
  <Paragraphs>87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Calibri</vt:lpstr>
      <vt:lpstr>Times New Roman</vt:lpstr>
      <vt:lpstr>Tw Cen MT</vt:lpstr>
      <vt:lpstr>Wingdings</vt:lpstr>
      <vt:lpstr>Wingdings 2</vt:lpstr>
      <vt:lpstr>Обычная</vt:lpstr>
      <vt:lpstr>Презентация PowerPoint</vt:lpstr>
      <vt:lpstr>Решения Методического совета №1  от 24.09.2025</vt:lpstr>
      <vt:lpstr>Методическое сопровождение</vt:lpstr>
      <vt:lpstr>Порядок аттестации утверждён Приказом Минпросвещения России от 24.03.2023 №196. По общему правилу аттестация педагогических работников в целях подтверждения соответствия занимаемой должности проводится 1 раз в 5 лет.</vt:lpstr>
      <vt:lpstr>Аттестация </vt:lpstr>
      <vt:lpstr>Показатели профессиональной деятельности</vt:lpstr>
      <vt:lpstr>Показатели профессиональной деятельности</vt:lpstr>
      <vt:lpstr>Педагог-наставник</vt:lpstr>
      <vt:lpstr>Педагог - методист</vt:lpstr>
      <vt:lpstr>Педагог - методист</vt:lpstr>
      <vt:lpstr>Решения: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Третьякова СА</dc:creator>
  <cp:lastModifiedBy>Пономарева ЛД</cp:lastModifiedBy>
  <cp:revision>42</cp:revision>
  <dcterms:created xsi:type="dcterms:W3CDTF">2025-05-16T04:34:44Z</dcterms:created>
  <dcterms:modified xsi:type="dcterms:W3CDTF">2026-03-26T10:58:52Z</dcterms:modified>
</cp:coreProperties>
</file>