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4" r:id="rId1"/>
  </p:sldMasterIdLst>
  <p:sldIdLst>
    <p:sldId id="256" r:id="rId2"/>
    <p:sldId id="264" r:id="rId3"/>
    <p:sldId id="272" r:id="rId4"/>
    <p:sldId id="273" r:id="rId5"/>
    <p:sldId id="258" r:id="rId6"/>
    <p:sldId id="259" r:id="rId7"/>
    <p:sldId id="260" r:id="rId8"/>
    <p:sldId id="257" r:id="rId9"/>
    <p:sldId id="261" r:id="rId10"/>
    <p:sldId id="262" r:id="rId11"/>
    <p:sldId id="265" r:id="rId12"/>
    <p:sldId id="266" r:id="rId13"/>
    <p:sldId id="267" r:id="rId14"/>
    <p:sldId id="263" r:id="rId15"/>
    <p:sldId id="268" r:id="rId16"/>
    <p:sldId id="269" r:id="rId17"/>
    <p:sldId id="275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hyperlink" Target="https://1obraz.ru/#/document/97/503026/dfas52qmc3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500042"/>
            <a:ext cx="5072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Оперативный контроль в ДОУ</a:t>
            </a:r>
            <a:endParaRPr lang="ru-RU" sz="4000" b="1" dirty="0"/>
          </a:p>
        </p:txBody>
      </p:sp>
      <p:pic>
        <p:nvPicPr>
          <p:cNvPr id="3073" name="Picture 1" descr="C:\Users\User\Desktop\M9iaidC7mCuu2I9nMj-y5cgBL0dWr7O_t8qDNfOyxy8Y9xwJFbRDbhKtNzzE0Plg3-i4YuSpMgEaNAVXlyJZo69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82380"/>
            <a:ext cx="8413752" cy="4732736"/>
          </a:xfrm>
          <a:prstGeom prst="rect">
            <a:avLst/>
          </a:prstGeom>
          <a:noFill/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14290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25893"/>
          <a:ext cx="7500990" cy="6732107"/>
        </p:xfrm>
        <a:graphic>
          <a:graphicData uri="http://schemas.openxmlformats.org/drawingml/2006/table">
            <a:tbl>
              <a:tblPr/>
              <a:tblGrid>
                <a:gridCol w="3869747"/>
                <a:gridCol w="1240067"/>
                <a:gridCol w="1195588"/>
                <a:gridCol w="1195588"/>
              </a:tblGrid>
              <a:tr h="822570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Демонстрация безопасного поведения во время одевания на прогулку и раздевания после нее, во время совместных игр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175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Поддержка эмоционально-положительного состояния детей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175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ов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дение наб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юденийзаж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йи нежи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ой 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ри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дой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175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 spc="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ганиз</a:t>
                      </a:r>
                      <a:r>
                        <a:rPr lang="ru-RU" sz="1200" spc="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ция п</a:t>
                      </a:r>
                      <a:r>
                        <a:rPr lang="ru-RU" sz="1200" spc="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дви</a:t>
                      </a:r>
                      <a:r>
                        <a:rPr lang="ru-RU" sz="1200" spc="-1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ж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ны</a:t>
                      </a:r>
                      <a:r>
                        <a:rPr lang="ru-RU" sz="1200" spc="-1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, дидактичес</a:t>
                      </a:r>
                      <a:r>
                        <a:rPr lang="ru-RU" sz="1200" spc="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их (экологических),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сюж</a:t>
                      </a:r>
                      <a:r>
                        <a:rPr lang="ru-RU" sz="1200" spc="5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тн</a:t>
                      </a:r>
                      <a:r>
                        <a:rPr lang="ru-RU" sz="1200" spc="1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-р</a:t>
                      </a:r>
                      <a:r>
                        <a:rPr lang="ru-RU" sz="1200" spc="5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левыхигр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175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ганиз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ция т</a:t>
                      </a:r>
                      <a:r>
                        <a:rPr lang="ru-RU" sz="1200" spc="1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200" spc="-1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ов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й д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ят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ль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 </a:t>
                      </a:r>
                      <a:r>
                        <a:rPr lang="ru-RU" sz="1200" spc="-1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чет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мв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ра</a:t>
                      </a:r>
                      <a:r>
                        <a:rPr lang="ru-RU" sz="1200" spc="-1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таде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те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175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ганиз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ция с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остоятельной деятельностиде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те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175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тв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тств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ес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 spc="-1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 spc="-1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я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ния выносн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 обо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уд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ован</a:t>
                      </a:r>
                      <a:r>
                        <a:rPr lang="ru-RU" sz="1200" spc="1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я с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нитарнымтребованиям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175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Обесп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чение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б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езоп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снос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ии дост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ос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ивыносн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го 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рудования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570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зн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аз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 и достаточность выно</a:t>
                      </a:r>
                      <a:r>
                        <a:rPr lang="ru-RU" sz="1200" spc="-1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ного 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бо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200" spc="-1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200" spc="1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ния с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че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омк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ли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ч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ества дет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й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вгр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175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Наличие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ма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ер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аловиобо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удования д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я м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льчик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де</a:t>
                      </a:r>
                      <a:r>
                        <a:rPr lang="ru-RU" sz="1200" spc="-1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оч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974" marR="36974" marT="36974" marB="369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1142984"/>
          <a:ext cx="7643866" cy="5875774"/>
        </p:xfrm>
        <a:graphic>
          <a:graphicData uri="http://schemas.openxmlformats.org/drawingml/2006/table">
            <a:tbl>
              <a:tblPr/>
              <a:tblGrid>
                <a:gridCol w="3142691"/>
                <a:gridCol w="1238131"/>
                <a:gridCol w="1238804"/>
                <a:gridCol w="2024240"/>
              </a:tblGrid>
              <a:tr h="30896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Вопросы контроля</a:t>
                      </a:r>
                      <a:endParaRPr lang="ru-RU" sz="1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Критерии оценки</a:t>
                      </a:r>
                      <a:endParaRPr lang="ru-RU" sz="1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Выполняется</a:t>
                      </a:r>
                      <a:endParaRPr lang="ru-RU" sz="1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Есть замечания</a:t>
                      </a:r>
                      <a:endParaRPr lang="ru-RU" sz="1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Не выполняется</a:t>
                      </a:r>
                      <a:endParaRPr lang="ru-RU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3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Планирование в режиме дня времени на самостоятельную деятельность детей в группе и на прогулке </a:t>
                      </a:r>
                      <a:endParaRPr lang="ru-RU" sz="1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3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Организация самостоятельной деятельности воспитанников в группе и на прогулке</a:t>
                      </a:r>
                      <a:endParaRPr lang="ru-RU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Поддержка эмоционально-положительного состояния детей</a:t>
                      </a:r>
                      <a:endParaRPr lang="ru-RU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3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Обеспечение безопасности и доступности РППС в процессе самостоятельной деятельности детей</a:t>
                      </a:r>
                      <a:endParaRPr lang="ru-RU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3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Обеспечение детям возможности самостоятельно выбирать вид деятельности </a:t>
                      </a:r>
                      <a:endParaRPr lang="ru-RU" sz="11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3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Ненавязчивый контроль за поведением детей в процессе их самостоятельной деятельности</a:t>
                      </a:r>
                      <a:endParaRPr lang="ru-RU" sz="1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142852"/>
            <a:ext cx="645176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Карта контроля организации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самостоятельной деятельности детей в режиме дня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Дата</a:t>
            </a:r>
            <a:r>
              <a:rPr kumimoji="0" lang="ru-RU" sz="12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__________________________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Группа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____________________________________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Проверку проводил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______________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Ф. И. О. воспитателя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258483"/>
          <a:ext cx="8001056" cy="6726216"/>
        </p:xfrm>
        <a:graphic>
          <a:graphicData uri="http://schemas.openxmlformats.org/drawingml/2006/table">
            <a:tbl>
              <a:tblPr/>
              <a:tblGrid>
                <a:gridCol w="3771558"/>
                <a:gridCol w="1256916"/>
                <a:gridCol w="1485889"/>
                <a:gridCol w="1486693"/>
              </a:tblGrid>
              <a:tr h="24447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Создание условий для развития у детей инициативы, самостоятельности и ответственности:</a:t>
                      </a:r>
                      <a:endParaRPr lang="ru-RU" sz="12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в игровой деятельности </a:t>
                      </a:r>
                      <a:endParaRPr lang="ru-RU" sz="12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творческой деятельности </a:t>
                      </a:r>
                      <a:endParaRPr lang="ru-RU" sz="12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познавательно-исследовательской деятельности </a:t>
                      </a:r>
                      <a:endParaRPr lang="ru-RU" sz="12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элементарном бытовом труде </a:t>
                      </a:r>
                      <a:endParaRPr lang="ru-RU" sz="1200" dirty="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общении детей со взрослыми и сверстниками</a:t>
                      </a:r>
                      <a:endParaRPr lang="ru-RU" sz="12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0677" marR="40677" marT="40677" marB="40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0677" marR="40677" marT="40677" marB="40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0677" marR="40677" marT="40677" marB="40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0677" marR="40677" marT="40677" marB="40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Использование различных приемов и методов для повышения уровня детской самостоятельности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0677" marR="40677" marT="40677" marB="40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0677" marR="40677" marT="40677" marB="40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0677" marR="40677" marT="40677" marB="40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0677" marR="40677" marT="40677" marB="40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6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Недирективная помощь детям в организации самостоятельной деятельности и разрешении конфликтных ситуаций с другими воспитанниками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0677" marR="40677" marT="40677" marB="40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0677" marR="40677" marT="40677" marB="40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0677" marR="40677" marT="40677" marB="40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0677" marR="40677" marT="40677" marB="40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4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Отсутствие замены свободного времени детей другими видами деятельности в ущерб самостоятельной деятельности </a:t>
                      </a:r>
                      <a:endParaRPr lang="ru-RU" sz="12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0677" marR="40677" marT="40677" marB="40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0677" marR="40677" marT="40677" marB="40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0677" marR="40677" marT="40677" marB="40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0677" marR="40677" marT="40677" marB="406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1000108"/>
          <a:ext cx="7786741" cy="5402332"/>
        </p:xfrm>
        <a:graphic>
          <a:graphicData uri="http://schemas.openxmlformats.org/drawingml/2006/table">
            <a:tbl>
              <a:tblPr/>
              <a:tblGrid>
                <a:gridCol w="3509257"/>
                <a:gridCol w="1425828"/>
                <a:gridCol w="1425828"/>
                <a:gridCol w="1425828"/>
              </a:tblGrid>
              <a:tr h="308964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Вопросы контроля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Критерии оценки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Выполняется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Есть замечания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Не выполняется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109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Формирование у детей культурно-гигиенических навыков во время приема пищи, личный пример педагога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394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Демонстрация детям безопасного поведения за столом и использования столовых приборов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Поддержка эмоционально-положительного состояния детей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Использование разных игровых приемов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109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Согласование действий воспитателя и младшего воспитателя в процессе формирования у детей культурно-гигиенических навыков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Выполнение детьми гигиенических процедур перед едой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3624" marR="43624" marT="43624" marB="436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0"/>
            <a:ext cx="66479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Карта контроля организации приема пищи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формирования у детей культурно-гигиенических навыков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_____________________________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Группа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__________________________________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Проверку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проводил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Ф. И. О.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воспитателя</a:t>
            </a:r>
            <a:r>
              <a:rPr kumimoji="0" lang="ru-RU" sz="1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85728"/>
          <a:ext cx="8501122" cy="5228334"/>
        </p:xfrm>
        <a:graphic>
          <a:graphicData uri="http://schemas.openxmlformats.org/drawingml/2006/table">
            <a:tbl>
              <a:tblPr/>
              <a:tblGrid>
                <a:gridCol w="3884858"/>
                <a:gridCol w="1459390"/>
                <a:gridCol w="1578437"/>
                <a:gridCol w="1578437"/>
              </a:tblGrid>
              <a:tr h="1342898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Поддержка стремления детей самостоятельно выполнять отдельные действия самообслуживания: умывание и мытье рук перед приемом пищи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0" marR="48990" marT="48990" marB="48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990" marR="48990" marT="48990" marB="48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990" marR="48990" marT="48990" marB="48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990" marR="48990" marT="48990" marB="48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947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Контроль за действиями детей во время приема пищи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0" marR="48990" marT="48990" marB="48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990" marR="48990" marT="48990" marB="48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990" marR="48990" marT="48990" marB="48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990" marR="48990" marT="48990" marB="48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865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Поощрение детей за демонстрацию культурно-гигиенических навыков с учетом возраста: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пользуются салфеткой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правильно держат столовые приборы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font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аккуратно ведут себя за столом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0" marR="48990" marT="48990" marB="48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990" marR="48990" marT="48990" marB="48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990" marR="48990" marT="48990" marB="48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990" marR="48990" marT="48990" marB="48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914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Правильная сервировка столов, которая способствует формированию у детей культурно-гигиенических навыков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90" marR="48990" marT="48990" marB="48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990" marR="48990" marT="48990" marB="48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990" marR="48990" marT="48990" marB="48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8990" marR="48990" marT="48990" marB="489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1214422"/>
          <a:ext cx="7622252" cy="5156200"/>
        </p:xfrm>
        <a:graphic>
          <a:graphicData uri="http://schemas.openxmlformats.org/drawingml/2006/table">
            <a:tbl>
              <a:tblPr/>
              <a:tblGrid>
                <a:gridCol w="3493376"/>
                <a:gridCol w="1376292"/>
                <a:gridCol w="1376292"/>
                <a:gridCol w="137629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Вопросы контроля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Критерии оценки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Выполняется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Есть замечания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Не выполняется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Times New Roman"/>
                        </a:rPr>
                        <a:t>Беседа с родителями о состоянии ребенка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Times New Roman"/>
                        </a:rPr>
                        <a:t>Проведение бесконтактной термометрии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Times New Roman"/>
                        </a:rPr>
                        <a:t>Наличие средств индивидуальной защиты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Times New Roman"/>
                        </a:rPr>
                        <a:t>(в случае региональных требований)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Times New Roman"/>
                        </a:rPr>
                        <a:t>Наличие дезинфицирующих средств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Times New Roman"/>
                        </a:rPr>
                        <a:t>(флакон с жидкостью, салфетки)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Times New Roman"/>
                        </a:rPr>
                        <a:t>Создание положительного эмоционального фона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Times New Roman"/>
                        </a:rPr>
                        <a:t>для детей в ходе утреннего фильтра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142852"/>
            <a:ext cx="66479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Карта контроля проведения утреннего фильтра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____________________________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Группа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_________________________________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Проверку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проводил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Ф. И. О.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воспитателя</a:t>
            </a:r>
            <a:r>
              <a:rPr kumimoji="0" lang="ru-RU" sz="1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24766" cy="48896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Сводная карта оперативного контроля (Ноябрь)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500042"/>
          <a:ext cx="8286807" cy="552069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49919"/>
                <a:gridCol w="613071"/>
                <a:gridCol w="562721"/>
                <a:gridCol w="629360"/>
                <a:gridCol w="629852"/>
                <a:gridCol w="629852"/>
                <a:gridCol w="629852"/>
                <a:gridCol w="562721"/>
                <a:gridCol w="629852"/>
                <a:gridCol w="629852"/>
                <a:gridCol w="629360"/>
                <a:gridCol w="562721"/>
                <a:gridCol w="527674"/>
              </a:tblGrid>
              <a:tr h="1199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Вопросы на контроле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период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Возрастные группы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9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Группа №1 «Ромашка»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Группа №2 «Капелька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Группа №3 «Звёздочки»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Группа №4 «Дружная семейка»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Группа №5 «Почемучки»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Группа №6 «Затейники»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Группа№7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«Пчёлка»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Группа №8 «Солнышко»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Группа №9 «Светлячки»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Группа №10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«Золотая рыбка»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Группа №11 «Непоседы»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</a:tr>
              <a:tr h="757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Организация приема пищи  и формирование у детей культурно-гигиенических навыков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 неделя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 неделя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3 неделя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4 неделя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</a:tr>
              <a:tr h="785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Своевременность </a:t>
                      </a:r>
                      <a:r>
                        <a:rPr lang="ru-RU" sz="900" dirty="0" smtClean="0"/>
                        <a:t>,продолжительность </a:t>
                      </a:r>
                      <a:r>
                        <a:rPr lang="ru-RU" sz="900" dirty="0"/>
                        <a:t>и условие организации дневного сна воспитанников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 неделя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 неделя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3 неделя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4 неделя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</a:tr>
              <a:tr h="502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Проведение утренней гимнастики с детьми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 неделя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 неделя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3 неделя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4 неделя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</a:tr>
              <a:tr h="502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Организация дневной прогулки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 неделя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 неделя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3 неделя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4 неделя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</a:tr>
              <a:tr h="502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Проведение утреннего фильтра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 неделя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2 неделя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3 неделя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4 неделя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</a:tr>
              <a:tr h="629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Организация самостоятельной деятельности детей в режиме дня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1 неделя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2 неделя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3 неделя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4 неделя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+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040" marR="48040" marT="0" marB="0"/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44" y="6057781"/>
            <a:ext cx="8572560" cy="8002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58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Условные обозначения: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(+)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отлично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(+-)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удовлетворительно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(-)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неудовлетворительно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58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Комментарии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58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провел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User\Downloads\2025-12-11_16-33-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33078"/>
            <a:ext cx="7823674" cy="6748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500042"/>
            <a:ext cx="5072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Оперативный контроль в ДОУ</a:t>
            </a:r>
            <a:endParaRPr lang="ru-RU" sz="4000" b="1" dirty="0"/>
          </a:p>
        </p:txBody>
      </p:sp>
      <p:pic>
        <p:nvPicPr>
          <p:cNvPr id="3073" name="Picture 1" descr="C:\Users\User\Desktop\M9iaidC7mCuu2I9nMj-y5cgBL0dWr7O_t8qDNfOyxy8Y9xwJFbRDbhKtNzzE0Plg3-i4YuSpMgEaNAVXlyJZo69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82380"/>
            <a:ext cx="8413752" cy="4732736"/>
          </a:xfrm>
          <a:prstGeom prst="rect">
            <a:avLst/>
          </a:prstGeom>
          <a:noFill/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14290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1472" y="1000108"/>
            <a:ext cx="5715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</a:rPr>
              <a:t>Оперативный контроль в ДОУ по ФОП </a:t>
            </a:r>
            <a:r>
              <a:rPr lang="ru-RU" sz="2400" i="1" dirty="0" smtClean="0"/>
              <a:t>—</a:t>
            </a:r>
          </a:p>
          <a:p>
            <a:pPr algn="just"/>
            <a:r>
              <a:rPr lang="ru-RU" sz="2400" b="1" i="1" dirty="0" smtClean="0"/>
              <a:t>это анализ состояния дел  путём наблюдения по основным направлениям деятельности учреждения,</a:t>
            </a:r>
            <a:r>
              <a:rPr lang="ru-RU" sz="2400" i="1" dirty="0" smtClean="0"/>
              <a:t> </a:t>
            </a:r>
            <a:r>
              <a:rPr lang="ru-RU" sz="2400" b="1" i="1" dirty="0" smtClean="0"/>
              <a:t>с целью выявления недостатков в работе педагогов и оперативного их устранения с помощью рекомендаций и советов.</a:t>
            </a:r>
            <a:endParaRPr lang="ru-RU" sz="2400" b="1" i="1" dirty="0"/>
          </a:p>
        </p:txBody>
      </p:sp>
      <p:pic>
        <p:nvPicPr>
          <p:cNvPr id="16388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227676"/>
            <a:ext cx="2381252" cy="3463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071546"/>
            <a:ext cx="750099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Оперативный контроль детского сада необходим для ряда целей: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Обеспечение безопасности детей.</a:t>
            </a:r>
          </a:p>
          <a:p>
            <a:r>
              <a:rPr lang="ru-RU" sz="2400" dirty="0" smtClean="0"/>
              <a:t>2. Обеспечение качества образования и воспитания детей.</a:t>
            </a:r>
          </a:p>
          <a:p>
            <a:r>
              <a:rPr lang="ru-RU" sz="2400" dirty="0" smtClean="0"/>
              <a:t>3. Регулирование работы детского сада.</a:t>
            </a:r>
          </a:p>
          <a:p>
            <a:r>
              <a:rPr lang="ru-RU" sz="2400" dirty="0" smtClean="0"/>
              <a:t>4. Улучшение коммуникации и взаимодействия с родителями.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JXLjk-I82aPUR9URMURNuWo8gqA7RuiYoISRVVH4S9kLW5APcMIGVAwLssPyqsook0Af15JUouxV1MfxoIV6yGf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94868" y="-323354"/>
            <a:ext cx="5797636" cy="7730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282" y="0"/>
          <a:ext cx="6715463" cy="8481722"/>
        </p:xfrm>
        <a:graphic>
          <a:graphicData uri="http://schemas.openxmlformats.org/presentationml/2006/ole">
            <p:oleObj spid="_x0000_s1026" name="Acrobat Document" r:id="rId3" imgW="5562529" imgH="7019891" progId="AcroExch.Document.7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86446" y="1071546"/>
            <a:ext cx="2857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Воспитательно-образовательный процесс не прекращается на протяжении всего времени пребывания ребенка в детском саду, поэтому образовательную деятельность с детьми педагоги должны осуществлять в том числе в ходе режимных моментов </a:t>
            </a:r>
            <a:r>
              <a:rPr lang="ru-RU" dirty="0" smtClean="0"/>
              <a:t>(</a:t>
            </a:r>
            <a:r>
              <a:rPr lang="ru-RU" dirty="0" smtClean="0">
                <a:hlinkClick r:id="rId4"/>
              </a:rPr>
              <a:t>п. 24.1</a:t>
            </a:r>
            <a:r>
              <a:rPr lang="ru-RU" dirty="0" smtClean="0"/>
              <a:t> ФОП  ДО).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5" y="714354"/>
          <a:ext cx="8572559" cy="6053659"/>
        </p:xfrm>
        <a:graphic>
          <a:graphicData uri="http://schemas.openxmlformats.org/drawingml/2006/table">
            <a:tbl>
              <a:tblPr/>
              <a:tblGrid>
                <a:gridCol w="4214841"/>
                <a:gridCol w="1571636"/>
                <a:gridCol w="1500198"/>
                <a:gridCol w="1285884"/>
              </a:tblGrid>
              <a:tr h="134624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Вопросы для анализа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Критерии оценки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Выполняется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Есть замечания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Не выполняется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24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Calibri"/>
                          <a:cs typeface="Times New Roman"/>
                        </a:rPr>
                        <a:t>Соблюдение санитарно-гигиенических требований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624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Влажная уборка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24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Проветривание помещения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24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Температурные показатели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92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Одежда, обувь детей: облегченная, спортивная, соответствует тепловому режиму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92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Одежда, обувь педагога: облегченная, спортивная, соответствует тепловому режиму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24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Calibri"/>
                          <a:cs typeface="Times New Roman"/>
                        </a:rPr>
                        <a:t>Готовность педагога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513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spc="-2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Знание упражнений на развитие физических качеств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24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Знание основных видов движения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13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Использование музыкального сопровождения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24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Использование спортивного инвентаря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24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Calibri"/>
                          <a:cs typeface="Times New Roman"/>
                        </a:rPr>
                        <a:t>Соблюдение структурных компонентов утренней гимнастики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070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Вводная часть: построение, ходьба разных видов, бег, дыхательные упражнения, перестроение с учетом возраста детей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13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Основная часть: ОРУ с учетом возраста детей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347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Заключительная часть: восстановление сердечного и дыхательного ритма, ходьба разных видов, малоподвижные игры, хороводы, дыхательные упражнения с учетом возраста детей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0"/>
            <a:ext cx="778674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Карта контроля проведения утренней гимнастики с детьми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Дата</a:t>
            </a:r>
            <a:r>
              <a:rPr kumimoji="0" lang="ru-RU" sz="12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__________________________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Группа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____________________________________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Проверку проводил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______________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Ф. И. О.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воспитателя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285728"/>
          <a:ext cx="8572559" cy="4593710"/>
        </p:xfrm>
        <a:graphic>
          <a:graphicData uri="http://schemas.openxmlformats.org/drawingml/2006/table">
            <a:tbl>
              <a:tblPr/>
              <a:tblGrid>
                <a:gridCol w="2666269"/>
                <a:gridCol w="793018"/>
                <a:gridCol w="755554"/>
                <a:gridCol w="1571636"/>
                <a:gridCol w="1500198"/>
                <a:gridCol w="1285884"/>
              </a:tblGrid>
              <a:tr h="134624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Calibri"/>
                          <a:cs typeface="Times New Roman"/>
                        </a:rPr>
                        <a:t>Использование различных приемов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513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spc="-1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Объяснение и показ выполнения упражнений, игровой прием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13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Показ упражнения ребенком – в старших группах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13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Поддержка эмоционально-положительного состояния детей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24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Arial"/>
                          <a:ea typeface="Calibri"/>
                          <a:cs typeface="Times New Roman"/>
                        </a:rPr>
                        <a:t>Соблюдение порядка организации утренней гимнастики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513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Контроль качества выполнения упражнений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13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Соблюдение всех этапов проведения гимнастики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13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Дозировка упражнений и темпа с учетом возраста детей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13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Продолжительность проведения гимнастики по СанПиН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13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Разнообразие комплексов утренней гимнастики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7073" marR="17073" marT="13056" marB="142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928670"/>
          <a:ext cx="7643867" cy="5799396"/>
        </p:xfrm>
        <a:graphic>
          <a:graphicData uri="http://schemas.openxmlformats.org/drawingml/2006/table">
            <a:tbl>
              <a:tblPr/>
              <a:tblGrid>
                <a:gridCol w="3444866"/>
                <a:gridCol w="1399667"/>
                <a:gridCol w="1399667"/>
                <a:gridCol w="1399667"/>
              </a:tblGrid>
              <a:tr h="337414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Вопросы контроля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Критерии оценки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Выполняется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Есть замечания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Не выполняется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520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Соблюдение времени организации дневного сна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520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Своевременность проветривания спальной комнаты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520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Положительный эмоциональный настрой детей перед дневным сном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626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Приобщение детей к порядку при раздевании на дневной сон (аккуратное складывание одежды)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520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Индивидуальный подход к детям во время засыпания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626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Организация дневного сна при открытых фрамугах (наличие сеток на окнах в летний период)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520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Организация постепенного пробуждения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7410" marR="37410" marT="37410" marB="374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44" y="0"/>
            <a:ext cx="871543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Карта контроля своевременности, продолжительности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условий организации дневного сна воспитанников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Дата</a:t>
            </a:r>
            <a:r>
              <a:rPr kumimoji="0" lang="ru-RU" sz="12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__________________________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Группа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____________________________________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Проверку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проводил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И. О.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воспитателя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1000108"/>
          <a:ext cx="7275594" cy="5530253"/>
        </p:xfrm>
        <a:graphic>
          <a:graphicData uri="http://schemas.openxmlformats.org/drawingml/2006/table">
            <a:tbl>
              <a:tblPr/>
              <a:tblGrid>
                <a:gridCol w="3753465"/>
                <a:gridCol w="1202805"/>
                <a:gridCol w="1159662"/>
                <a:gridCol w="1159662"/>
              </a:tblGrid>
              <a:tr h="285902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Во</a:t>
                      </a:r>
                      <a:r>
                        <a:rPr lang="ru-RU" sz="1200" b="1" spc="-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росы ко</a:t>
                      </a:r>
                      <a:r>
                        <a:rPr lang="ru-RU" sz="1200" b="1" spc="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1200" b="1" spc="-5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роля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Критерии оценки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6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Выполняется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Есть замечания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Не выполняется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563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Соответствие продолжительности прогулки времени, которое отведено на нее в режиме дня с учетом возрастной группы, нормам санитарных правил и внутреннему графику прогулок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232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Сбор детей на прогулку – без задержек, при необходимости воспитатель делит детей на подгруппы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232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Наличиепланапр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200" spc="-1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лки, со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тв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твие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ероп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иятий вовремя пр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200" spc="-1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ки 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емен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де</a:t>
                      </a:r>
                      <a:r>
                        <a:rPr lang="ru-RU" sz="1200" spc="-1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232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Выполнениегигиеническихпр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цед</a:t>
                      </a:r>
                      <a:r>
                        <a:rPr lang="ru-RU" sz="1200" spc="-1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 с </a:t>
                      </a:r>
                      <a:r>
                        <a:rPr lang="ru-RU" sz="1200" spc="-1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чет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мв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ра</a:t>
                      </a:r>
                      <a:r>
                        <a:rPr lang="ru-RU" sz="1200" spc="-1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таде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те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й: одев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ние, р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здев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ние, м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ь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е р</a:t>
                      </a:r>
                      <a:r>
                        <a:rPr lang="ru-RU" sz="1200" spc="-1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 послеп</a:t>
                      </a:r>
                      <a:r>
                        <a:rPr lang="ru-RU" sz="1200" spc="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ог</a:t>
                      </a:r>
                      <a:r>
                        <a:rPr lang="ru-RU" sz="1200" spc="-1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ки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325">
                <a:tc>
                  <a:txBody>
                    <a:bodyPr/>
                    <a:lstStyle/>
                    <a:p>
                      <a:pPr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Приобщение детей к порядку при раздевании: аккуратное складывание одежды в шкафчике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368" marR="40368" marT="40368" marB="403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142852"/>
            <a:ext cx="64084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Карта контроля организации дневной прогулки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Дата</a:t>
            </a:r>
            <a:r>
              <a:rPr kumimoji="0" lang="ru-RU" sz="12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_________________________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Группа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____________________________________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Проверку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проводил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И. О.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воспитателя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327</TotalTime>
  <Words>1273</Words>
  <PresentationFormat>Экран (4:3)</PresentationFormat>
  <Paragraphs>460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Эркер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Сводная карта оперативного контроля (Ноябрь)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2025-12-08T04:10:20Z</dcterms:created>
  <dcterms:modified xsi:type="dcterms:W3CDTF">2025-12-11T11:36:35Z</dcterms:modified>
</cp:coreProperties>
</file>