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sldIdLst>
    <p:sldId id="256" r:id="rId9"/>
    <p:sldId id="258" r:id="rId10"/>
    <p:sldId id="260" r:id="rId11"/>
    <p:sldId id="261" r:id="rId12"/>
    <p:sldId id="262" r:id="rId13"/>
    <p:sldId id="264" r:id="rId14"/>
    <p:sldId id="266" r:id="rId15"/>
    <p:sldId id="270" r:id="rId16"/>
    <p:sldId id="271" r:id="rId17"/>
    <p:sldId id="272" r:id="rId18"/>
    <p:sldId id="276" r:id="rId19"/>
    <p:sldId id="277" r:id="rId20"/>
    <p:sldId id="278" r:id="rId21"/>
    <p:sldId id="280" r:id="rId22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AA05-1664-436F-8173-3074CD34D4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20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F87E-2EE5-4ADE-A34F-9873A3018D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64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4F0F-1CB0-4DB7-9223-FB1D0CE730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39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2C7C-D289-4C78-B242-EF6D84E051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9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FE68-8DB6-4689-A9E3-2DC145AAE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93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EBD5-35FD-4300-B797-7760EB3F7F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49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831E-3EEC-447D-A3D8-980283D58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15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8A34-D81B-4833-8D2A-8213E2BB94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4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78FB-E212-433A-B5F2-ED59FF8644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20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6BF-8890-469F-8020-2B6827110B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4795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E7E65-42C9-4816-8940-734D9A1272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090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AA05-1664-436F-8173-3074CD34D4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753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F87E-2EE5-4ADE-A34F-9873A3018D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83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4F0F-1CB0-4DB7-9223-FB1D0CE730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433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2C7C-D289-4C78-B242-EF6D84E051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4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FE68-8DB6-4689-A9E3-2DC145AAE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389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EBD5-35FD-4300-B797-7760EB3F7F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53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831E-3EEC-447D-A3D8-980283D58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45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8A34-D81B-4833-8D2A-8213E2BB94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823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78FB-E212-433A-B5F2-ED59FF8644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2520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6BF-8890-469F-8020-2B6827110B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645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E7E65-42C9-4816-8940-734D9A1272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0097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AA05-1664-436F-8173-3074CD34D4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2234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F87E-2EE5-4ADE-A34F-9873A3018D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2611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4F0F-1CB0-4DB7-9223-FB1D0CE730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836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2C7C-D289-4C78-B242-EF6D84E051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265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FE68-8DB6-4689-A9E3-2DC145AAE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933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EBD5-35FD-4300-B797-7760EB3F7F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4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831E-3EEC-447D-A3D8-980283D58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280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8A34-D81B-4833-8D2A-8213E2BB94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883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78FB-E212-433A-B5F2-ED59FF8644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67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6BF-8890-469F-8020-2B6827110B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487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E7E65-42C9-4816-8940-734D9A1272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254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AA05-1664-436F-8173-3074CD34D4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155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F87E-2EE5-4ADE-A34F-9873A3018D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472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4F0F-1CB0-4DB7-9223-FB1D0CE730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916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2C7C-D289-4C78-B242-EF6D84E051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494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FE68-8DB6-4689-A9E3-2DC145AAE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81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EBD5-35FD-4300-B797-7760EB3F7F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515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831E-3EEC-447D-A3D8-980283D58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128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8A34-D81B-4833-8D2A-8213E2BB94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881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78FB-E212-433A-B5F2-ED59FF8644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814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6BF-8890-469F-8020-2B6827110B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4646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E7E65-42C9-4816-8940-734D9A1272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5853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AA05-1664-436F-8173-3074CD34D4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4418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F87E-2EE5-4ADE-A34F-9873A3018D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555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4F0F-1CB0-4DB7-9223-FB1D0CE730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953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2C7C-D289-4C78-B242-EF6D84E051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4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FE68-8DB6-4689-A9E3-2DC145AAE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091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EBD5-35FD-4300-B797-7760EB3F7F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178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831E-3EEC-447D-A3D8-980283D58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6729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8A34-D81B-4833-8D2A-8213E2BB94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989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78FB-E212-433A-B5F2-ED59FF8644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8017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6BF-8890-469F-8020-2B6827110B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07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E7E65-42C9-4816-8940-734D9A1272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429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AA05-1664-436F-8173-3074CD34D4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7662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F87E-2EE5-4ADE-A34F-9873A3018D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7823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4F0F-1CB0-4DB7-9223-FB1D0CE730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6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2C7C-D289-4C78-B242-EF6D84E051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0926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FE68-8DB6-4689-A9E3-2DC145AAE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777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EBD5-35FD-4300-B797-7760EB3F7F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9062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831E-3EEC-447D-A3D8-980283D58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6383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8A34-D81B-4833-8D2A-8213E2BB94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300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78FB-E212-433A-B5F2-ED59FF8644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4237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6BF-8890-469F-8020-2B6827110B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66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E7E65-42C9-4816-8940-734D9A1272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954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5AA05-1664-436F-8173-3074CD34D4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650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F87E-2EE5-4ADE-A34F-9873A3018D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3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D4F0F-1CB0-4DB7-9223-FB1D0CE730C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87206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D2C7C-D289-4C78-B242-EF6D84E051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1521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BFE68-8DB6-4689-A9E3-2DC145AAE8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2348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EBD5-35FD-4300-B797-7760EB3F7F2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00159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831E-3EEC-447D-A3D8-980283D58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944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8A34-D81B-4833-8D2A-8213E2BB943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9052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78FB-E212-433A-B5F2-ED59FF8644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1769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246BF-8890-469F-8020-2B6827110B4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778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E7E65-42C9-4816-8940-734D9A1272D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8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C88F0-FE25-4EA6-ACCF-8CC0A849B5B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98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C88F0-FE25-4EA6-ACCF-8CC0A849B5B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C88F0-FE25-4EA6-ACCF-8CC0A849B5B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0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C88F0-FE25-4EA6-ACCF-8CC0A849B5B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C88F0-FE25-4EA6-ACCF-8CC0A849B5B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C88F0-FE25-4EA6-ACCF-8CC0A849B5B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4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C88F0-FE25-4EA6-ACCF-8CC0A849B5B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3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etodkabinet\Рабочий стол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" y="6896"/>
            <a:ext cx="9134805" cy="685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90776" y="1340768"/>
            <a:ext cx="7772400" cy="2016224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Организация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методической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деятельности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221088"/>
            <a:ext cx="5220072" cy="17526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2016 – 2017 учебный год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71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u="sng" smtClean="0">
                <a:solidFill>
                  <a:srgbClr val="FF0000"/>
                </a:solidFill>
              </a:rPr>
              <a:t>Общее образование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524000" y="1219200"/>
            <a:ext cx="60960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</a:rPr>
              <a:t>Межпредметные семинары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srgbClr val="000000"/>
              </a:solidFill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62000" y="3352800"/>
            <a:ext cx="2362200" cy="16002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1 группа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ДОУ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Начальные классы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ОРКСЭ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smtClean="0">
              <a:solidFill>
                <a:srgbClr val="000000"/>
              </a:solidFill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 rot="5400000">
            <a:off x="4168775" y="2947988"/>
            <a:ext cx="760413" cy="46037"/>
          </a:xfrm>
          <a:prstGeom prst="rightArrow">
            <a:avLst>
              <a:gd name="adj1" fmla="val 50000"/>
              <a:gd name="adj2" fmla="val 223521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 rot="7703710">
            <a:off x="1609725" y="2930525"/>
            <a:ext cx="914400" cy="76200"/>
          </a:xfrm>
          <a:prstGeom prst="rightArrow">
            <a:avLst>
              <a:gd name="adj1" fmla="val 50000"/>
              <a:gd name="adj2" fmla="val 300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rot="3329172">
            <a:off x="6442869" y="2913857"/>
            <a:ext cx="831850" cy="74612"/>
          </a:xfrm>
          <a:prstGeom prst="rightArrow">
            <a:avLst>
              <a:gd name="adj1" fmla="val 50000"/>
              <a:gd name="adj2" fmla="val 278725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352800" y="3352800"/>
            <a:ext cx="2362200" cy="16002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u="sng" smtClean="0">
                <a:solidFill>
                  <a:srgbClr val="000000"/>
                </a:solidFill>
              </a:rPr>
              <a:t>2 группа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Русский язык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Литература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История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Обществознание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Иностранный язык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 smtClean="0">
              <a:solidFill>
                <a:srgbClr val="000000"/>
              </a:solidFill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5943600" y="3352800"/>
            <a:ext cx="2362200" cy="16002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3 группа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Математика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Физика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Информатика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762000" y="5105400"/>
            <a:ext cx="2362200" cy="15240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4 группа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География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Биология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Химия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3352800" y="5105400"/>
            <a:ext cx="2362200" cy="15240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5 группа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Искусство</a:t>
            </a: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Технология</a:t>
            </a: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5943600" y="5105400"/>
            <a:ext cx="2362200" cy="15240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6 группа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Физическая культура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ОБЖ</a:t>
            </a:r>
          </a:p>
        </p:txBody>
      </p:sp>
    </p:spTree>
    <p:extLst>
      <p:ext uri="{BB962C8B-B14F-4D97-AF65-F5344CB8AC3E}">
        <p14:creationId xmlns:p14="http://schemas.microsoft.com/office/powerpoint/2010/main" val="30526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71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u="sng" smtClean="0">
                <a:solidFill>
                  <a:srgbClr val="FF0000"/>
                </a:solidFill>
              </a:rPr>
              <a:t>Общее образование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762000" y="12192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РМО «Библиомир»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62000" y="29718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РМО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по воспитательной работе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62000" y="47244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Стажировочная площадка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по совершенствованию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математического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образования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953000" y="12192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Сентябрь</a:t>
            </a:r>
            <a:r>
              <a:rPr lang="ru-RU" sz="1400" smtClean="0">
                <a:solidFill>
                  <a:srgbClr val="000000"/>
                </a:solidFill>
              </a:rPr>
              <a:t> - ЦБС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Ноябрь</a:t>
            </a:r>
            <a:r>
              <a:rPr lang="ru-RU" sz="1400" smtClean="0">
                <a:solidFill>
                  <a:srgbClr val="000000"/>
                </a:solidFill>
              </a:rPr>
              <a:t>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МАОУ «Голышмановская СОШ №1»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Май</a:t>
            </a:r>
            <a:r>
              <a:rPr lang="ru-RU" sz="1400" smtClean="0">
                <a:solidFill>
                  <a:srgbClr val="000000"/>
                </a:solidFill>
              </a:rPr>
              <a:t>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 МАОУ «Малышенская СОШ»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953000" y="29718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Ноябрь</a:t>
            </a:r>
            <a:r>
              <a:rPr lang="ru-RU" sz="1400" smtClean="0">
                <a:solidFill>
                  <a:srgbClr val="000000"/>
                </a:solidFill>
              </a:rPr>
              <a:t>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«Ламенская СОШ»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Март </a:t>
            </a:r>
            <a:r>
              <a:rPr lang="ru-RU" sz="1400" smtClean="0">
                <a:solidFill>
                  <a:srgbClr val="000000"/>
                </a:solidFill>
              </a:rPr>
              <a:t>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МАОУ «Голышмановская СОШ №4»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000000"/>
              </a:solidFill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953000" y="47244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МАОУ «Голышмановская СОШ №1»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u="sng" smtClean="0">
                <a:solidFill>
                  <a:srgbClr val="000000"/>
                </a:solidFill>
              </a:rPr>
              <a:t>Сентябрь, февраль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4267200" y="18288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4267200" y="35814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4267200" y="53340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63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71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u="sng" smtClean="0">
                <a:solidFill>
                  <a:srgbClr val="FF0000"/>
                </a:solidFill>
              </a:rPr>
              <a:t>Общее образование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762000" y="12954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Стажировочная площадка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 по работе с одаренными детьми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МАОУ «Голышмановская СОШ №4»</a:t>
            </a:r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762000" y="31242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Стажировочная площадка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 по работе с одаренными детьми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МАОУ «Медведевская СОШ»</a:t>
            </a:r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4876800" y="1323975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Педагоги</a:t>
            </a:r>
            <a:r>
              <a:rPr lang="ru-RU" sz="1400" smtClean="0">
                <a:solidFill>
                  <a:srgbClr val="000000"/>
                </a:solidFill>
              </a:rPr>
              <a:t> – октябрь, январь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Учащиеся 3,4,5 кл.</a:t>
            </a:r>
            <a:r>
              <a:rPr lang="ru-RU" sz="1400" smtClean="0">
                <a:solidFill>
                  <a:srgbClr val="000000"/>
                </a:solidFill>
              </a:rPr>
              <a:t>- сентябрь, апрель</a:t>
            </a:r>
          </a:p>
        </p:txBody>
      </p:sp>
      <p:sp>
        <p:nvSpPr>
          <p:cNvPr id="12294" name="AutoShape 8"/>
          <p:cNvSpPr>
            <a:spLocks noChangeArrowheads="1"/>
          </p:cNvSpPr>
          <p:nvPr/>
        </p:nvSpPr>
        <p:spPr bwMode="auto">
          <a:xfrm>
            <a:off x="4867275" y="3114675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u="sng" smtClean="0">
                <a:solidFill>
                  <a:srgbClr val="000000"/>
                </a:solidFill>
              </a:rPr>
              <a:t>Педагоги</a:t>
            </a:r>
            <a:r>
              <a:rPr lang="ru-RU" sz="1600" smtClean="0">
                <a:solidFill>
                  <a:srgbClr val="000000"/>
                </a:solidFill>
              </a:rPr>
              <a:t> – декабрь, февраль</a:t>
            </a:r>
          </a:p>
        </p:txBody>
      </p:sp>
      <p:sp>
        <p:nvSpPr>
          <p:cNvPr id="12295" name="AutoShape 11"/>
          <p:cNvSpPr>
            <a:spLocks noChangeArrowheads="1"/>
          </p:cNvSpPr>
          <p:nvPr/>
        </p:nvSpPr>
        <p:spPr bwMode="auto">
          <a:xfrm>
            <a:off x="4276725" y="3733800"/>
            <a:ext cx="6096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296" name="AutoShape 12"/>
          <p:cNvSpPr>
            <a:spLocks noChangeArrowheads="1"/>
          </p:cNvSpPr>
          <p:nvPr/>
        </p:nvSpPr>
        <p:spPr bwMode="auto">
          <a:xfrm>
            <a:off x="771525" y="4953000"/>
            <a:ext cx="3505200" cy="12192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Сетевые предметные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лаборатории по работе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 одаренными детьми</a:t>
            </a:r>
            <a:endParaRPr lang="ru-RU" sz="1600" smtClean="0">
              <a:solidFill>
                <a:srgbClr val="000000"/>
              </a:solidFill>
            </a:endParaRPr>
          </a:p>
        </p:txBody>
      </p:sp>
      <p:sp>
        <p:nvSpPr>
          <p:cNvPr id="12297" name="AutoShape 13"/>
          <p:cNvSpPr>
            <a:spLocks noChangeArrowheads="1"/>
          </p:cNvSpPr>
          <p:nvPr/>
        </p:nvSpPr>
        <p:spPr bwMode="auto">
          <a:xfrm>
            <a:off x="4876800" y="4962525"/>
            <a:ext cx="3505200" cy="12192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По плану школ</a:t>
            </a:r>
          </a:p>
        </p:txBody>
      </p:sp>
      <p:sp>
        <p:nvSpPr>
          <p:cNvPr id="12298" name="AutoShape 14"/>
          <p:cNvSpPr>
            <a:spLocks noChangeArrowheads="1"/>
          </p:cNvSpPr>
          <p:nvPr/>
        </p:nvSpPr>
        <p:spPr bwMode="auto">
          <a:xfrm>
            <a:off x="4276725" y="5572125"/>
            <a:ext cx="609600" cy="762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4276725" y="1905000"/>
            <a:ext cx="6096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9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71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u="sng" smtClean="0">
                <a:solidFill>
                  <a:srgbClr val="FF0000"/>
                </a:solidFill>
              </a:rPr>
              <a:t>Общее образование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762000" y="12192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Районный совет «Здоровье»</a:t>
            </a:r>
            <a:r>
              <a:rPr lang="ru-RU" smtClean="0">
                <a:solidFill>
                  <a:srgbClr val="000000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(руководители школьных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программ «Здоровье»)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762000" y="29718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u="sng" smtClean="0">
                <a:solidFill>
                  <a:srgbClr val="000000"/>
                </a:solidFill>
              </a:rPr>
              <a:t>Постоянно действующий семинар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u="sng" smtClean="0">
                <a:solidFill>
                  <a:srgbClr val="000000"/>
                </a:solidFill>
              </a:rPr>
              <a:t> (ПДС) по здоровьесбережению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 (ОУ, ДОУ)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762000" y="47244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Школа питания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smtClean="0">
                <a:solidFill>
                  <a:srgbClr val="000000"/>
                </a:solidFill>
              </a:rPr>
              <a:t>(организаторы питания)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4953000" y="12192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Март</a:t>
            </a:r>
            <a:r>
              <a:rPr lang="ru-RU" sz="1400" smtClean="0">
                <a:solidFill>
                  <a:srgbClr val="000000"/>
                </a:solidFill>
              </a:rPr>
              <a:t>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МАОУ «Голышмановская СОШ №1»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953000" y="29718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Ноябрь</a:t>
            </a:r>
            <a:r>
              <a:rPr lang="ru-RU" sz="1400" smtClean="0">
                <a:solidFill>
                  <a:srgbClr val="000000"/>
                </a:solidFill>
              </a:rPr>
              <a:t>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МАОУ «Голышмановская СОШ №4»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Февраль</a:t>
            </a:r>
            <a:r>
              <a:rPr lang="ru-RU" sz="1400" smtClean="0">
                <a:solidFill>
                  <a:srgbClr val="000000"/>
                </a:solidFill>
              </a:rPr>
              <a:t> –  ЦДО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000000"/>
              </a:solidFill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4953000" y="47244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Август</a:t>
            </a:r>
            <a:r>
              <a:rPr lang="ru-RU" sz="1400" smtClean="0">
                <a:solidFill>
                  <a:srgbClr val="000000"/>
                </a:solidFill>
              </a:rPr>
              <a:t>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«Голышмановская С(к)ОШ №3»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Май</a:t>
            </a:r>
            <a:r>
              <a:rPr lang="ru-RU" sz="1400" smtClean="0">
                <a:solidFill>
                  <a:srgbClr val="000000"/>
                </a:solidFill>
              </a:rPr>
              <a:t>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МАОУ «Голышмановская СОШ №2»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b="1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4267200" y="18288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267200" y="35814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4267200" y="53340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6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etodkabinet\Рабочий стол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" y="6896"/>
            <a:ext cx="9134805" cy="685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90776" y="980728"/>
            <a:ext cx="7772400" cy="223224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Управлять, </a:t>
            </a:r>
            <a:b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</a:rPr>
              <a:t>создавая смыслы!</a:t>
            </a:r>
            <a:endParaRPr lang="ru-R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221088"/>
            <a:ext cx="5220072" cy="17526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2016 – 2017 учебный год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etodkabinet\Рабочий стол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" y="6896"/>
            <a:ext cx="9134805" cy="685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90776" y="764704"/>
            <a:ext cx="7772400" cy="28083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fontAlgn="base">
              <a:lnSpc>
                <a:spcPct val="150000"/>
              </a:lnSpc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>Самообразование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>–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>одно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>из условий повышения эффективности профессиональной деятельности педагогов и руководителей образовательных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>организаций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>(3-й год). </a:t>
            </a: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221088"/>
            <a:ext cx="5220072" cy="17526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Единая методическая тема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1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etodkabinet\Рабочий стол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" y="6896"/>
            <a:ext cx="9134805" cy="685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690776" y="764704"/>
            <a:ext cx="7772400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 fontAlgn="base">
              <a:lnSpc>
                <a:spcPct val="150000"/>
              </a:lnSpc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ea typeface="+mn-ea"/>
                <a:cs typeface="+mn-cs"/>
              </a:rPr>
              <a:t>Содействие развитию профессиональных компетенций педагогов и руководителей образовательных организаций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221088"/>
            <a:ext cx="5220072" cy="17526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Цель работы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4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etodkabinet\Рабочий стол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" y="6896"/>
            <a:ext cx="9134805" cy="685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221088"/>
            <a:ext cx="5220072" cy="17526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Задачи работы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2176" y="260648"/>
            <a:ext cx="8229600" cy="37444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Обеспечить методическое сопровождение педагогов и руководителей образовательных организаций в условиях введения и реализации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ФГОС дошкольного и общего образования.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Создать условия для освоения и внедрения новых образовательных технологий, оказать помощь в осуществлении проектной и исследовательской деятельности педагогов ОУ и ДОУ.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Обновлять и совершенствовать профессиональные компетенции у педагогов и руководителей ОО.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Развивать систему непрерывного образования педагогических и управленческих кадров ОУ и ДОУ.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Создать условия для использования современных форм самообразования педагогов и руководителей ОУ и ДОУ.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Обеспечить методическое сопровождение работы с молодыми и вновь принятыми педагогами.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Обеспечить индивидуальный подход при выборе форм и методов обобщения, презентации и распространения собственного передового опыта.</a:t>
            </a:r>
          </a:p>
          <a:p>
            <a:pPr marL="0" marR="0" lvl="0" indent="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Совершенствовать формы и способы сетевого взаимодействия образовательных учреждений района.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9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etodkabinet\Рабочий стол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" y="6896"/>
            <a:ext cx="9134805" cy="685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47921" y="4221088"/>
            <a:ext cx="5220072" cy="17526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Направления деятельности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4408" y="980728"/>
            <a:ext cx="8229600" cy="2451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Организационно – методическая деятельность.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Информационно – аналитическая деятельность.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Научно – методическая деятельность.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Консультационная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2070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metodkabinet\Рабочий стол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" y="6896"/>
            <a:ext cx="9134805" cy="685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47921" y="4221088"/>
            <a:ext cx="5220072" cy="17526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bg1"/>
                </a:solidFill>
              </a:rPr>
              <a:t>Направления деятельности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-228600" y="990600"/>
            <a:ext cx="9829800" cy="5486400"/>
            <a:chOff x="4423" y="3721"/>
            <a:chExt cx="7740" cy="4320"/>
          </a:xfrm>
        </p:grpSpPr>
        <p:sp>
          <p:nvSpPr>
            <p:cNvPr id="8" name="AutoShape 54"/>
            <p:cNvSpPr>
              <a:spLocks noChangeAspect="1" noChangeArrowheads="1" noTextEdit="1"/>
            </p:cNvSpPr>
            <p:nvPr/>
          </p:nvSpPr>
          <p:spPr bwMode="auto">
            <a:xfrm>
              <a:off x="4423" y="3721"/>
              <a:ext cx="774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AutoShape 53"/>
            <p:cNvSpPr>
              <a:spLocks noChangeArrowheads="1"/>
            </p:cNvSpPr>
            <p:nvPr/>
          </p:nvSpPr>
          <p:spPr bwMode="auto">
            <a:xfrm>
              <a:off x="7393" y="3811"/>
              <a:ext cx="1710" cy="3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Районный методический кабинет</a:t>
              </a: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AutoShape 52"/>
            <p:cNvSpPr>
              <a:spLocks noChangeArrowheads="1"/>
            </p:cNvSpPr>
            <p:nvPr/>
          </p:nvSpPr>
          <p:spPr bwMode="auto">
            <a:xfrm>
              <a:off x="6043" y="4261"/>
              <a:ext cx="432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   </a:t>
              </a: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Общее образование</a:t>
              </a:r>
              <a:endPara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utoShape 51"/>
            <p:cNvSpPr>
              <a:spLocks noChangeArrowheads="1"/>
            </p:cNvSpPr>
            <p:nvPr/>
          </p:nvSpPr>
          <p:spPr bwMode="auto">
            <a:xfrm>
              <a:off x="4584" y="4261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Дошкольное образование</a:t>
              </a: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AutoShape 50"/>
            <p:cNvSpPr>
              <a:spLocks noChangeArrowheads="1"/>
            </p:cNvSpPr>
            <p:nvPr/>
          </p:nvSpPr>
          <p:spPr bwMode="auto">
            <a:xfrm>
              <a:off x="10453" y="4261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Здоровьесбережение</a:t>
              </a:r>
              <a:endPara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Line 49"/>
            <p:cNvSpPr>
              <a:spLocks noChangeShapeType="1"/>
            </p:cNvSpPr>
            <p:nvPr/>
          </p:nvSpPr>
          <p:spPr bwMode="auto">
            <a:xfrm>
              <a:off x="8023" y="4171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AutoShape 48"/>
            <p:cNvSpPr>
              <a:spLocks noChangeArrowheads="1"/>
            </p:cNvSpPr>
            <p:nvPr/>
          </p:nvSpPr>
          <p:spPr bwMode="auto">
            <a:xfrm>
              <a:off x="4575" y="4888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РМО старших воспитателей</a:t>
              </a: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AutoShape 47"/>
            <p:cNvSpPr>
              <a:spLocks noChangeArrowheads="1"/>
            </p:cNvSpPr>
            <p:nvPr/>
          </p:nvSpPr>
          <p:spPr bwMode="auto">
            <a:xfrm>
              <a:off x="4577" y="5476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Школа одного педагога (логопедия) </a:t>
              </a: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AutoShape 46"/>
            <p:cNvSpPr>
              <a:spLocks noChangeArrowheads="1"/>
            </p:cNvSpPr>
            <p:nvPr/>
          </p:nvSpPr>
          <p:spPr bwMode="auto">
            <a:xfrm>
              <a:off x="4577" y="6106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РМО воспитателей</a:t>
              </a: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AutoShape 45"/>
            <p:cNvSpPr>
              <a:spLocks noChangeArrowheads="1"/>
            </p:cNvSpPr>
            <p:nvPr/>
          </p:nvSpPr>
          <p:spPr bwMode="auto">
            <a:xfrm>
              <a:off x="6043" y="4891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Районные ЕМД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Семинары</a:t>
              </a: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AutoShape 44"/>
            <p:cNvSpPr>
              <a:spLocks noChangeArrowheads="1"/>
            </p:cNvSpPr>
            <p:nvPr/>
          </p:nvSpPr>
          <p:spPr bwMode="auto">
            <a:xfrm>
              <a:off x="6043" y="5521"/>
              <a:ext cx="1350" cy="36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Тьюторское сопровождение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AutoShape 43"/>
            <p:cNvSpPr>
              <a:spLocks noChangeArrowheads="1"/>
            </p:cNvSpPr>
            <p:nvPr/>
          </p:nvSpPr>
          <p:spPr bwMode="auto">
            <a:xfrm>
              <a:off x="6043" y="6061"/>
              <a:ext cx="1350" cy="5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Межпредметные методические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 объединения</a:t>
              </a: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AutoShape 42"/>
            <p:cNvSpPr>
              <a:spLocks noChangeArrowheads="1"/>
            </p:cNvSpPr>
            <p:nvPr/>
          </p:nvSpPr>
          <p:spPr bwMode="auto">
            <a:xfrm>
              <a:off x="6043" y="6781"/>
              <a:ext cx="135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Стажировочная площадка по совершенствованию математического образования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AutoShape 41"/>
            <p:cNvSpPr>
              <a:spLocks noChangeArrowheads="1"/>
            </p:cNvSpPr>
            <p:nvPr/>
          </p:nvSpPr>
          <p:spPr bwMode="auto">
            <a:xfrm>
              <a:off x="7573" y="4891"/>
              <a:ext cx="135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Стажировочные площадки  по работе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 с одаренными детьми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AutoShape 40"/>
            <p:cNvSpPr>
              <a:spLocks noChangeArrowheads="1"/>
            </p:cNvSpPr>
            <p:nvPr/>
          </p:nvSpPr>
          <p:spPr bwMode="auto">
            <a:xfrm>
              <a:off x="7573" y="5791"/>
              <a:ext cx="1350" cy="8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0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imes New Roman" pitchFamily="18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Сетевые предметные лаборатории по работе</a:t>
              </a:r>
              <a:endParaRPr kumimoji="0" lang="ru-RU" sz="9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с одаренными детьми</a:t>
              </a:r>
              <a:endParaRPr kumimoji="0" lang="ru-RU" sz="9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AutoShape 39"/>
            <p:cNvSpPr>
              <a:spLocks noChangeArrowheads="1"/>
            </p:cNvSpPr>
            <p:nvPr/>
          </p:nvSpPr>
          <p:spPr bwMode="auto">
            <a:xfrm>
              <a:off x="9013" y="6151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Клуб 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«Молодой педагог»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AutoShape 38"/>
            <p:cNvSpPr>
              <a:spLocks noChangeArrowheads="1"/>
            </p:cNvSpPr>
            <p:nvPr/>
          </p:nvSpPr>
          <p:spPr bwMode="auto">
            <a:xfrm>
              <a:off x="9013" y="5521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РМО по воспитательной работе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AutoShape 37"/>
            <p:cNvSpPr>
              <a:spLocks noChangeArrowheads="1"/>
            </p:cNvSpPr>
            <p:nvPr/>
          </p:nvSpPr>
          <p:spPr bwMode="auto">
            <a:xfrm>
              <a:off x="9013" y="4891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РМО школьных библиотекарей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AutoShape 36"/>
            <p:cNvSpPr>
              <a:spLocks noChangeArrowheads="1"/>
            </p:cNvSpPr>
            <p:nvPr/>
          </p:nvSpPr>
          <p:spPr bwMode="auto">
            <a:xfrm>
              <a:off x="10453" y="4891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Районный совет «Здоровье»</a:t>
              </a: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AutoShape 35"/>
            <p:cNvSpPr>
              <a:spLocks noChangeArrowheads="1"/>
            </p:cNvSpPr>
            <p:nvPr/>
          </p:nvSpPr>
          <p:spPr bwMode="auto">
            <a:xfrm>
              <a:off x="10453" y="5521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Постоянно действующий семинар</a:t>
              </a:r>
              <a:endPara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AutoShape 34"/>
            <p:cNvSpPr>
              <a:spLocks noChangeArrowheads="1"/>
            </p:cNvSpPr>
            <p:nvPr/>
          </p:nvSpPr>
          <p:spPr bwMode="auto">
            <a:xfrm>
              <a:off x="10457" y="6151"/>
              <a:ext cx="1350" cy="45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Школа питания</a:t>
              </a: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AutoShape 33"/>
            <p:cNvSpPr>
              <a:spLocks noChangeArrowheads="1"/>
            </p:cNvSpPr>
            <p:nvPr/>
          </p:nvSpPr>
          <p:spPr bwMode="auto">
            <a:xfrm>
              <a:off x="7573" y="6781"/>
              <a:ext cx="4320" cy="72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Times New Roman" pitchFamily="18" charset="0"/>
                </a:rPr>
                <a:t>Методические  службы ОУ, ДОУ</a:t>
              </a:r>
              <a:endParaRPr kumimoji="0" lang="ru-RU" sz="9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32"/>
            <p:cNvSpPr>
              <a:spLocks noChangeShapeType="1"/>
            </p:cNvSpPr>
            <p:nvPr/>
          </p:nvSpPr>
          <p:spPr bwMode="auto">
            <a:xfrm>
              <a:off x="8203" y="4171"/>
              <a:ext cx="0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5053" y="471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053" y="534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5053" y="597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>
              <a:off x="6673" y="5341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Line 27"/>
            <p:cNvSpPr>
              <a:spLocks noChangeShapeType="1"/>
            </p:cNvSpPr>
            <p:nvPr/>
          </p:nvSpPr>
          <p:spPr bwMode="auto">
            <a:xfrm>
              <a:off x="6673" y="6601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Line 26"/>
            <p:cNvSpPr>
              <a:spLocks noChangeShapeType="1"/>
            </p:cNvSpPr>
            <p:nvPr/>
          </p:nvSpPr>
          <p:spPr bwMode="auto">
            <a:xfrm>
              <a:off x="8203" y="471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25"/>
            <p:cNvSpPr>
              <a:spLocks noChangeShapeType="1"/>
            </p:cNvSpPr>
            <p:nvPr/>
          </p:nvSpPr>
          <p:spPr bwMode="auto">
            <a:xfrm>
              <a:off x="8203" y="5611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9643" y="471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>
              <a:off x="9643" y="534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>
              <a:off x="9643" y="597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Line 21"/>
            <p:cNvSpPr>
              <a:spLocks noChangeShapeType="1"/>
            </p:cNvSpPr>
            <p:nvPr/>
          </p:nvSpPr>
          <p:spPr bwMode="auto">
            <a:xfrm>
              <a:off x="11173" y="534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>
              <a:off x="11173" y="471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11173" y="5971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Line 18"/>
            <p:cNvSpPr>
              <a:spLocks noChangeShapeType="1"/>
            </p:cNvSpPr>
            <p:nvPr/>
          </p:nvSpPr>
          <p:spPr bwMode="auto">
            <a:xfrm flipH="1">
              <a:off x="11173" y="6601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9643" y="6601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>
              <a:off x="7393" y="7141"/>
              <a:ext cx="1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Line 15"/>
            <p:cNvSpPr>
              <a:spLocks noChangeShapeType="1"/>
            </p:cNvSpPr>
            <p:nvPr/>
          </p:nvSpPr>
          <p:spPr bwMode="auto">
            <a:xfrm>
              <a:off x="7393" y="6331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Line 14"/>
            <p:cNvSpPr>
              <a:spLocks noChangeShapeType="1"/>
            </p:cNvSpPr>
            <p:nvPr/>
          </p:nvSpPr>
          <p:spPr bwMode="auto">
            <a:xfrm>
              <a:off x="6673" y="4711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6673" y="5881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Line 12"/>
            <p:cNvSpPr>
              <a:spLocks noChangeShapeType="1"/>
            </p:cNvSpPr>
            <p:nvPr/>
          </p:nvSpPr>
          <p:spPr bwMode="auto">
            <a:xfrm>
              <a:off x="8203" y="6601"/>
              <a:ext cx="1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Line 11"/>
            <p:cNvSpPr>
              <a:spLocks noChangeShapeType="1"/>
            </p:cNvSpPr>
            <p:nvPr/>
          </p:nvSpPr>
          <p:spPr bwMode="auto">
            <a:xfrm>
              <a:off x="5053" y="6601"/>
              <a:ext cx="0" cy="11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5053" y="7771"/>
              <a:ext cx="46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Line 9"/>
            <p:cNvSpPr>
              <a:spLocks noChangeShapeType="1"/>
            </p:cNvSpPr>
            <p:nvPr/>
          </p:nvSpPr>
          <p:spPr bwMode="auto">
            <a:xfrm flipV="1">
              <a:off x="9733" y="7501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 flipH="1">
              <a:off x="5053" y="3991"/>
              <a:ext cx="23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7"/>
            <p:cNvSpPr>
              <a:spLocks noChangeShapeType="1"/>
            </p:cNvSpPr>
            <p:nvPr/>
          </p:nvSpPr>
          <p:spPr bwMode="auto">
            <a:xfrm>
              <a:off x="9103" y="3991"/>
              <a:ext cx="207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6"/>
            <p:cNvSpPr>
              <a:spLocks noChangeShapeType="1"/>
            </p:cNvSpPr>
            <p:nvPr/>
          </p:nvSpPr>
          <p:spPr bwMode="auto">
            <a:xfrm>
              <a:off x="5053" y="3991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Line 5"/>
            <p:cNvSpPr>
              <a:spLocks noChangeShapeType="1"/>
            </p:cNvSpPr>
            <p:nvPr/>
          </p:nvSpPr>
          <p:spPr bwMode="auto">
            <a:xfrm>
              <a:off x="11173" y="3991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8" name="Подзаголовок 2"/>
          <p:cNvSpPr txBox="1">
            <a:spLocks/>
          </p:cNvSpPr>
          <p:nvPr/>
        </p:nvSpPr>
        <p:spPr>
          <a:xfrm>
            <a:off x="400175" y="330774"/>
            <a:ext cx="8028892" cy="57606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bg1"/>
                </a:solidFill>
              </a:rPr>
              <a:t>Структура  методической  службы  РМК  Отдела  образования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-35560" y="4747557"/>
            <a:ext cx="17145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imes New Roman" pitchFamily="18" charset="0"/>
              </a:rPr>
              <a:t>Лаборатория здоровья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Line 29"/>
          <p:cNvSpPr>
            <a:spLocks noChangeShapeType="1"/>
          </p:cNvSpPr>
          <p:nvPr/>
        </p:nvSpPr>
        <p:spPr bwMode="auto">
          <a:xfrm>
            <a:off x="572770" y="459105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329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71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u="sng" dirty="0" smtClean="0">
                <a:solidFill>
                  <a:srgbClr val="FF0000"/>
                </a:solidFill>
              </a:rPr>
              <a:t>Дошкольное образование</a:t>
            </a:r>
          </a:p>
        </p:txBody>
      </p:sp>
      <p:sp>
        <p:nvSpPr>
          <p:cNvPr id="7171" name="AutoShape 10"/>
          <p:cNvSpPr>
            <a:spLocks noChangeArrowheads="1"/>
          </p:cNvSpPr>
          <p:nvPr/>
        </p:nvSpPr>
        <p:spPr bwMode="auto">
          <a:xfrm>
            <a:off x="781050" y="981075"/>
            <a:ext cx="3505200" cy="1219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РМО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старших воспитателей</a:t>
            </a:r>
          </a:p>
        </p:txBody>
      </p:sp>
      <p:sp>
        <p:nvSpPr>
          <p:cNvPr id="7172" name="AutoShape 12"/>
          <p:cNvSpPr>
            <a:spLocks noChangeArrowheads="1"/>
          </p:cNvSpPr>
          <p:nvPr/>
        </p:nvSpPr>
        <p:spPr bwMode="auto">
          <a:xfrm>
            <a:off x="762000" y="2438400"/>
            <a:ext cx="3505200" cy="12954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РМО воспитателей</a:t>
            </a:r>
          </a:p>
        </p:txBody>
      </p:sp>
      <p:sp>
        <p:nvSpPr>
          <p:cNvPr id="7173" name="AutoShape 13"/>
          <p:cNvSpPr>
            <a:spLocks noChangeArrowheads="1"/>
          </p:cNvSpPr>
          <p:nvPr/>
        </p:nvSpPr>
        <p:spPr bwMode="auto">
          <a:xfrm>
            <a:off x="762000" y="3943350"/>
            <a:ext cx="3505200" cy="12573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Школа одного педагога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 (логопедическое направление)</a:t>
            </a:r>
          </a:p>
        </p:txBody>
      </p:sp>
      <p:sp>
        <p:nvSpPr>
          <p:cNvPr id="7174" name="AutoShape 15"/>
          <p:cNvSpPr>
            <a:spLocks noChangeArrowheads="1"/>
          </p:cNvSpPr>
          <p:nvPr/>
        </p:nvSpPr>
        <p:spPr bwMode="auto">
          <a:xfrm>
            <a:off x="4933950" y="981075"/>
            <a:ext cx="3505200" cy="12287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Сентябрь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МАОУ «Малышенская СОШ»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Декабрь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с.Медведево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Апрель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с.Средние Чирки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smtClean="0">
              <a:solidFill>
                <a:srgbClr val="000000"/>
              </a:solidFill>
            </a:endParaRPr>
          </a:p>
        </p:txBody>
      </p:sp>
      <p:sp>
        <p:nvSpPr>
          <p:cNvPr id="7175" name="AutoShape 16"/>
          <p:cNvSpPr>
            <a:spLocks noChangeArrowheads="1"/>
          </p:cNvSpPr>
          <p:nvPr/>
        </p:nvSpPr>
        <p:spPr bwMode="auto">
          <a:xfrm>
            <a:off x="4905375" y="2447925"/>
            <a:ext cx="3533775" cy="12858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Ноябрь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с.Боровлянка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Январь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с.Ламенское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Март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с.Гладилово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smtClean="0">
              <a:solidFill>
                <a:srgbClr val="000000"/>
              </a:solidFill>
            </a:endParaRPr>
          </a:p>
        </p:txBody>
      </p:sp>
      <p:sp>
        <p:nvSpPr>
          <p:cNvPr id="7176" name="AutoShape 17"/>
          <p:cNvSpPr>
            <a:spLocks noChangeArrowheads="1"/>
          </p:cNvSpPr>
          <p:nvPr/>
        </p:nvSpPr>
        <p:spPr bwMode="auto">
          <a:xfrm>
            <a:off x="4905375" y="3949700"/>
            <a:ext cx="3505200" cy="12700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Октябрь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д.Земляная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Февраль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с.Голышманово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Май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с.Усть-Ламенка</a:t>
            </a:r>
          </a:p>
        </p:txBody>
      </p:sp>
      <p:sp>
        <p:nvSpPr>
          <p:cNvPr id="7177" name="AutoShape 18"/>
          <p:cNvSpPr>
            <a:spLocks noChangeArrowheads="1"/>
          </p:cNvSpPr>
          <p:nvPr/>
        </p:nvSpPr>
        <p:spPr bwMode="auto">
          <a:xfrm>
            <a:off x="4295775" y="1514475"/>
            <a:ext cx="638175" cy="76200"/>
          </a:xfrm>
          <a:prstGeom prst="rightArrow">
            <a:avLst>
              <a:gd name="adj1" fmla="val 50000"/>
              <a:gd name="adj2" fmla="val 225001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8" name="AutoShape 19"/>
          <p:cNvSpPr>
            <a:spLocks noChangeArrowheads="1"/>
          </p:cNvSpPr>
          <p:nvPr/>
        </p:nvSpPr>
        <p:spPr bwMode="auto">
          <a:xfrm>
            <a:off x="4267200" y="3038475"/>
            <a:ext cx="638175" cy="76200"/>
          </a:xfrm>
          <a:prstGeom prst="rightArrow">
            <a:avLst>
              <a:gd name="adj1" fmla="val 50000"/>
              <a:gd name="adj2" fmla="val 225001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79" name="AutoShape 13"/>
          <p:cNvSpPr>
            <a:spLocks noChangeArrowheads="1"/>
          </p:cNvSpPr>
          <p:nvPr/>
        </p:nvSpPr>
        <p:spPr bwMode="auto">
          <a:xfrm>
            <a:off x="762000" y="5438775"/>
            <a:ext cx="3505200" cy="12287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Лаборатория здоровья</a:t>
            </a:r>
          </a:p>
        </p:txBody>
      </p:sp>
      <p:sp>
        <p:nvSpPr>
          <p:cNvPr id="7180" name="AutoShape 17"/>
          <p:cNvSpPr>
            <a:spLocks noChangeArrowheads="1"/>
          </p:cNvSpPr>
          <p:nvPr/>
        </p:nvSpPr>
        <p:spPr bwMode="auto">
          <a:xfrm>
            <a:off x="4919663" y="5448300"/>
            <a:ext cx="3505200" cy="12192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Октябрь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№1 «Аленушка»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Февраль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№3 «Вишенка»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u="sng" smtClean="0">
                <a:solidFill>
                  <a:srgbClr val="000000"/>
                </a:solidFill>
              </a:rPr>
              <a:t>Май</a:t>
            </a:r>
            <a:r>
              <a:rPr lang="ru-RU" sz="1200" smtClean="0">
                <a:solidFill>
                  <a:srgbClr val="000000"/>
                </a:solidFill>
              </a:rPr>
              <a:t>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д/с №4 «Елочка»</a:t>
            </a:r>
          </a:p>
        </p:txBody>
      </p:sp>
      <p:sp>
        <p:nvSpPr>
          <p:cNvPr id="7181" name="AutoShape 19"/>
          <p:cNvSpPr>
            <a:spLocks noChangeArrowheads="1"/>
          </p:cNvSpPr>
          <p:nvPr/>
        </p:nvSpPr>
        <p:spPr bwMode="auto">
          <a:xfrm>
            <a:off x="4281488" y="6019800"/>
            <a:ext cx="638175" cy="76200"/>
          </a:xfrm>
          <a:prstGeom prst="rightArrow">
            <a:avLst>
              <a:gd name="adj1" fmla="val 50000"/>
              <a:gd name="adj2" fmla="val 225001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182" name="AutoShape 19"/>
          <p:cNvSpPr>
            <a:spLocks noChangeArrowheads="1"/>
          </p:cNvSpPr>
          <p:nvPr/>
        </p:nvSpPr>
        <p:spPr bwMode="auto">
          <a:xfrm>
            <a:off x="4267200" y="4546600"/>
            <a:ext cx="638175" cy="76200"/>
          </a:xfrm>
          <a:prstGeom prst="rightArrow">
            <a:avLst>
              <a:gd name="adj1" fmla="val 50000"/>
              <a:gd name="adj2" fmla="val 225001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9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71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u="sng" smtClean="0">
                <a:solidFill>
                  <a:srgbClr val="FF0000"/>
                </a:solidFill>
              </a:rPr>
              <a:t>Общее образование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762000" y="12192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 Районные единые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методические дни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62000" y="29718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Семинары для завучей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и методистов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762000" y="4724400"/>
            <a:ext cx="3505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Клуб «Молодой педагог»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953000" y="1219200"/>
            <a:ext cx="3886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Октябрь</a:t>
            </a:r>
            <a:r>
              <a:rPr lang="ru-RU" sz="1400" smtClean="0">
                <a:solidFill>
                  <a:srgbClr val="000000"/>
                </a:solidFill>
              </a:rPr>
              <a:t> -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МАОУ «Голышмановская СОШ №2»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д/с №2 «Зернышко»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Январь </a:t>
            </a:r>
            <a:r>
              <a:rPr lang="ru-RU" sz="1400" smtClean="0">
                <a:solidFill>
                  <a:srgbClr val="000000"/>
                </a:solidFill>
              </a:rPr>
              <a:t>-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МАОУ «Голышмановская СОШ №1»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д/с №3 «Вишенка»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953000" y="2971800"/>
            <a:ext cx="38862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b="1" u="sng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u="sng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400" u="sng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solidFill>
                  <a:srgbClr val="000000"/>
                </a:solidFill>
              </a:rPr>
              <a:t>Сентябрь</a:t>
            </a:r>
            <a:r>
              <a:rPr lang="ru-RU" sz="1400" dirty="0" smtClean="0">
                <a:solidFill>
                  <a:srgbClr val="000000"/>
                </a:solidFill>
              </a:rPr>
              <a:t> 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МАОУ «Голышмановская СОШ №4»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solidFill>
                  <a:srgbClr val="000000"/>
                </a:solidFill>
              </a:rPr>
              <a:t>Декабрь </a:t>
            </a:r>
            <a:r>
              <a:rPr lang="ru-RU" sz="1400" dirty="0" smtClean="0">
                <a:solidFill>
                  <a:srgbClr val="000000"/>
                </a:solidFill>
              </a:rPr>
              <a:t>–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 «Боровлянская СОШ»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dirty="0" smtClean="0">
                <a:solidFill>
                  <a:srgbClr val="000000"/>
                </a:solidFill>
              </a:rPr>
              <a:t>Апрель</a:t>
            </a:r>
            <a:r>
              <a:rPr lang="ru-RU" sz="1400" dirty="0" smtClean="0">
                <a:solidFill>
                  <a:srgbClr val="000000"/>
                </a:solidFill>
              </a:rPr>
              <a:t> –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</a:rPr>
              <a:t> д/с №4 «Елочка»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4953000" y="4724400"/>
            <a:ext cx="38100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Октябрь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 МАОУ «Голышмановская СОШ №1»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smtClean="0">
                <a:solidFill>
                  <a:srgbClr val="000000"/>
                </a:solidFill>
              </a:rPr>
              <a:t>Март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 МАОУ «Голышмановская СОШ №2»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267200" y="18288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267200" y="35814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4267200" y="53340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71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u="sng" smtClean="0">
                <a:solidFill>
                  <a:srgbClr val="FF0000"/>
                </a:solidFill>
              </a:rPr>
              <a:t>Общее образование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981200" y="1219200"/>
            <a:ext cx="4876800" cy="13716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</a:rPr>
              <a:t>Тьюторские семинары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</a:rPr>
              <a:t>по подготовке к ОГЭ и ЕГЭ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smtClean="0">
                <a:solidFill>
                  <a:srgbClr val="000000"/>
                </a:solidFill>
              </a:rPr>
              <a:t>( в каникулярное время – ноябрь, март)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762000" y="3352800"/>
            <a:ext cx="2362200" cy="23622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1 день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Русский язык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Литература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Математика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Химия</a:t>
            </a:r>
          </a:p>
        </p:txBody>
      </p:sp>
      <p:sp>
        <p:nvSpPr>
          <p:cNvPr id="9221" name="AutoShape 9"/>
          <p:cNvSpPr>
            <a:spLocks noChangeArrowheads="1"/>
          </p:cNvSpPr>
          <p:nvPr/>
        </p:nvSpPr>
        <p:spPr bwMode="auto">
          <a:xfrm rot="5400000">
            <a:off x="4114800" y="2895600"/>
            <a:ext cx="685800" cy="76200"/>
          </a:xfrm>
          <a:prstGeom prst="rightArrow">
            <a:avLst>
              <a:gd name="adj1" fmla="val 50000"/>
              <a:gd name="adj2" fmla="val 225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9222" name="AutoShape 12"/>
          <p:cNvSpPr>
            <a:spLocks noChangeArrowheads="1"/>
          </p:cNvSpPr>
          <p:nvPr/>
        </p:nvSpPr>
        <p:spPr bwMode="auto">
          <a:xfrm rot="7703710">
            <a:off x="2492375" y="2916238"/>
            <a:ext cx="914400" cy="76200"/>
          </a:xfrm>
          <a:prstGeom prst="rightArrow">
            <a:avLst>
              <a:gd name="adj1" fmla="val 50000"/>
              <a:gd name="adj2" fmla="val 300000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9223" name="AutoShape 13"/>
          <p:cNvSpPr>
            <a:spLocks noChangeArrowheads="1"/>
          </p:cNvSpPr>
          <p:nvPr/>
        </p:nvSpPr>
        <p:spPr bwMode="auto">
          <a:xfrm rot="3329172">
            <a:off x="5564982" y="2893218"/>
            <a:ext cx="831850" cy="74613"/>
          </a:xfrm>
          <a:prstGeom prst="rightArrow">
            <a:avLst>
              <a:gd name="adj1" fmla="val 50000"/>
              <a:gd name="adj2" fmla="val 278722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9224" name="AutoShape 14"/>
          <p:cNvSpPr>
            <a:spLocks noChangeArrowheads="1"/>
          </p:cNvSpPr>
          <p:nvPr/>
        </p:nvSpPr>
        <p:spPr bwMode="auto">
          <a:xfrm>
            <a:off x="3352800" y="3352800"/>
            <a:ext cx="2362200" cy="23622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2 день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Физика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Информатика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Биология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Иностранный язык</a:t>
            </a:r>
          </a:p>
        </p:txBody>
      </p:sp>
      <p:sp>
        <p:nvSpPr>
          <p:cNvPr id="9225" name="AutoShape 15"/>
          <p:cNvSpPr>
            <a:spLocks noChangeArrowheads="1"/>
          </p:cNvSpPr>
          <p:nvPr/>
        </p:nvSpPr>
        <p:spPr bwMode="auto">
          <a:xfrm>
            <a:off x="5943600" y="3352800"/>
            <a:ext cx="2362200" cy="236220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u="sng" smtClean="0">
                <a:solidFill>
                  <a:srgbClr val="000000"/>
                </a:solidFill>
              </a:rPr>
              <a:t>3 день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u="sng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География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История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rgbClr val="000000"/>
                </a:solidFill>
              </a:rPr>
              <a:t>Обществознание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18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687</Words>
  <Application>Microsoft Office PowerPoint</Application>
  <PresentationFormat>Экран (4:3)</PresentationFormat>
  <Paragraphs>246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Организация методической деятельности</vt:lpstr>
      <vt:lpstr>Самообразование –  одно из условий повышения эффективности профессиональной деятельности педагогов и руководителей образовательных организаций  (3-й год). </vt:lpstr>
      <vt:lpstr>Содействие развитию профессиональных компетенций педагогов и руководителей образовательных организаций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Управлять,  создавая смыслы!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metodkabinet</cp:lastModifiedBy>
  <cp:revision>8</cp:revision>
  <cp:lastPrinted>2016-09-26T02:55:06Z</cp:lastPrinted>
  <dcterms:modified xsi:type="dcterms:W3CDTF">2016-09-27T10:41:08Z</dcterms:modified>
</cp:coreProperties>
</file>