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7" r:id="rId2"/>
    <p:sldId id="325" r:id="rId3"/>
    <p:sldId id="326" r:id="rId4"/>
    <p:sldId id="302" r:id="rId5"/>
    <p:sldId id="261" r:id="rId6"/>
    <p:sldId id="327" r:id="rId7"/>
    <p:sldId id="267" r:id="rId8"/>
    <p:sldId id="309" r:id="rId9"/>
    <p:sldId id="310" r:id="rId10"/>
    <p:sldId id="311" r:id="rId11"/>
    <p:sldId id="312" r:id="rId12"/>
    <p:sldId id="313" r:id="rId13"/>
    <p:sldId id="300" r:id="rId14"/>
    <p:sldId id="315" r:id="rId15"/>
    <p:sldId id="269" r:id="rId16"/>
    <p:sldId id="284" r:id="rId17"/>
    <p:sldId id="286" r:id="rId18"/>
    <p:sldId id="270" r:id="rId19"/>
    <p:sldId id="297" r:id="rId20"/>
    <p:sldId id="282" r:id="rId21"/>
    <p:sldId id="264" r:id="rId22"/>
    <p:sldId id="318" r:id="rId23"/>
    <p:sldId id="314" r:id="rId24"/>
    <p:sldId id="316" r:id="rId25"/>
    <p:sldId id="305" r:id="rId26"/>
    <p:sldId id="295" r:id="rId2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444" autoAdjust="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0D69E45-7E0F-4D09-863C-C8B6C4B12429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DC6D82C-F39A-4BB8-87DF-B144B8BBC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6D82C-F39A-4BB8-87DF-B144B8BBC18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6D82C-F39A-4BB8-87DF-B144B8BBC18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6D82C-F39A-4BB8-87DF-B144B8BBC18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6D82C-F39A-4BB8-87DF-B144B8BBC18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6D82C-F39A-4BB8-87DF-B144B8BBC18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6D82C-F39A-4BB8-87DF-B144B8BBC18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6D82C-F39A-4BB8-87DF-B144B8BBC18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6D82C-F39A-4BB8-87DF-B144B8BBC18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5991-8A8D-4359-9804-26427171CE9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25991-8A8D-4359-9804-26427171CE90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09D4B-9999-4BC4-AE5F-5F258AFBF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jpeg"/><Relationship Id="rId5" Type="http://schemas.openxmlformats.org/officeDocument/2006/relationships/image" Target="../media/image38.emf"/><Relationship Id="rId4" Type="http://schemas.openxmlformats.org/officeDocument/2006/relationships/package" Target="../embeddings/_________Microsoft_Word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5429288"/>
          </a:xfrm>
        </p:spPr>
        <p:txBody>
          <a:bodyPr>
            <a:normAutofit fontScale="90000"/>
          </a:bodyPr>
          <a:lstStyle/>
          <a:p>
            <a:pPr fontAlgn="t"/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>Отделение МОУ «</a:t>
            </a:r>
            <a:r>
              <a:rPr lang="ru-RU" sz="3200" dirty="0" err="1" smtClean="0">
                <a:solidFill>
                  <a:srgbClr val="0033CC"/>
                </a:solidFill>
              </a:rPr>
              <a:t>Малышенская</a:t>
            </a:r>
            <a:r>
              <a:rPr lang="ru-RU" sz="3200" dirty="0" smtClean="0">
                <a:solidFill>
                  <a:srgbClr val="0033CC"/>
                </a:solidFill>
              </a:rPr>
              <a:t> СОШ» детский  сад «Солнышко» с. </a:t>
            </a:r>
            <a:r>
              <a:rPr lang="ru-RU" sz="3200" dirty="0" err="1" smtClean="0">
                <a:solidFill>
                  <a:srgbClr val="0033CC"/>
                </a:solidFill>
              </a:rPr>
              <a:t>Королево</a:t>
            </a:r>
            <a:r>
              <a:rPr lang="ru-RU" sz="2700" dirty="0" smtClean="0">
                <a:solidFill>
                  <a:srgbClr val="0033CC"/>
                </a:solidFill>
              </a:rPr>
              <a:t/>
            </a:r>
            <a:br>
              <a:rPr lang="ru-RU" sz="2700" dirty="0" smtClean="0">
                <a:solidFill>
                  <a:srgbClr val="0033CC"/>
                </a:solidFill>
              </a:rPr>
            </a:br>
            <a:r>
              <a:rPr lang="ru-RU" sz="2700" dirty="0" smtClean="0">
                <a:solidFill>
                  <a:srgbClr val="0033CC"/>
                </a:solidFill>
              </a:rPr>
              <a:t/>
            </a:r>
            <a:br>
              <a:rPr lang="ru-RU" sz="2700" dirty="0" smtClean="0">
                <a:solidFill>
                  <a:srgbClr val="0033CC"/>
                </a:solidFill>
              </a:rPr>
            </a:br>
            <a:r>
              <a:rPr lang="ru-RU" sz="3200" b="1" i="1" dirty="0" smtClean="0">
                <a:solidFill>
                  <a:srgbClr val="0033CC"/>
                </a:solidFill>
              </a:rPr>
              <a:t>Моя педагогическая находка</a:t>
            </a: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>                             </a:t>
            </a:r>
            <a:r>
              <a:rPr lang="ru-RU" b="1" dirty="0" smtClean="0">
                <a:solidFill>
                  <a:srgbClr val="0033CC"/>
                </a:solidFill>
              </a:rPr>
              <a:t>«</a:t>
            </a:r>
            <a:r>
              <a:rPr lang="ru-RU" b="1" i="1" dirty="0" smtClean="0">
                <a:solidFill>
                  <a:srgbClr val="0033CC"/>
                </a:solidFill>
              </a:rPr>
              <a:t>Мнемотехника –               		          секрет успеха»</a:t>
            </a:r>
            <a:r>
              <a:rPr lang="ru-RU" sz="4000" b="1" i="1" dirty="0">
                <a:solidFill>
                  <a:srgbClr val="0033CC"/>
                </a:solidFill>
              </a:rPr>
              <a:t/>
            </a:r>
            <a:br>
              <a:rPr lang="ru-RU" sz="4000" b="1" i="1" dirty="0">
                <a:solidFill>
                  <a:srgbClr val="0033CC"/>
                </a:solidFill>
              </a:rPr>
            </a:br>
            <a:r>
              <a:rPr lang="ru-RU" sz="3100" i="1" dirty="0" smtClean="0">
                <a:solidFill>
                  <a:srgbClr val="0033CC"/>
                </a:solidFill>
              </a:rPr>
              <a:t> </a:t>
            </a:r>
            <a:br>
              <a:rPr lang="ru-RU" sz="3100" i="1" dirty="0" smtClean="0">
                <a:solidFill>
                  <a:srgbClr val="0033CC"/>
                </a:solidFill>
              </a:rPr>
            </a:br>
            <a:r>
              <a:rPr lang="ru-RU" sz="3100" i="1" dirty="0" smtClean="0">
                <a:solidFill>
                  <a:srgbClr val="0033CC"/>
                </a:solidFill>
              </a:rPr>
              <a:t>                                         </a:t>
            </a:r>
            <a:r>
              <a:rPr lang="ru-RU" sz="2700" i="1" dirty="0" smtClean="0">
                <a:solidFill>
                  <a:srgbClr val="0033CC"/>
                </a:solidFill>
              </a:rPr>
              <a:t>Митрофанова Ольга                         			        Александровна </a:t>
            </a:r>
            <a:r>
              <a:rPr lang="ru-RU" sz="2700" i="1" dirty="0">
                <a:solidFill>
                  <a:srgbClr val="0033CC"/>
                </a:solidFill>
              </a:rPr>
              <a:t/>
            </a:r>
            <a:br>
              <a:rPr lang="ru-RU" sz="2700" i="1" dirty="0">
                <a:solidFill>
                  <a:srgbClr val="0033CC"/>
                </a:solidFill>
              </a:rPr>
            </a:br>
            <a:r>
              <a:rPr lang="ru-RU" sz="2700" i="1" dirty="0" smtClean="0">
                <a:solidFill>
                  <a:srgbClr val="0033CC"/>
                </a:solidFill>
              </a:rPr>
              <a:t>  			          Старший воспитатель </a:t>
            </a:r>
            <a:br>
              <a:rPr lang="ru-RU" sz="2700" i="1" dirty="0" smtClean="0">
                <a:solidFill>
                  <a:srgbClr val="0033CC"/>
                </a:solidFill>
              </a:rPr>
            </a:br>
            <a:r>
              <a:rPr lang="ru-RU" sz="2700" i="1" dirty="0" smtClean="0">
                <a:solidFill>
                  <a:srgbClr val="0033CC"/>
                </a:solidFill>
              </a:rPr>
              <a:t>                                                   1 категории</a:t>
            </a:r>
            <a:br>
              <a:rPr lang="ru-RU" sz="2700" i="1" dirty="0" smtClean="0">
                <a:solidFill>
                  <a:srgbClr val="0033CC"/>
                </a:solidFill>
              </a:rPr>
            </a:br>
            <a:r>
              <a:rPr lang="ru-RU" sz="3200" b="1" i="1" dirty="0">
                <a:solidFill>
                  <a:srgbClr val="0033CC"/>
                </a:solidFill>
              </a:rPr>
              <a:t/>
            </a:r>
            <a:br>
              <a:rPr lang="ru-RU" sz="3200" b="1" i="1" dirty="0">
                <a:solidFill>
                  <a:srgbClr val="0033CC"/>
                </a:solidFill>
              </a:rPr>
            </a:br>
            <a:r>
              <a:rPr lang="ru-RU" sz="3200" b="1" i="1" dirty="0" smtClean="0">
                <a:solidFill>
                  <a:srgbClr val="0033CC"/>
                </a:solidFill>
              </a:rPr>
              <a:t/>
            </a:r>
            <a:br>
              <a:rPr lang="ru-RU" sz="3200" b="1" i="1" dirty="0" smtClean="0">
                <a:solidFill>
                  <a:srgbClr val="0033CC"/>
                </a:solidFill>
              </a:rPr>
            </a:br>
            <a:r>
              <a:rPr lang="ru-RU" sz="3200" b="1" i="1" dirty="0" smtClean="0"/>
              <a:t> </a:t>
            </a:r>
            <a:r>
              <a:rPr lang="ru-RU" sz="3100" dirty="0" smtClean="0">
                <a:solidFill>
                  <a:srgbClr val="0033CC"/>
                </a:solidFill>
              </a:rPr>
              <a:t>                                         </a:t>
            </a:r>
            <a:r>
              <a:rPr lang="ru-RU" sz="1800" dirty="0" smtClean="0">
                <a:solidFill>
                  <a:srgbClr val="0033CC"/>
                </a:solidFill>
              </a:rPr>
              <a:t/>
            </a:r>
            <a:br>
              <a:rPr lang="ru-RU" sz="1800" dirty="0" smtClean="0">
                <a:solidFill>
                  <a:srgbClr val="0033CC"/>
                </a:solidFill>
              </a:rPr>
            </a:br>
            <a:r>
              <a:rPr lang="ru-RU" sz="2000" dirty="0" smtClean="0">
                <a:solidFill>
                  <a:srgbClr val="0033CC"/>
                </a:solidFill>
              </a:rPr>
              <a:t/>
            </a:r>
            <a:br>
              <a:rPr lang="ru-RU" sz="2000" dirty="0" smtClean="0">
                <a:solidFill>
                  <a:srgbClr val="0033CC"/>
                </a:solidFill>
              </a:rPr>
            </a:br>
            <a:r>
              <a:rPr lang="ru-RU" sz="2000" dirty="0" smtClean="0">
                <a:solidFill>
                  <a:srgbClr val="0033CC"/>
                </a:solidFill>
              </a:rPr>
              <a:t/>
            </a:r>
            <a:br>
              <a:rPr lang="ru-RU" sz="2000" dirty="0" smtClean="0">
                <a:solidFill>
                  <a:srgbClr val="0033CC"/>
                </a:solidFill>
              </a:rPr>
            </a:br>
            <a:endParaRPr lang="ru-RU" sz="3100" dirty="0">
              <a:solidFill>
                <a:srgbClr val="0033CC"/>
              </a:solidFill>
            </a:endParaRPr>
          </a:p>
        </p:txBody>
      </p:sp>
      <p:pic>
        <p:nvPicPr>
          <p:cNvPr id="4" name="Picture 2" descr="C:\Users\User\Desktop\воспитетель года23\YIDesDIEqcI.jpg"/>
          <p:cNvPicPr>
            <a:picLocks noChangeAspect="1" noChangeArrowheads="1"/>
          </p:cNvPicPr>
          <p:nvPr/>
        </p:nvPicPr>
        <p:blipFill>
          <a:blip r:embed="rId4"/>
          <a:srcRect l="10000" t="5000" r="20000" b="29000"/>
          <a:stretch>
            <a:fillRect/>
          </a:stretch>
        </p:blipFill>
        <p:spPr bwMode="auto">
          <a:xfrm>
            <a:off x="857224" y="2928934"/>
            <a:ext cx="2613981" cy="3286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358114" cy="5429288"/>
          </a:xfrm>
        </p:spPr>
        <p:txBody>
          <a:bodyPr>
            <a:normAutofit/>
          </a:bodyPr>
          <a:lstStyle/>
          <a:p>
            <a:pPr lvl="0" algn="l"/>
            <a:r>
              <a:rPr lang="ru-RU" sz="3100" b="1" i="1" dirty="0" smtClean="0">
                <a:solidFill>
                  <a:srgbClr val="0033CC"/>
                </a:solidFill>
              </a:rPr>
              <a:t/>
            </a:r>
            <a:br>
              <a:rPr lang="ru-RU" sz="3100" b="1" i="1" dirty="0" smtClean="0">
                <a:solidFill>
                  <a:srgbClr val="0033CC"/>
                </a:solidFill>
              </a:rPr>
            </a:br>
            <a:r>
              <a:rPr lang="ru-RU" sz="3100" b="1" i="1" dirty="0" smtClean="0">
                <a:solidFill>
                  <a:srgbClr val="0033CC"/>
                </a:solidFill>
              </a:rPr>
              <a:t/>
            </a:r>
            <a:br>
              <a:rPr lang="ru-RU" sz="3100" b="1" i="1" dirty="0" smtClean="0">
                <a:solidFill>
                  <a:srgbClr val="0033CC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100" dirty="0"/>
          </a:p>
        </p:txBody>
      </p:sp>
      <p:pic>
        <p:nvPicPr>
          <p:cNvPr id="5" name="Рисунок 4" descr="Ефименкова Людмила Николаевна предложила схемы составления рассказов. 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928670"/>
            <a:ext cx="685804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358114" cy="5429288"/>
          </a:xfrm>
        </p:spPr>
        <p:txBody>
          <a:bodyPr>
            <a:normAutofit/>
          </a:bodyPr>
          <a:lstStyle/>
          <a:p>
            <a:pPr lvl="0" algn="l"/>
            <a:r>
              <a:rPr lang="ru-RU" sz="3100" b="1" i="1" dirty="0" smtClean="0">
                <a:solidFill>
                  <a:srgbClr val="0033CC"/>
                </a:solidFill>
              </a:rPr>
              <a:t/>
            </a:r>
            <a:br>
              <a:rPr lang="ru-RU" sz="3100" b="1" i="1" dirty="0" smtClean="0">
                <a:solidFill>
                  <a:srgbClr val="0033CC"/>
                </a:solidFill>
              </a:rPr>
            </a:br>
            <a:r>
              <a:rPr lang="ru-RU" sz="3100" b="1" i="1" dirty="0" smtClean="0">
                <a:solidFill>
                  <a:srgbClr val="0033CC"/>
                </a:solidFill>
              </a:rPr>
              <a:t/>
            </a:r>
            <a:br>
              <a:rPr lang="ru-RU" sz="3100" b="1" i="1" dirty="0" smtClean="0">
                <a:solidFill>
                  <a:srgbClr val="0033CC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100" dirty="0"/>
          </a:p>
        </p:txBody>
      </p:sp>
      <p:pic>
        <p:nvPicPr>
          <p:cNvPr id="6" name="Рисунок 5" descr="Татьяна Васильевна Большова ввела коллаж. Коллаж – это объединение на одном листе картинок, букв, цифр, фигур, которые связаны одной темой и целью. Коллаж «Узнай и расскажи сказку». 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000108"/>
            <a:ext cx="669133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57222" y="0"/>
            <a:ext cx="91805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7572428" cy="557216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успешного развития </a:t>
            </a:r>
            <a:br>
              <a:rPr lang="ru-RU" sz="2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связной речи детей дошкольного возраста через мнемотехнику.</a:t>
            </a:r>
            <a: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-создать картотеку </a:t>
            </a:r>
            <a:r>
              <a:rPr lang="ru-RU" sz="1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для развития речи;</a:t>
            </a:r>
            <a:br>
              <a:rPr lang="ru-RU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-способствовать развитию психических процессов: памяти, внимания, восприятия, мышления, воображения;</a:t>
            </a:r>
            <a:br>
              <a:rPr lang="ru-RU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-способствовать умению детей преобразовывать абстрактные символы в образы и наоборот образы в абстрактные символы;</a:t>
            </a:r>
            <a:br>
              <a:rPr lang="ru-RU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-способствовать развитию связной речи, расширению и обогащению словарного запаса детей;</a:t>
            </a:r>
            <a:br>
              <a:rPr lang="ru-RU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-содействовать развитию интереса, мотивации к изучению нового, неизвестного в окружающем мире, принимать активное участие в образовательном процессе;</a:t>
            </a:r>
            <a:br>
              <a:rPr lang="ru-RU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-способствовать развитию творческих способностей детей, умению самим -составлять схемы и воспроизводить их;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33CC"/>
                </a:solidFill>
              </a:rPr>
              <a:t/>
            </a:r>
            <a:br>
              <a:rPr lang="ru-RU" sz="3100" b="1" i="1" dirty="0" smtClean="0">
                <a:solidFill>
                  <a:srgbClr val="0033CC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785794"/>
            <a:ext cx="5286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358114" cy="5429288"/>
          </a:xfrm>
        </p:spPr>
        <p:txBody>
          <a:bodyPr>
            <a:normAutofit/>
          </a:bodyPr>
          <a:lstStyle/>
          <a:p>
            <a:pPr lvl="0" algn="l"/>
            <a:r>
              <a:rPr lang="ru-RU" sz="3100" b="1" i="1" dirty="0" smtClean="0">
                <a:solidFill>
                  <a:srgbClr val="0033CC"/>
                </a:solidFill>
              </a:rPr>
              <a:t/>
            </a:r>
            <a:br>
              <a:rPr lang="ru-RU" sz="3100" b="1" i="1" dirty="0" smtClean="0">
                <a:solidFill>
                  <a:srgbClr val="0033CC"/>
                </a:solidFill>
              </a:rPr>
            </a:br>
            <a:r>
              <a:rPr lang="ru-RU" sz="3100" b="1" i="1" dirty="0" smtClean="0">
                <a:solidFill>
                  <a:srgbClr val="0033CC"/>
                </a:solidFill>
              </a:rPr>
              <a:t/>
            </a:r>
            <a:br>
              <a:rPr lang="ru-RU" sz="3100" b="1" i="1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9087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2800" i="1" dirty="0">
              <a:solidFill>
                <a:srgbClr val="00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583" y="2492896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pic>
        <p:nvPicPr>
          <p:cNvPr id="6" name="Рисунок 5" descr="Мнемоквадрат - одиночное изображение, которое обозначает одно слово, словосочетание или простое предложение. Мнемодорожка – ряд картинок (3-5), по которым можно составить небольшой рассказ в 2 - 4 предложения. Мнемотаблица – это целая схема, в которую заложен текст ( рассказ, стихотворение, сказка и т. п.) 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71546"/>
            <a:ext cx="700092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Пользователь\Desktop\картинки мнемотехника\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4572008"/>
            <a:ext cx="2357454" cy="1550107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7" y="4572008"/>
            <a:ext cx="2306567" cy="161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59970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358114" cy="5429288"/>
          </a:xfrm>
        </p:spPr>
        <p:txBody>
          <a:bodyPr>
            <a:normAutofit/>
          </a:bodyPr>
          <a:lstStyle/>
          <a:p>
            <a:pPr lvl="0" algn="l"/>
            <a:r>
              <a:rPr lang="ru-RU" sz="3100" b="1" i="1" dirty="0" smtClean="0">
                <a:solidFill>
                  <a:srgbClr val="0033CC"/>
                </a:solidFill>
              </a:rPr>
              <a:t/>
            </a:r>
            <a:br>
              <a:rPr lang="ru-RU" sz="3100" b="1" i="1" dirty="0" smtClean="0">
                <a:solidFill>
                  <a:srgbClr val="0033CC"/>
                </a:solidFill>
              </a:rPr>
            </a:br>
            <a:r>
              <a:rPr lang="ru-RU" sz="3100" b="1" i="1" dirty="0" smtClean="0">
                <a:solidFill>
                  <a:srgbClr val="0033CC"/>
                </a:solidFill>
              </a:rPr>
              <a:t/>
            </a:r>
            <a:br>
              <a:rPr lang="ru-RU" sz="3100" b="1" i="1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9087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2800" i="1" dirty="0">
              <a:solidFill>
                <a:srgbClr val="00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583" y="2492896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pic>
        <p:nvPicPr>
          <p:cNvPr id="9" name="Рисунок 8" descr="C:\Users\User\Desktop\на конкурс вос\IMG_5904.JPG"/>
          <p:cNvPicPr/>
          <p:nvPr/>
        </p:nvPicPr>
        <p:blipFill>
          <a:blip r:embed="rId3" cstate="print"/>
          <a:srcRect l="4329" t="9402" r="8765" b="1068"/>
          <a:stretch>
            <a:fillRect/>
          </a:stretch>
        </p:blipFill>
        <p:spPr bwMode="auto">
          <a:xfrm>
            <a:off x="1285852" y="1357298"/>
            <a:ext cx="2438399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на конкурс вос\IMG_5905.JPG"/>
          <p:cNvPicPr/>
          <p:nvPr/>
        </p:nvPicPr>
        <p:blipFill>
          <a:blip r:embed="rId4" cstate="print"/>
          <a:srcRect t="15385" r="7323"/>
          <a:stretch>
            <a:fillRect/>
          </a:stretch>
        </p:blipFill>
        <p:spPr bwMode="auto">
          <a:xfrm>
            <a:off x="4214810" y="1428736"/>
            <a:ext cx="3071834" cy="21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на конкурс вос\IMG_5906.JPG"/>
          <p:cNvPicPr/>
          <p:nvPr/>
        </p:nvPicPr>
        <p:blipFill>
          <a:blip r:embed="rId5" cstate="print"/>
          <a:srcRect t="5342" r="7483"/>
          <a:stretch>
            <a:fillRect/>
          </a:stretch>
        </p:blipFill>
        <p:spPr bwMode="auto">
          <a:xfrm>
            <a:off x="1500166" y="3857628"/>
            <a:ext cx="3143272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мастер класс\Воробей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4214818"/>
            <a:ext cx="3756063" cy="13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659970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358114" cy="5572164"/>
          </a:xfrm>
        </p:spPr>
        <p:txBody>
          <a:bodyPr anchor="t">
            <a:normAutofit/>
          </a:bodyPr>
          <a:lstStyle/>
          <a:p>
            <a:r>
              <a:rPr lang="ru-RU" sz="2400" b="1" dirty="0" smtClean="0"/>
              <a:t>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Последовательность работы с </a:t>
            </a:r>
            <a:r>
              <a:rPr lang="ru-RU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мнемотаблицами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 этап: 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Рассматривание таблицы и разбор того, что на ней изображено.</a:t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Осуществляется перекодирование информации, т.е. преобразование из абстрактных символов слов в образы.</a:t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 этап: 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После перекодирования осуществляется пересказ сказки, рассказ по заданной теме или чтение стихотворения с опорой на символы (образы), т.е. происходит отработка метода запоминания.</a:t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C:\Users\Татьяна\Desktop\мнемотехника\сказки из геометрических фигур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3857628"/>
            <a:ext cx="2951679" cy="206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User\Desktop\с мнемотабль\IMG_5934.JPG"/>
          <p:cNvPicPr/>
          <p:nvPr/>
        </p:nvPicPr>
        <p:blipFill>
          <a:blip r:embed="rId4" cstate="print"/>
          <a:srcRect t="295" r="13923"/>
          <a:stretch>
            <a:fillRect/>
          </a:stretch>
        </p:blipFill>
        <p:spPr bwMode="auto">
          <a:xfrm>
            <a:off x="4572000" y="3857628"/>
            <a:ext cx="2541585" cy="22277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71546"/>
            <a:ext cx="7000924" cy="2571768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особенно эффективны при разучивании стихотворений. Использование опорных рисунков для обучения заучиванию стихотворений увлекает детей, превращает занятие в игру.</a:t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1" name="Picture 1" descr="C:\Users\User\Desktop\на конкурс вос\IMG_5910.JPG"/>
          <p:cNvPicPr>
            <a:picLocks noChangeAspect="1" noChangeArrowheads="1"/>
          </p:cNvPicPr>
          <p:nvPr/>
        </p:nvPicPr>
        <p:blipFill>
          <a:blip r:embed="rId3" cstate="print"/>
          <a:srcRect l="25980" t="22450" r="10196" b="8925"/>
          <a:stretch>
            <a:fillRect/>
          </a:stretch>
        </p:blipFill>
        <p:spPr bwMode="auto">
          <a:xfrm>
            <a:off x="1000100" y="3357562"/>
            <a:ext cx="2214578" cy="1785950"/>
          </a:xfrm>
          <a:prstGeom prst="rect">
            <a:avLst/>
          </a:prstGeom>
          <a:noFill/>
        </p:spPr>
      </p:pic>
      <p:pic>
        <p:nvPicPr>
          <p:cNvPr id="15362" name="Picture 2" descr="C:\Users\User\Desktop\на конкурс вос\IMG_5917.JPG"/>
          <p:cNvPicPr>
            <a:picLocks noChangeAspect="1" noChangeArrowheads="1"/>
          </p:cNvPicPr>
          <p:nvPr/>
        </p:nvPicPr>
        <p:blipFill>
          <a:blip r:embed="rId4" cstate="print"/>
          <a:srcRect t="10358" r="6214"/>
          <a:stretch>
            <a:fillRect/>
          </a:stretch>
        </p:blipFill>
        <p:spPr bwMode="auto">
          <a:xfrm>
            <a:off x="3286116" y="4500570"/>
            <a:ext cx="2500330" cy="1792468"/>
          </a:xfrm>
          <a:prstGeom prst="rect">
            <a:avLst/>
          </a:prstGeom>
          <a:noFill/>
        </p:spPr>
      </p:pic>
      <p:pic>
        <p:nvPicPr>
          <p:cNvPr id="8" name="Picture 1" descr="C:\Users\User\Desktop\воспитетель года23\bHv4gSSDWjU.jpg"/>
          <p:cNvPicPr>
            <a:picLocks noChangeAspect="1" noChangeArrowheads="1"/>
          </p:cNvPicPr>
          <p:nvPr/>
        </p:nvPicPr>
        <p:blipFill>
          <a:blip r:embed="rId5"/>
          <a:srcRect t="22108" r="-3704"/>
          <a:stretch>
            <a:fillRect/>
          </a:stretch>
        </p:blipFill>
        <p:spPr bwMode="auto">
          <a:xfrm>
            <a:off x="6429388" y="4071942"/>
            <a:ext cx="2000264" cy="2013521"/>
          </a:xfrm>
          <a:prstGeom prst="rect">
            <a:avLst/>
          </a:prstGeom>
          <a:noFill/>
        </p:spPr>
      </p:pic>
      <p:pic>
        <p:nvPicPr>
          <p:cNvPr id="9" name="Picture 2" descr="C:\Users\User\Desktop\воспитетель года23\любимые сказки\36ty3S_0IH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2928934"/>
            <a:ext cx="2071702" cy="14999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85794"/>
            <a:ext cx="6143668" cy="100013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Провожу игру «Составление описательного рассказа по опорным картинкам»с использованием наглядно-игрового пособия «Круглый год».</a:t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Цель: дать детям представления об особенностях климатической зоны проживания, упражнять в умении рассказывать о временах года с использованием наглядных пособий связно, в логической последовательности, формировать представления о причинно-следственных связях и закономерностях в явлениях природы.</a:t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C:\Users\Татьяна\Desktop\мнемотехника\времена года\slide_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4357694"/>
            <a:ext cx="1928794" cy="148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Татьяна\Desktop\мнемотехника\времена года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190"/>
            <a:ext cx="2090901" cy="149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Татьяна\Desktop\мнемотехника\времена года\14469203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5072074"/>
            <a:ext cx="2174088" cy="143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Татьяна\Desktop\мнемотехника\времена года\hello_html_4c1ccde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4714884"/>
            <a:ext cx="2131906" cy="147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8" cstate="print"/>
          <a:srcRect l="47023" t="36224" r="34168" b="23373"/>
          <a:stretch>
            <a:fillRect/>
          </a:stretch>
        </p:blipFill>
        <p:spPr bwMode="auto">
          <a:xfrm>
            <a:off x="7429520" y="2786058"/>
            <a:ext cx="128588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5429288"/>
          </a:xfrm>
        </p:spPr>
        <p:txBody>
          <a:bodyPr anchor="t">
            <a:norm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endParaRPr lang="ru-RU" sz="2800" i="1" dirty="0">
              <a:solidFill>
                <a:srgbClr val="0033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22768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14348" y="1214422"/>
            <a:ext cx="7972452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 помощью мнемотехники обучаю детей составлять описательные рассказы по темам «Дикие животные» и «Домашние животные», «Овощи», «Фрукты», «Профессии» и т.д. Детям предлагаются различные картинки с изображением животных , овощей, фруктов и т.д. Используя схему, они составляют описательный рассказ о изображённом на картинке.</a:t>
            </a:r>
          </a:p>
          <a:p>
            <a:endParaRPr lang="ru-RU" dirty="0"/>
          </a:p>
        </p:txBody>
      </p:sp>
      <p:pic>
        <p:nvPicPr>
          <p:cNvPr id="13317" name="Picture 5" descr="https://for-teacher.ru/edu/data/img/pic-023w2uvkzf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643314"/>
            <a:ext cx="2333609" cy="1750207"/>
          </a:xfrm>
          <a:prstGeom prst="rect">
            <a:avLst/>
          </a:prstGeom>
          <a:noFill/>
        </p:spPr>
      </p:pic>
      <p:pic>
        <p:nvPicPr>
          <p:cNvPr id="13319" name="Picture 7" descr="https://fsd.multiurok.ru/html/2023/01/22/s_63ccb6f3b9ea6/phpSb6fYJ_mnemoshemy-rasskazhi-ka_html_f0d07bd013f07f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572008"/>
            <a:ext cx="2643206" cy="1982405"/>
          </a:xfrm>
          <a:prstGeom prst="rect">
            <a:avLst/>
          </a:prstGeom>
          <a:noFill/>
        </p:spPr>
      </p:pic>
      <p:pic>
        <p:nvPicPr>
          <p:cNvPr id="8" name="Рисунок 7" descr="C:\Users\User\AppData\Local\Microsoft\Windows\INetCache\Content.Word\IMG_59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714752"/>
            <a:ext cx="2786081" cy="201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5429288"/>
          </a:xfrm>
        </p:spPr>
        <p:txBody>
          <a:bodyPr anchor="t">
            <a:norm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/>
            </a:r>
            <a:br>
              <a:rPr lang="ru-RU" sz="2400" b="1" dirty="0" smtClean="0">
                <a:solidFill>
                  <a:srgbClr val="0033CC"/>
                </a:solidFill>
              </a:rPr>
            </a:br>
            <a:endParaRPr lang="ru-RU" sz="2800" i="1" dirty="0">
              <a:solidFill>
                <a:srgbClr val="0033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22768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052736"/>
            <a:ext cx="58933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3CC"/>
                </a:solidFill>
              </a:rPr>
              <a:t/>
            </a:r>
            <a:br>
              <a:rPr lang="ru-RU" b="1" dirty="0">
                <a:solidFill>
                  <a:srgbClr val="0033CC"/>
                </a:solidFill>
              </a:rPr>
            </a:br>
            <a:r>
              <a:rPr lang="ru-RU" sz="1600" dirty="0">
                <a:solidFill>
                  <a:srgbClr val="0033CC"/>
                </a:solidFill>
              </a:rPr>
              <a:t/>
            </a:r>
            <a:br>
              <a:rPr lang="ru-RU" sz="1600" dirty="0">
                <a:solidFill>
                  <a:srgbClr val="0033CC"/>
                </a:solidFill>
              </a:rPr>
            </a:br>
            <a:endParaRPr lang="ru-RU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785786" y="928670"/>
            <a:ext cx="642942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Пересказ сказок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медленно читает сказку вслух и рисует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мнемотаблицу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(или использует уже готовую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мнемотаблицу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постепенно в процессе чтения сказки открывая ее квадраты). Изображение главных героев сказки является опорным в таблице: через них идет осознание, понимание самой сказки, содержания, кото­рое «завязано» вокруг главных героев.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мнемотаблице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схематично, но узнаваемо для детей изображаются персонажи сказки, явления природы, некоторые действия, то есть можно изобразить все то, что воспитатель посчитает нужным отразить.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6" descr="https://i.pinimg.com/originals/88/8e/57/888e57df75d637851767cf48469b49c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500570"/>
            <a:ext cx="2786082" cy="1964769"/>
          </a:xfrm>
          <a:prstGeom prst="rect">
            <a:avLst/>
          </a:prstGeom>
          <a:noFill/>
        </p:spPr>
      </p:pic>
      <p:pic>
        <p:nvPicPr>
          <p:cNvPr id="8" name="Рисунок 7" descr="C:\Users\User\Desktop\с мнемотабль\IMG_5937.JPG"/>
          <p:cNvPicPr/>
          <p:nvPr/>
        </p:nvPicPr>
        <p:blipFill>
          <a:blip r:embed="rId4" cstate="print"/>
          <a:srcRect t="7550" r="14285"/>
          <a:stretch>
            <a:fillRect/>
          </a:stretch>
        </p:blipFill>
        <p:spPr bwMode="auto">
          <a:xfrm>
            <a:off x="1071538" y="4714884"/>
            <a:ext cx="2143140" cy="174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AppData\Local\Microsoft\Windows\INetCache\Content.Word\IMG_59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786322"/>
            <a:ext cx="1928826" cy="14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808818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fon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00108"/>
            <a:ext cx="6929486" cy="5214974"/>
          </a:xfrm>
        </p:spPr>
        <p:txBody>
          <a:bodyPr anchor="t">
            <a:normAutofit/>
          </a:bodyPr>
          <a:lstStyle/>
          <a:p>
            <a:pPr algn="l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15131-ipadgaming1-1024x683.jpg"/>
          <p:cNvPicPr>
            <a:picLocks noChangeAspect="1" noChangeArrowheads="1"/>
          </p:cNvPicPr>
          <p:nvPr/>
        </p:nvPicPr>
        <p:blipFill>
          <a:blip r:embed="rId3"/>
          <a:srcRect l="12991" t="2595" r="7385" b="14359"/>
          <a:stretch>
            <a:fillRect/>
          </a:stretch>
        </p:blipFill>
        <p:spPr bwMode="auto">
          <a:xfrm>
            <a:off x="2928926" y="4500570"/>
            <a:ext cx="3080734" cy="21431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785794"/>
            <a:ext cx="62151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Ни для кого не секрет, что </a:t>
            </a:r>
            <a:r>
              <a:rPr lang="ru-RU" sz="2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овременый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мир насыщен новейшими технологиями, дети живут в мощном потоке информации, где живое общение заменяется общением с компьютером и телевизором, планшетом или телефоном. Недостаток общения родителей со своими детьми, игнорирование речевых трудностей лишь увеличивает число дошкольников с недостатками речи.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Речевые нарушения затрудняют общение, отрицательно влияют на мыслительную деятельность, ведут к изменениям в эмоциональной сфере ребенка, ограничивают овладение понятийными значениями и речевыми образцами. </a:t>
            </a:r>
            <a:endParaRPr lang="ru-RU" sz="2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77156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/>
            </a:r>
            <a:br>
              <a:rPr lang="ru-RU" sz="3200" b="1" dirty="0" smtClean="0">
                <a:solidFill>
                  <a:srgbClr val="0033CC"/>
                </a:solidFill>
              </a:rPr>
            </a:br>
            <a:r>
              <a:rPr lang="ru-RU" sz="3200" b="1" dirty="0" smtClean="0">
                <a:solidFill>
                  <a:srgbClr val="0033CC"/>
                </a:solidFill>
              </a:rPr>
              <a:t/>
            </a:r>
            <a:br>
              <a:rPr lang="ru-RU" sz="3200" b="1" dirty="0" smtClean="0">
                <a:solidFill>
                  <a:srgbClr val="0033CC"/>
                </a:solidFill>
              </a:rPr>
            </a:br>
            <a:r>
              <a:rPr lang="ru-RU" sz="3200" b="1" dirty="0" smtClean="0">
                <a:solidFill>
                  <a:srgbClr val="0033CC"/>
                </a:solidFill>
              </a:rPr>
              <a:t/>
            </a:r>
            <a:br>
              <a:rPr lang="ru-RU" sz="3200" b="1" dirty="0" smtClean="0">
                <a:solidFill>
                  <a:srgbClr val="0033CC"/>
                </a:solidFill>
              </a:rPr>
            </a:br>
            <a:r>
              <a:rPr lang="ru-RU" sz="3200" b="1" dirty="0" smtClean="0">
                <a:solidFill>
                  <a:srgbClr val="0033CC"/>
                </a:solidFill>
              </a:rPr>
              <a:t/>
            </a:r>
            <a:br>
              <a:rPr lang="ru-RU" sz="3200" b="1" dirty="0" smtClean="0">
                <a:solidFill>
                  <a:srgbClr val="0033CC"/>
                </a:solidFill>
              </a:rPr>
            </a:br>
            <a:r>
              <a:rPr lang="ru-RU" sz="2800" dirty="0" smtClean="0">
                <a:solidFill>
                  <a:srgbClr val="0033CC"/>
                </a:solidFill>
              </a:rPr>
              <a:t/>
            </a:r>
            <a:br>
              <a:rPr lang="ru-RU" sz="2800" dirty="0" smtClean="0">
                <a:solidFill>
                  <a:srgbClr val="0033CC"/>
                </a:solidFill>
              </a:rPr>
            </a:br>
            <a:r>
              <a:rPr lang="ru-RU" sz="2800" i="1" dirty="0" smtClean="0">
                <a:solidFill>
                  <a:srgbClr val="0033CC"/>
                </a:solidFill>
              </a:rPr>
              <a:t>.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57224" y="928670"/>
            <a:ext cx="592935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Пересказ рассказа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виде рассказывания непосредственные действия с предметами и объектами заменяются картинками-символами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мнемотаблице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Наглядность представлена предметами, объектами и действиями с ними, изображенными на картинах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мнемотаблицы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Их последовательность служит планом рассказа. Педагог сначала сам составляет рассказ по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мнемотаблице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дети слушают, запоминают, а потом повторяют рассказ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214414" y="3714752"/>
          <a:ext cx="2811228" cy="2205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Документ" r:id="rId4" imgW="6956321" imgH="5429702" progId="Word.Document.12">
                  <p:embed/>
                </p:oleObj>
              </mc:Choice>
              <mc:Fallback>
                <p:oleObj name="Документ" r:id="rId4" imgW="6956321" imgH="5429702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3714752"/>
                        <a:ext cx="2811228" cy="22054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C:\Users\Татьяна\Desktop\мнемотехника\Методика СОСТАВЛЕНИЕ РАССКАЗА ПО МНЕМОТАБЛИЦЕ\рассказ по мнемотаблице\img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714752"/>
            <a:ext cx="2528970" cy="18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28662" y="1000108"/>
            <a:ext cx="70723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При составлении рассказа ребёнок может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рисовать картинки сам.</a:t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План пересказа текста «Любимый фрукт».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Татьяна\Desktop\мнемотехника\нов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928934"/>
            <a:ext cx="4657530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00694" y="3071810"/>
            <a:ext cx="3214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Это фрукт.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Растет на дереве.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Это яблоко большое.</a:t>
            </a:r>
          </a:p>
          <a:p>
            <a:pPr marL="342900" indent="-342900"/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4.   Круглой формы.</a:t>
            </a:r>
          </a:p>
          <a:p>
            <a:pPr marL="342900" indent="-342900"/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5.     Желтого цвета.</a:t>
            </a:r>
          </a:p>
          <a:p>
            <a:pPr marL="342900" indent="-342900"/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6.     На ощупь - твердое.</a:t>
            </a:r>
          </a:p>
          <a:p>
            <a:pPr marL="342900" indent="-342900"/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 .     На вкус- сладкое.</a:t>
            </a:r>
          </a:p>
          <a:p>
            <a:pPr marL="342900" indent="-342900"/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8.     Можно есть сырым, сварить компот и варенье.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1214422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928662" y="1142984"/>
            <a:ext cx="72152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Загадывание и отгадывание загадок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игре «Загадки и отгадки» дети соотносят речевое описание предмета с его графическим изображением – читаем загадки, дети рассматривают имеющиеся у них картинки-символы. Если среди них находится предмет, являющийся отгадкой, ребенок говорит «Это про…». При этом он объясняет, почему он так думает. Потом ребенок сам рисует картинку – схему загадки, а другие дети отгадывают ее. В дальнейшем, взяв в руки эту своеобразную «шпаргалку», ребёнок сможет успешнее воспроизводить рифмы.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Татьяна\Desktop\мнемотехника\карточки\загадки\4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20" r="6892"/>
          <a:stretch>
            <a:fillRect/>
          </a:stretch>
        </p:blipFill>
        <p:spPr bwMode="auto">
          <a:xfrm>
            <a:off x="5143504" y="4214818"/>
            <a:ext cx="2357454" cy="189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User\AppData\Local\Microsoft\Windows\INetCache\Content.Word\IMG_5943.jpg"/>
          <p:cNvPicPr/>
          <p:nvPr/>
        </p:nvPicPr>
        <p:blipFill>
          <a:blip r:embed="rId5" cstate="print"/>
          <a:srcRect l="11865" t="11111" r="16622"/>
          <a:stretch>
            <a:fillRect/>
          </a:stretch>
        </p:blipFill>
        <p:spPr bwMode="auto">
          <a:xfrm>
            <a:off x="3000364" y="4429132"/>
            <a:ext cx="200026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4" descr="C:\Users\Пользователь\Desktop\картинки мнемотехника\1334819797_3.jpg"/>
          <p:cNvPicPr>
            <a:picLocks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00100" y="4572008"/>
            <a:ext cx="1928826" cy="142876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928662" y="1142984"/>
            <a:ext cx="61436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Работа по данному направлению была проведена с воспитателями  и родителями . Были выделены и применены следующие формы работы:</a:t>
            </a:r>
          </a:p>
          <a:p>
            <a:pPr lvl="0"/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1.Консультация для педагогов и родителей «Использование </a:t>
            </a:r>
            <a:r>
              <a:rPr lang="ru-RU" sz="2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при заучивании стихотворений и пересказе текста». </a:t>
            </a:r>
          </a:p>
          <a:p>
            <a:pPr lvl="0"/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 Памятки «Правильно ли говорит ваш ребенок?». </a:t>
            </a:r>
          </a:p>
          <a:p>
            <a:pPr lvl="0"/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 Рекомендации для  педагогов и  родителей «Как заучивать наизусть стихотворения с детьми?» </a:t>
            </a:r>
          </a:p>
          <a:p>
            <a:pPr lvl="0"/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 Круглый стол «Мнемотехника – эффективный приём развития связной речи»</a:t>
            </a:r>
          </a:p>
          <a:p>
            <a:pPr lvl="0"/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5. Круглый стол для педагогов «Использование приёмов мнемотехники по развитию связной речи»</a:t>
            </a:r>
          </a:p>
          <a:p>
            <a:pPr lvl="0"/>
            <a:endParaRPr lang="ru-RU" sz="2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928662" y="1142985"/>
            <a:ext cx="542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F:\фото\IMG_56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86124"/>
            <a:ext cx="1857388" cy="1727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AppData\Local\Microsoft\Windows\INetCache\Content.Word\IMG_5932.jpg"/>
          <p:cNvPicPr/>
          <p:nvPr/>
        </p:nvPicPr>
        <p:blipFill>
          <a:blip r:embed="rId4" cstate="print"/>
          <a:srcRect t="13248" r="-1176"/>
          <a:stretch>
            <a:fillRect/>
          </a:stretch>
        </p:blipFill>
        <p:spPr bwMode="auto">
          <a:xfrm>
            <a:off x="5715008" y="1928802"/>
            <a:ext cx="18573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714612" y="3571876"/>
            <a:ext cx="41434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ожно сказать о результативности деятельности с родителями  и педагогами по данному направлению: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повысилась компетентность  педагогов и родителей в познавательно – речевом развитии детей, познакомились с приёмами и методами развития речи детей, создали в группе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речевую предметно-развивающую среду. Педагоги и  родители заинтересованы данной технологией, следовательно, в дальнейшем я планирую продолжать работу по данному направлению.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 l="8500" t="17809" r="429"/>
          <a:stretch>
            <a:fillRect/>
          </a:stretch>
        </p:blipFill>
        <p:spPr bwMode="auto">
          <a:xfrm>
            <a:off x="428596" y="928670"/>
            <a:ext cx="2824965" cy="19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C:\Users\User\AppData\Local\Microsoft\Windows\INetCache\Content.Word\IMG_5945.jpg"/>
          <p:cNvPicPr/>
          <p:nvPr/>
        </p:nvPicPr>
        <p:blipFill>
          <a:blip r:embed="rId6" cstate="print"/>
          <a:srcRect l="3688" t="4274" r="3953"/>
          <a:stretch>
            <a:fillRect/>
          </a:stretch>
        </p:blipFill>
        <p:spPr bwMode="auto">
          <a:xfrm>
            <a:off x="3428992" y="857232"/>
            <a:ext cx="2000264" cy="19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AppData\Local\Microsoft\Windows\INetCache\Content.Word\IMG_5918.jpg"/>
          <p:cNvPicPr/>
          <p:nvPr/>
        </p:nvPicPr>
        <p:blipFill>
          <a:blip r:embed="rId7" cstate="print"/>
          <a:srcRect t="1874" r="9112"/>
          <a:stretch>
            <a:fillRect/>
          </a:stretch>
        </p:blipFill>
        <p:spPr bwMode="auto">
          <a:xfrm>
            <a:off x="500034" y="5143512"/>
            <a:ext cx="214317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AppData\Local\Microsoft\Windows\INetCache\Content.Word\IMG_5947.jpg"/>
          <p:cNvPicPr/>
          <p:nvPr/>
        </p:nvPicPr>
        <p:blipFill>
          <a:blip r:embed="rId8" cstate="print"/>
          <a:srcRect r="6841"/>
          <a:stretch>
            <a:fillRect/>
          </a:stretch>
        </p:blipFill>
        <p:spPr bwMode="auto">
          <a:xfrm>
            <a:off x="7358082" y="3143248"/>
            <a:ext cx="1571668" cy="122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57224" y="1107996"/>
            <a:ext cx="7143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464646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42910" y="928670"/>
            <a:ext cx="6858048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Считаю, что чем раньше мы будем учить детей рассказывать или пересказывать, используя метод мнемотехники и схемы – модели, тем лучше подготовим их к школе, так как связная речь является важным показателем умственных способностей ребёнка и готовности его к школьному обучению.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Так, постепенно осуществляется переход от творчества воспитателя к совместному творчеству ребенка со взрослым и самостоятельному творчеству 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заключении можно сделать следующие выводы: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Мнемотехника – это один из эффективных методов интегрированного обучения дошкольников. Основывается на интересах 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мнемотехники во всех видах деятельности с дошкольниками способствует повышению самооценки ребенка.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ощущает себя значимым в группе сверстников, радуется своим успехам.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Внедрение методов мнемотехники позволяет использовать данную технологию не только в работе с детьми, но и в процессе взаимодействия с родителями,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педагогами.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«Учите ребёнка, каким-нибудь неизвестным ему словам - он будет долго и напрасно мучиться, но свяжите двадцать таких слов с картинками, и он усвоит их на лету».                                                                  </a:t>
            </a: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К. Д. Ушинский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0547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857232"/>
            <a:ext cx="6786610" cy="530807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33CC"/>
                </a:solidFill>
              </a:rPr>
              <a:t>Спасибо </a:t>
            </a:r>
            <a:r>
              <a:rPr lang="ru-RU" sz="4800" b="1" smtClean="0">
                <a:solidFill>
                  <a:srgbClr val="0033CC"/>
                </a:solidFill>
              </a:rPr>
              <a:t>за внимание!</a:t>
            </a:r>
            <a:endParaRPr lang="ru-RU" sz="4800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0"/>
            <a:ext cx="7358114" cy="1108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</a:t>
            </a:r>
            <a:endParaRPr lang="ru-RU" sz="2400" dirty="0" smtClean="0">
              <a:solidFill>
                <a:srgbClr val="0033CC"/>
              </a:solidFill>
            </a:endParaRPr>
          </a:p>
          <a:p>
            <a:endParaRPr lang="ru-RU" sz="28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fon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7639" y="9128"/>
            <a:ext cx="9181639" cy="68488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7429552" cy="5429288"/>
          </a:xfrm>
        </p:spPr>
        <p:txBody>
          <a:bodyPr anchor="t">
            <a:normAutofit fontScale="90000"/>
          </a:bodyPr>
          <a:lstStyle/>
          <a:p>
            <a:r>
              <a:rPr lang="ru-RU" sz="3100" b="1" dirty="0" smtClean="0"/>
              <a:t>     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Наблюдая за детьми своей группы , обратила внимание, что у многих детей речь невнятная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ограниченный словарный запас, есть не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говорящие  дети. Анализ проведённых наблюдений показал, на сегодняшний день в речи детей существует множество проблем:</a:t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 трудности в построении монолога: например, сюжетный или описательный рассказ на предложенную тему, пересказ текста своими словами;</a:t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 бедная диалогическая речь: неспособность грамотно и доступно</a:t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сформулировать вопрос, построить краткий или развёрнутый ответ;</a:t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 отсутствие логического обоснования своих утверждений и выводов;</a:t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 односложная, состоящая лишь из простых предложений речь,</a:t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неспособность грамматически правильно построить распространённое</a:t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предложение;</a:t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 отсутствие навыков культуры речи: неумение использовать интонации,</a:t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регулировать громкость голоса и темп речи и </a:t>
            </a:r>
            <a:r>
              <a:rPr lang="ru-RU" sz="2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 недостаточный словарный запас;</a:t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 плохая дикция.</a:t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14356"/>
            <a:ext cx="6215106" cy="5572164"/>
          </a:xfrm>
        </p:spPr>
        <p:txBody>
          <a:bodyPr>
            <a:normAutofit/>
          </a:bodyPr>
          <a:lstStyle/>
          <a:p>
            <a:pPr fontAlgn="t"/>
            <a:r>
              <a:rPr lang="ru-RU" sz="2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Мнемотехника представляет собой технологию использования </a:t>
            </a:r>
            <a:r>
              <a:rPr lang="ru-RU" sz="2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sz="2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схем, моделей при заучивании стихотворений, </a:t>
            </a:r>
            <a:r>
              <a:rPr lang="ru-RU" sz="22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пересказывания</a:t>
            </a:r>
            <a:r>
              <a:rPr lang="ru-RU" sz="2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сказок и рассказов, составлении описательных рассказов .</a:t>
            </a:r>
            <a:br>
              <a:rPr lang="ru-RU" sz="2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dirty="0" smtClean="0">
                <a:solidFill>
                  <a:srgbClr val="0033CC"/>
                </a:solidFill>
              </a:rPr>
              <a:t/>
            </a:r>
            <a:br>
              <a:rPr lang="ru-RU" sz="3200" dirty="0" smtClean="0">
                <a:solidFill>
                  <a:srgbClr val="0033CC"/>
                </a:solidFill>
              </a:rPr>
            </a:br>
            <a:r>
              <a:rPr lang="ru-RU" sz="3200" b="1" i="1" dirty="0" smtClean="0"/>
              <a:t> </a:t>
            </a:r>
            <a:r>
              <a:rPr lang="ru-RU" sz="3100" dirty="0" smtClean="0">
                <a:solidFill>
                  <a:srgbClr val="0033CC"/>
                </a:solidFill>
              </a:rPr>
              <a:t>                                         </a:t>
            </a:r>
            <a:r>
              <a:rPr lang="ru-RU" sz="1800" dirty="0" smtClean="0">
                <a:solidFill>
                  <a:srgbClr val="0033CC"/>
                </a:solidFill>
              </a:rPr>
              <a:t/>
            </a:r>
            <a:br>
              <a:rPr lang="ru-RU" sz="1800" dirty="0" smtClean="0">
                <a:solidFill>
                  <a:srgbClr val="0033CC"/>
                </a:solidFill>
              </a:rPr>
            </a:br>
            <a:r>
              <a:rPr lang="ru-RU" sz="2000" dirty="0" smtClean="0">
                <a:solidFill>
                  <a:srgbClr val="0033CC"/>
                </a:solidFill>
              </a:rPr>
              <a:t/>
            </a:r>
            <a:br>
              <a:rPr lang="ru-RU" sz="2000" dirty="0" smtClean="0">
                <a:solidFill>
                  <a:srgbClr val="0033CC"/>
                </a:solidFill>
              </a:rPr>
            </a:br>
            <a:r>
              <a:rPr lang="ru-RU" sz="2000" dirty="0" smtClean="0">
                <a:solidFill>
                  <a:srgbClr val="0033CC"/>
                </a:solidFill>
              </a:rPr>
              <a:t/>
            </a:r>
            <a:br>
              <a:rPr lang="ru-RU" sz="2000" dirty="0" smtClean="0">
                <a:solidFill>
                  <a:srgbClr val="0033CC"/>
                </a:solidFill>
              </a:rPr>
            </a:br>
            <a:endParaRPr lang="ru-RU" sz="3100" dirty="0">
              <a:solidFill>
                <a:srgbClr val="0033CC"/>
              </a:solidFill>
            </a:endParaRPr>
          </a:p>
        </p:txBody>
      </p:sp>
      <p:pic>
        <p:nvPicPr>
          <p:cNvPr id="5" name="Picture 2" descr="C:\Users\Татьяна\Desktop\мнемотехника\img1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3000372"/>
            <a:ext cx="2000264" cy="140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3571876"/>
            <a:ext cx="1911886" cy="267455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000372"/>
            <a:ext cx="3885582" cy="1040803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</p:pic>
      <p:pic>
        <p:nvPicPr>
          <p:cNvPr id="10" name="Picture 3" descr="C:\Users\Пользователь\Desktop\картинки мнемотехника\img9 (2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28662" y="4572008"/>
            <a:ext cx="2071702" cy="13668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2" name="Рисунок 11" descr="http://nsportal.ru/sites/default/files/2014/02/17/resize-of-25.jpg"/>
          <p:cNvPicPr/>
          <p:nvPr/>
        </p:nvPicPr>
        <p:blipFill>
          <a:blip r:embed="rId7" cstate="screen">
            <a:lum bright="-46000" contrast="69000"/>
          </a:blip>
          <a:srcRect/>
          <a:stretch>
            <a:fillRect/>
          </a:stretch>
        </p:blipFill>
        <p:spPr bwMode="auto">
          <a:xfrm>
            <a:off x="5214942" y="4214818"/>
            <a:ext cx="2857520" cy="186935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735792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286676" cy="5500726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6786610" cy="17859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33CC"/>
                </a:solidFill>
              </a:rPr>
              <a:t>  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71538" y="1285860"/>
            <a:ext cx="5429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3143240" y="2357430"/>
            <a:ext cx="2071702" cy="1771656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</a:rPr>
              <a:t>Мнемотехника помогает развивать: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28926" y="1928802"/>
            <a:ext cx="628648" cy="414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8" idx="5"/>
          </p:cNvCxnSpPr>
          <p:nvPr/>
        </p:nvCxnSpPr>
        <p:spPr>
          <a:xfrm rot="10800000" flipV="1">
            <a:off x="4772028" y="1928802"/>
            <a:ext cx="728666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8" idx="3"/>
          </p:cNvCxnSpPr>
          <p:nvPr/>
        </p:nvCxnSpPr>
        <p:spPr>
          <a:xfrm flipV="1">
            <a:off x="1928794" y="3243258"/>
            <a:ext cx="1214446" cy="228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8" idx="2"/>
          </p:cNvCxnSpPr>
          <p:nvPr/>
        </p:nvCxnSpPr>
        <p:spPr>
          <a:xfrm flipV="1">
            <a:off x="2714612" y="4129086"/>
            <a:ext cx="871542" cy="728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8" idx="0"/>
          </p:cNvCxnSpPr>
          <p:nvPr/>
        </p:nvCxnSpPr>
        <p:spPr>
          <a:xfrm>
            <a:off x="5214942" y="3243258"/>
            <a:ext cx="1214446" cy="257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786314" y="4143380"/>
            <a:ext cx="714380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1142976" y="1357298"/>
            <a:ext cx="2000264" cy="11287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</a:rPr>
              <a:t>Зрительную и слуховую память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5143504" y="1285860"/>
            <a:ext cx="1928826" cy="12001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</a:rPr>
              <a:t>Ассоциативное мышление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714348" y="2857496"/>
            <a:ext cx="2000264" cy="13573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</a:rPr>
              <a:t>Словарный    запас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643042" y="4500570"/>
            <a:ext cx="2214578" cy="10572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</a:rPr>
              <a:t>Связную речь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6000760" y="3143248"/>
            <a:ext cx="1928826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</a:rPr>
              <a:t>Зрительное и слуховое внимание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4643438" y="4500570"/>
            <a:ext cx="2286016" cy="10715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tx1"/>
                </a:solidFill>
              </a:rPr>
              <a:t>Воображение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857232"/>
            <a:ext cx="7543824" cy="542928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Актуальность мнемотехники для дошкольников обусловлена тем, что как раз в этом возрасте у детей преобладает зрительно-образная память. Чаще всего запоминание происходит непроизвольно, просто потому, что какой-то предмет или явление попали в поле зрения ребенка. Если же он будет пытаться выучить и запомнить то, что не подкреплено наглядной картинкой, нечто абстрактное, то на успех рассчитывать не стоит.</a:t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Мнемотехника для дошкольников как раз помогает упростить процесс запоминания, развить ассоциативное мышление и воображение, повысить внимательность. Более того, приемы мнемотехники в результате грамотной работы воспитателя приводят к обогащению словарного запаса и формированию связной речи.</a:t>
            </a:r>
            <a:b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358114" cy="5429288"/>
          </a:xfrm>
        </p:spPr>
        <p:txBody>
          <a:bodyPr>
            <a:normAutofit/>
          </a:bodyPr>
          <a:lstStyle/>
          <a:p>
            <a:pPr lvl="0" algn="l"/>
            <a:r>
              <a:rPr lang="ru-RU" sz="3100" b="1" i="1" dirty="0" smtClean="0">
                <a:solidFill>
                  <a:srgbClr val="0033CC"/>
                </a:solidFill>
              </a:rPr>
              <a:t/>
            </a:r>
            <a:br>
              <a:rPr lang="ru-RU" sz="3100" b="1" i="1" dirty="0" smtClean="0">
                <a:solidFill>
                  <a:srgbClr val="0033CC"/>
                </a:solidFill>
              </a:rPr>
            </a:br>
            <a:r>
              <a:rPr lang="ru-RU" sz="3100" b="1" i="1" dirty="0" smtClean="0">
                <a:solidFill>
                  <a:srgbClr val="0033CC"/>
                </a:solidFill>
              </a:rPr>
              <a:t/>
            </a:r>
            <a:br>
              <a:rPr lang="ru-RU" sz="3100" b="1" i="1" dirty="0" smtClean="0">
                <a:solidFill>
                  <a:srgbClr val="0033CC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100" dirty="0"/>
          </a:p>
        </p:txBody>
      </p:sp>
      <p:pic>
        <p:nvPicPr>
          <p:cNvPr id="4" name="Рисунок 3" descr="Глухов Вадим Петрович предложил использование блок- квадратов по теме : «Зима». 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3000"/>
            <a:ext cx="6548462" cy="500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358114" cy="5429288"/>
          </a:xfrm>
        </p:spPr>
        <p:txBody>
          <a:bodyPr>
            <a:normAutofit/>
          </a:bodyPr>
          <a:lstStyle/>
          <a:p>
            <a:pPr lvl="0" algn="l"/>
            <a:r>
              <a:rPr lang="ru-RU" sz="3100" b="1" i="1" dirty="0" smtClean="0">
                <a:solidFill>
                  <a:srgbClr val="0033CC"/>
                </a:solidFill>
              </a:rPr>
              <a:t/>
            </a:r>
            <a:br>
              <a:rPr lang="ru-RU" sz="3100" b="1" i="1" dirty="0" smtClean="0">
                <a:solidFill>
                  <a:srgbClr val="0033CC"/>
                </a:solidFill>
              </a:rPr>
            </a:br>
            <a:r>
              <a:rPr lang="ru-RU" sz="3100" b="1" i="1" dirty="0" smtClean="0">
                <a:solidFill>
                  <a:srgbClr val="0033CC"/>
                </a:solidFill>
              </a:rPr>
              <a:t/>
            </a:r>
            <a:br>
              <a:rPr lang="ru-RU" sz="3100" b="1" i="1" dirty="0" smtClean="0">
                <a:solidFill>
                  <a:srgbClr val="0033CC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100" dirty="0"/>
          </a:p>
        </p:txBody>
      </p:sp>
      <p:pic>
        <p:nvPicPr>
          <p:cNvPr id="5" name="Рисунок 4" descr="Валентина Константиновна Воробьева разработала сенсорно- графические схемы 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000108"/>
            <a:ext cx="664373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on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358114" cy="5429288"/>
          </a:xfrm>
        </p:spPr>
        <p:txBody>
          <a:bodyPr>
            <a:normAutofit/>
          </a:bodyPr>
          <a:lstStyle/>
          <a:p>
            <a:pPr lvl="0" algn="l"/>
            <a:r>
              <a:rPr lang="ru-RU" sz="3100" b="1" i="1" dirty="0" smtClean="0">
                <a:solidFill>
                  <a:srgbClr val="0033CC"/>
                </a:solidFill>
              </a:rPr>
              <a:t/>
            </a:r>
            <a:br>
              <a:rPr lang="ru-RU" sz="3100" b="1" i="1" dirty="0" smtClean="0">
                <a:solidFill>
                  <a:srgbClr val="0033CC"/>
                </a:solidFill>
              </a:rPr>
            </a:br>
            <a:r>
              <a:rPr lang="ru-RU" sz="3100" b="1" i="1" dirty="0" smtClean="0">
                <a:solidFill>
                  <a:srgbClr val="0033CC"/>
                </a:solidFill>
              </a:rPr>
              <a:t/>
            </a:r>
            <a:br>
              <a:rPr lang="ru-RU" sz="3100" b="1" i="1" dirty="0" smtClean="0">
                <a:solidFill>
                  <a:srgbClr val="0033CC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100" dirty="0"/>
          </a:p>
        </p:txBody>
      </p:sp>
      <p:pic>
        <p:nvPicPr>
          <p:cNvPr id="6" name="Рисунок 5" descr="Предметно-схематические модели Ткаченко Татьяна Александровна  Схемы для составления дошкольником описательных и сравнительных рассказов 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143000"/>
            <a:ext cx="6691338" cy="500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2711</TotalTime>
  <Words>886</Words>
  <Application>Microsoft Office PowerPoint</Application>
  <PresentationFormat>Экран (4:3)</PresentationFormat>
  <Paragraphs>75</Paragraphs>
  <Slides>26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Tahoma</vt:lpstr>
      <vt:lpstr>Times New Roman</vt:lpstr>
      <vt:lpstr>Тема Office</vt:lpstr>
      <vt:lpstr>Документ</vt:lpstr>
      <vt:lpstr>    Отделение МОУ «Малышенская СОШ» детский  сад «Солнышко» с. Королево  Моя педагогическая находка                              «Мнемотехника –                           секрет успеха»                                            Митрофанова Ольга                                    Александровна                 Старший воспитатель                                                     1 категории                                                </vt:lpstr>
      <vt:lpstr>  </vt:lpstr>
      <vt:lpstr>     Наблюдая за детьми своей группы , обратила внимание, что у многих детей речь невнятная , ограниченный словарный запас, есть не говорящие  дети. Анализ проведённых наблюдений показал, на сегодняшний день в речи детей существует множество проблем:  трудности в построении монолога: например, сюжетный или описательный рассказ на предложенную тему, пересказ текста своими словами;  бедная диалогическая речь: неспособность грамотно и доступно сформулировать вопрос, построить краткий или развёрнутый ответ;  отсутствие логического обоснования своих утверждений и выводов;  односложная, состоящая лишь из простых предложений речь, неспособность грамматически правильно построить распространённое предложение;  отсутствие навыков культуры речи: неумение использовать интонации, регулировать громкость голоса и темп речи и т.д  недостаточный словарный запас;  плохая дикция.   </vt:lpstr>
      <vt:lpstr>Мнемотехника представляет собой технологию использования мнемотаблиц, схем, моделей при заучивании стихотворений, пересказывания сказок и рассказов, составлении описательных рассказов .                                                 </vt:lpstr>
      <vt:lpstr>Презентация PowerPoint</vt:lpstr>
      <vt:lpstr>Актуальность мнемотехники для дошкольников обусловлена тем, что как раз в этом возрасте у детей преобладает зрительно-образная память. Чаще всего запоминание происходит непроизвольно, просто потому, что какой-то предмет или явление попали в поле зрения ребенка. Если же он будет пытаться выучить и запомнить то, что не подкреплено наглядной картинкой, нечто абстрактное, то на успех рассчитывать не стоит. Мнемотехника для дошкольников как раз помогает упростить процесс запоминания, развить ассоциативное мышление и воображение, повысить внимательность. Более того, приемы мнемотехники в результате грамотной работы воспитателя приводят к обогащению словарного запаса и формированию связной речи. </vt:lpstr>
      <vt:lpstr>   </vt:lpstr>
      <vt:lpstr>   </vt:lpstr>
      <vt:lpstr>   </vt:lpstr>
      <vt:lpstr>   </vt:lpstr>
      <vt:lpstr>   </vt:lpstr>
      <vt:lpstr>    Создание условий для успешного развития  связной речи детей дошкольного возраста через мнемотехнику.  задачи:  -создать картотеку мнемотаблиц для развития речи; -способствовать развитию психических процессов: памяти, внимания, восприятия, мышления, воображения; -способствовать умению детей преобразовывать абстрактные символы в образы и наоборот образы в абстрактные символы; -способствовать развитию связной речи, расширению и обогащению словарного запаса детей; -содействовать развитию интереса, мотивации к изучению нового, неизвестного в окружающем мире, принимать активное участие в образовательном процессе; -способствовать развитию творческих способностей детей, умению самим -составлять схемы и воспроизводить их;       </vt:lpstr>
      <vt:lpstr>    </vt:lpstr>
      <vt:lpstr>    </vt:lpstr>
      <vt:lpstr> Последовательность работы с мнемотаблицами: 1 этап: Рассматривание таблицы и разбор того, что на ней изображено. 2 этап: Осуществляется перекодирование информации, т.е. преобразование из абстрактных символов слов в образы. 3 этап: После перекодирования осуществляется пересказ сказки, рассказ по заданной теме или чтение стихотворения с опорой на символы (образы), т.е. происходит отработка метода запоминания. </vt:lpstr>
      <vt:lpstr>Мнемотаблицы особенно эффективны при разучивании стихотворений. Использование опорных рисунков для обучения заучиванию стихотворений увлекает детей, превращает занятие в игру. </vt:lpstr>
      <vt:lpstr>         Провожу игру «Составление описательного рассказа по опорным картинкам»с использованием наглядно-игрового пособия «Круглый год». Цель: дать детям представления об особенностях климатической зоны проживания, упражнять в умении рассказывать о временах года с использованием наглядных пособий связно, в логической последовательности, формировать представления о причинно-следственных связях и закономерностях в явлениях природы. </vt:lpstr>
      <vt:lpstr> </vt:lpstr>
      <vt:lpstr> </vt:lpstr>
      <vt:lpstr>     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мнемотехника</dc:title>
  <dc:creator>Пользователь</dc:creator>
  <cp:lastModifiedBy>Пономарева ЛД</cp:lastModifiedBy>
  <cp:revision>339</cp:revision>
  <dcterms:created xsi:type="dcterms:W3CDTF">2014-11-22T07:46:32Z</dcterms:created>
  <dcterms:modified xsi:type="dcterms:W3CDTF">2023-06-08T10:16:20Z</dcterms:modified>
</cp:coreProperties>
</file>