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2"/>
  </p:sldMasterIdLst>
  <p:notesMasterIdLst>
    <p:notesMasterId r:id="rId28"/>
  </p:notesMasterIdLst>
  <p:sldIdLst>
    <p:sldId id="256" r:id="rId3"/>
    <p:sldId id="326" r:id="rId4"/>
    <p:sldId id="316" r:id="rId5"/>
    <p:sldId id="270" r:id="rId6"/>
    <p:sldId id="317" r:id="rId7"/>
    <p:sldId id="318" r:id="rId8"/>
    <p:sldId id="315" r:id="rId9"/>
    <p:sldId id="328" r:id="rId10"/>
    <p:sldId id="314" r:id="rId11"/>
    <p:sldId id="319" r:id="rId12"/>
    <p:sldId id="277" r:id="rId13"/>
    <p:sldId id="293" r:id="rId14"/>
    <p:sldId id="321" r:id="rId15"/>
    <p:sldId id="320" r:id="rId16"/>
    <p:sldId id="322" r:id="rId17"/>
    <p:sldId id="296" r:id="rId18"/>
    <p:sldId id="306" r:id="rId19"/>
    <p:sldId id="323" r:id="rId20"/>
    <p:sldId id="324" r:id="rId21"/>
    <p:sldId id="292" r:id="rId22"/>
    <p:sldId id="275" r:id="rId23"/>
    <p:sldId id="297" r:id="rId24"/>
    <p:sldId id="325" r:id="rId25"/>
    <p:sldId id="327" r:id="rId26"/>
    <p:sldId id="30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EE6E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E89A3-CFA2-4BDF-BEB8-6EC07643CC74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75B4B-2253-4C4B-83A0-AC8ED71C2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6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27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79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4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32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33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85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7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0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9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0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8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28800"/>
            <a:ext cx="7239178" cy="46805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смыслового чтения, как средство формирования </a:t>
            </a:r>
            <a:r>
              <a:rPr lang="ru-RU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Сапрыгина К.А.,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ГСОШ №1</a:t>
            </a:r>
          </a:p>
          <a:p>
            <a:pPr algn="r">
              <a:defRPr/>
            </a:pPr>
            <a:r>
              <a:rPr lang="ru-RU" sz="260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6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500306"/>
            <a:ext cx="8282880" cy="2944918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Обычный текст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текст с картинками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текст с волной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отерянное слово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8352927" cy="201622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. Работа с текстом время чтения чтения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1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с пометками (ИНСЕРТ)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умение читать вдумчиво,   оценивать    информацию,  формулировать мысли автора своими словами.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Учитель дает ученикам задание написать на полях значками информацию по следующему алгоритму: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Знакомая информация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Новая информация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Я думал (думала) иначе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Это меня заинтересовало (удивило), хочу       узнать больше.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424863" cy="566261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19475" y="1412875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ТЕМА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1520" y="188640"/>
            <a:ext cx="8497888" cy="576262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Дерево предсказаний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500306"/>
            <a:ext cx="8282880" cy="2944918"/>
          </a:xfrm>
        </p:spPr>
        <p:txBody>
          <a:bodyPr>
            <a:normAutofit lnSpcReduction="10000"/>
          </a:bodyPr>
          <a:lstStyle/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«Да/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нетка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Кластер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«Горячий стул»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«Тонкие и толстые вопросы»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«Звери спрятались»</a:t>
            </a:r>
          </a:p>
          <a:p>
            <a:pPr marL="457200" indent="-457200" algn="ctr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«Ромашка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7" y="188640"/>
            <a:ext cx="7416824" cy="20162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3. Работа с текстом после чтения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9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81835"/>
              </p:ext>
            </p:extLst>
          </p:nvPr>
        </p:nvGraphicFramePr>
        <p:xfrm>
          <a:off x="467544" y="476672"/>
          <a:ext cx="8064897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xmlns="" val="2535201348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1079621075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3856471522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1.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2.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5199903"/>
                  </a:ext>
                </a:extLst>
              </a:tr>
              <a:tr h="28083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11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7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Ассоциативный куст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43240" y="2708920"/>
            <a:ext cx="27249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220072" y="2564904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868144" y="1700808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50" idx="4"/>
          </p:cNvCxnSpPr>
          <p:nvPr/>
        </p:nvCxnSpPr>
        <p:spPr>
          <a:xfrm flipH="1" flipV="1">
            <a:off x="4608004" y="2204864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</p:cNvCxnSpPr>
          <p:nvPr/>
        </p:nvCxnSpPr>
        <p:spPr>
          <a:xfrm flipH="1" flipV="1">
            <a:off x="2771803" y="2564907"/>
            <a:ext cx="770490" cy="386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 flipV="1">
            <a:off x="2411760" y="3429000"/>
            <a:ext cx="73148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04048" y="4365104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984" y="3212976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923928" y="4437112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40" idx="2"/>
          </p:cNvCxnSpPr>
          <p:nvPr/>
        </p:nvCxnSpPr>
        <p:spPr>
          <a:xfrm>
            <a:off x="5580112" y="3573016"/>
            <a:ext cx="849276" cy="33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80112" y="386104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699792" y="414908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6429388" y="3140968"/>
            <a:ext cx="2428892" cy="930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228184" y="4221088"/>
            <a:ext cx="25586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644008" y="5157192"/>
            <a:ext cx="25922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343320" y="5161887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42844" y="4221088"/>
            <a:ext cx="25569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57158" y="2852936"/>
            <a:ext cx="23574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42274" y="1700076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707904" y="1412776"/>
            <a:ext cx="18002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Приём: «Тонкие» и «толстые» вопросы </a:t>
            </a:r>
            <a:r>
              <a:rPr lang="ru-RU" sz="32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(форма таблицы)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6868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9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«Тонкие» вопросы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 horzOverflow="overflow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«Толстые» вопросы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 horzOverflow="overflow">
                    <a:solidFill>
                      <a:srgbClr val="FE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эту колонку записываются вопросы, требующие простого, односложного ответа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………..?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………….?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…………..?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эту колонку записываются вопросы , требующие  подробного, развёрнутого ответа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……………..?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………………?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6" descr="C:\Users\Галина\Downloads\shutterstock_10121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97152"/>
            <a:ext cx="1954561" cy="21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52387"/>
            <a:ext cx="52482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52387"/>
            <a:ext cx="5248275" cy="67532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83968" y="357301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5856" y="4437112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video527379547094938736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5776" y="3590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- таблица «ЗХУ»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61299"/>
              </p:ext>
            </p:extLst>
          </p:nvPr>
        </p:nvGraphicFramePr>
        <p:xfrm>
          <a:off x="928468" y="1556792"/>
          <a:ext cx="7357404" cy="45365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52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2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6464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 – что мы знаем</a:t>
                      </a:r>
                      <a:endParaRPr lang="ru-RU" sz="2000" b="1" i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 – что мы хотим узнать</a:t>
                      </a:r>
                      <a:endParaRPr lang="ru-RU" sz="2000" b="1" i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– что мы узнали, и что нам осталось узнать</a:t>
                      </a:r>
                      <a:endParaRPr lang="ru-RU" sz="2000" b="1" i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00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2000" i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i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i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 двойных записей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211144" cy="551723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1.Учитель дает указание учащимся разделить тетрадь на две части.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В процессе чтения ученики должны в левой части записать моменты, которые поразили, удивили, напомнили о   каких-то    фактах,    вызвали     какие- либо ассоциации; в правой – написать    лаконичный      комментарий: почему     именно   этот  момент удивил, какие ассоциации вызвал, на какие мысли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натолкнул.</a:t>
            </a:r>
          </a:p>
          <a:p>
            <a:pPr>
              <a:buFont typeface="Wingdings" pitchFamily="2" charset="2"/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Ромашка                 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07904" y="2996952"/>
            <a:ext cx="144016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692696"/>
            <a:ext cx="1008112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Оценочные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777907">
            <a:off x="5075645" y="2144876"/>
            <a:ext cx="2297802" cy="1067705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530499">
            <a:off x="1022406" y="2105410"/>
            <a:ext cx="2664122" cy="9380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Уточняющие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9996781">
            <a:off x="1344094" y="3924768"/>
            <a:ext cx="2431582" cy="9531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Простые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33715" y="4079552"/>
            <a:ext cx="1133131" cy="23017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Практические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039305">
            <a:off x="5013020" y="3800999"/>
            <a:ext cx="2643022" cy="946562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Объясняющие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111"/>
            <a:ext cx="8390853" cy="666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8163"/>
            <a:ext cx="39604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предложени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  <a:p>
            <a:pPr>
              <a:buNone/>
            </a:pPr>
            <a:endParaRPr lang="ru-RU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08720"/>
            <a:ext cx="8031266" cy="5400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чтения, которое нацелено на понимание читающим смыслового содержания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4632" cy="22402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Обязательный 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компонент </a:t>
            </a:r>
            <a:r>
              <a:rPr lang="ru-RU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метапредметных</a:t>
            </a: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результатов освоения основной образовательной программы: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500306"/>
            <a:ext cx="8282880" cy="294491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5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навыками </a:t>
            </a:r>
            <a:r>
              <a:rPr lang="ru-RU" sz="5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смыслового чтения</a:t>
            </a:r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текстов различных стилей и 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жанров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620688"/>
            <a:ext cx="8282880" cy="48245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5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ВПР (4 класс)</a:t>
            </a:r>
          </a:p>
          <a:p>
            <a:pPr algn="ctr">
              <a:lnSpc>
                <a:spcPct val="90000"/>
              </a:lnSpc>
            </a:pPr>
            <a:r>
              <a:rPr lang="ru-RU" sz="5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</a:p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ЕГЭ и ОГЭ (часть С)</a:t>
            </a:r>
          </a:p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Устное собеседование по русскому языку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826719" cy="164630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709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500306"/>
            <a:ext cx="8282880" cy="294491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Антиципация (предугадывание, предугадывание)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7" y="188640"/>
            <a:ext cx="7416824" cy="20162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Работа с текстом до чтения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7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49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5976664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13208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Верите ли вы, что…?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56280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1. Эти птицы могут отключать половину мозга и спать во время полета?</a:t>
            </a:r>
          </a:p>
          <a:p>
            <a:pPr marL="0" indent="0">
              <a:buNone/>
            </a:pPr>
            <a:r>
              <a:rPr lang="ru-RU" sz="3200" dirty="0" smtClean="0"/>
              <a:t>2. Они могут развивать скорость до 120 км/ч, что делает их самыми быстрыми в мире?</a:t>
            </a:r>
          </a:p>
          <a:p>
            <a:pPr marL="0" indent="0">
              <a:buNone/>
            </a:pPr>
            <a:r>
              <a:rPr lang="ru-RU" sz="3200" dirty="0" smtClean="0"/>
              <a:t>3. Они могут съесть 850 насекомых в день?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55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1598</TotalTime>
  <Words>433</Words>
  <Application>Microsoft Office PowerPoint</Application>
  <PresentationFormat>Экран (4:3)</PresentationFormat>
  <Paragraphs>77</Paragraphs>
  <Slides>25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1. Обязательный компонент метапредметных результатов освоения основной образовательной программы:</vt:lpstr>
      <vt:lpstr>   </vt:lpstr>
      <vt:lpstr>1. Работа с текстом до чтения</vt:lpstr>
      <vt:lpstr>Презентация PowerPoint</vt:lpstr>
      <vt:lpstr>Презентация PowerPoint</vt:lpstr>
      <vt:lpstr>Верите ли вы, что…?</vt:lpstr>
      <vt:lpstr>2. Работа с текстом время чтения чтения</vt:lpstr>
      <vt:lpstr>Чтение с пометками (ИНСЕРТ)</vt:lpstr>
      <vt:lpstr>Презентация PowerPoint</vt:lpstr>
      <vt:lpstr>Презентация PowerPoint</vt:lpstr>
      <vt:lpstr>3. Работа с текстом после чтения</vt:lpstr>
      <vt:lpstr>Презентация PowerPoint</vt:lpstr>
      <vt:lpstr>Ассоциативный куст</vt:lpstr>
      <vt:lpstr>Приём: «Тонкие» и «толстые» вопросы (форма таблицы)</vt:lpstr>
      <vt:lpstr>Презентация PowerPoint</vt:lpstr>
      <vt:lpstr>Презентация PowerPoint</vt:lpstr>
      <vt:lpstr>Приём - таблица «ЗХУ»</vt:lpstr>
      <vt:lpstr>Дневник двойных записей</vt:lpstr>
      <vt:lpstr>Ромашка                         Блума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шаблон</dc:title>
  <dc:creator>зоя павловна</dc:creator>
  <cp:lastModifiedBy>Сапрыгина К</cp:lastModifiedBy>
  <cp:revision>100</cp:revision>
  <dcterms:created xsi:type="dcterms:W3CDTF">2015-11-08T05:25:26Z</dcterms:created>
  <dcterms:modified xsi:type="dcterms:W3CDTF">2025-11-26T04:53:45Z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TC030007630</vt:lpwstr>
  </property>
</Properties>
</file>