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wdp" ContentType="image/vnd.ms-phot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71" r:id="rId4"/>
    <p:sldId id="260" r:id="rId5"/>
    <p:sldId id="259" r:id="rId6"/>
    <p:sldId id="261" r:id="rId7"/>
    <p:sldId id="269" r:id="rId8"/>
    <p:sldId id="268" r:id="rId9"/>
    <p:sldId id="272" r:id="rId10"/>
    <p:sldId id="273" r:id="rId11"/>
    <p:sldId id="276" r:id="rId12"/>
    <p:sldId id="274" r:id="rId13"/>
    <p:sldId id="275" r:id="rId14"/>
    <p:sldId id="277" r:id="rId15"/>
    <p:sldId id="262" r:id="rId16"/>
    <p:sldId id="263" r:id="rId17"/>
    <p:sldId id="264" r:id="rId18"/>
    <p:sldId id="278" r:id="rId19"/>
    <p:sldId id="279" r:id="rId20"/>
    <p:sldId id="281" r:id="rId21"/>
    <p:sldId id="282" r:id="rId22"/>
    <p:sldId id="283" r:id="rId23"/>
    <p:sldId id="284" r:id="rId24"/>
    <p:sldId id="266" r:id="rId25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629" y="-7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2D75B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2E5496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2D75B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2E5496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2D75B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2D75B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02343" y="905002"/>
            <a:ext cx="2680334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2D75B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86308" y="2485389"/>
            <a:ext cx="7256145" cy="1428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2E5496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znanierussia.ru/lectlib/lectures/semya-nash-duhovnyj-kod" TargetMode="Externa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vk.com/away.php?to=https://znan.ru/master-lekciya-adaptaciya-v-detskom-sadu&amp;utf=1" TargetMode="Externa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irzar.ru/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94" y="76200"/>
            <a:ext cx="12192000" cy="685799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36324" y="1331731"/>
            <a:ext cx="9012371" cy="15901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4105"/>
              </a:lnSpc>
              <a:spcBef>
                <a:spcPts val="100"/>
              </a:spcBef>
            </a:pPr>
            <a:r>
              <a:rPr lang="ru-RU" sz="3600" dirty="0">
                <a:solidFill>
                  <a:srgbClr val="001F5F"/>
                </a:solidFill>
              </a:rPr>
              <a:t>Поэтапное </a:t>
            </a:r>
            <a:r>
              <a:rPr sz="3600" dirty="0">
                <a:solidFill>
                  <a:srgbClr val="001F5F"/>
                </a:solidFill>
              </a:rPr>
              <a:t>внедрени</a:t>
            </a:r>
            <a:r>
              <a:rPr lang="ru-RU" sz="3600" dirty="0">
                <a:solidFill>
                  <a:srgbClr val="001F5F"/>
                </a:solidFill>
              </a:rPr>
              <a:t>е</a:t>
            </a:r>
            <a:r>
              <a:rPr sz="3600" spc="-10" dirty="0">
                <a:solidFill>
                  <a:srgbClr val="001F5F"/>
                </a:solidFill>
              </a:rPr>
              <a:t> </a:t>
            </a:r>
            <a:r>
              <a:rPr sz="3600" dirty="0">
                <a:solidFill>
                  <a:srgbClr val="001F5F"/>
                </a:solidFill>
              </a:rPr>
              <a:t>программы</a:t>
            </a:r>
            <a:r>
              <a:rPr sz="3600" spc="-10" dirty="0">
                <a:solidFill>
                  <a:srgbClr val="001F5F"/>
                </a:solidFill>
              </a:rPr>
              <a:t> просвещения </a:t>
            </a:r>
            <a:r>
              <a:rPr sz="3600" dirty="0">
                <a:solidFill>
                  <a:srgbClr val="001F5F"/>
                </a:solidFill>
              </a:rPr>
              <a:t>родителей</a:t>
            </a:r>
            <a:r>
              <a:rPr sz="3600" spc="-200" dirty="0">
                <a:solidFill>
                  <a:srgbClr val="001F5F"/>
                </a:solidFill>
              </a:rPr>
              <a:t> </a:t>
            </a:r>
            <a:r>
              <a:rPr lang="ru-RU" sz="3600" spc="-200" dirty="0">
                <a:solidFill>
                  <a:srgbClr val="001F5F"/>
                </a:solidFill>
              </a:rPr>
              <a:t/>
            </a:r>
            <a:br>
              <a:rPr lang="ru-RU" sz="3600" spc="-200" dirty="0">
                <a:solidFill>
                  <a:srgbClr val="001F5F"/>
                </a:solidFill>
              </a:rPr>
            </a:br>
            <a:r>
              <a:rPr sz="3600" dirty="0">
                <a:solidFill>
                  <a:srgbClr val="001F5F"/>
                </a:solidFill>
              </a:rPr>
              <a:t>(законных</a:t>
            </a:r>
            <a:r>
              <a:rPr sz="3600" spc="-200" dirty="0">
                <a:solidFill>
                  <a:srgbClr val="001F5F"/>
                </a:solidFill>
              </a:rPr>
              <a:t> </a:t>
            </a:r>
            <a:r>
              <a:rPr sz="3600" spc="-10" dirty="0">
                <a:solidFill>
                  <a:srgbClr val="001F5F"/>
                </a:solidFill>
              </a:rPr>
              <a:t>представителей)</a:t>
            </a:r>
            <a:endParaRPr sz="3600" dirty="0"/>
          </a:p>
        </p:txBody>
      </p:sp>
      <p:sp>
        <p:nvSpPr>
          <p:cNvPr id="7" name="object 7"/>
          <p:cNvSpPr txBox="1"/>
          <p:nvPr/>
        </p:nvSpPr>
        <p:spPr>
          <a:xfrm>
            <a:off x="2135560" y="5916065"/>
            <a:ext cx="6407150" cy="9489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i="1" dirty="0">
                <a:solidFill>
                  <a:srgbClr val="001F5F"/>
                </a:solidFill>
                <a:latin typeface="Arial"/>
                <a:cs typeface="Arial"/>
              </a:rPr>
              <a:t>Громоздова Евгения Николаевна,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i="1" dirty="0">
                <a:solidFill>
                  <a:srgbClr val="001F5F"/>
                </a:solidFill>
                <a:latin typeface="Arial"/>
                <a:cs typeface="Arial"/>
              </a:rPr>
              <a:t> заместитель директора МАДОУ Голышмановский ЦРР – д/с №4 «Ёлочка»</a:t>
            </a:r>
            <a:endParaRPr sz="2000" dirty="0">
              <a:latin typeface="Arial"/>
              <a:cs typeface="Arial"/>
            </a:endParaRPr>
          </a:p>
        </p:txBody>
      </p:sp>
      <p:pic>
        <p:nvPicPr>
          <p:cNvPr id="1026" name="Picture 2" descr="C:\Users\Громоздовы\Downloads\2025-12-11_21-40-4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7300" y="3224359"/>
            <a:ext cx="2607568" cy="352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2025-12-08_10-25-5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8216" y="221036"/>
            <a:ext cx="9501254" cy="64137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User\Downloads\2025-12-08_10-20-0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8281" y="142852"/>
            <a:ext cx="9658809" cy="65008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User\Downloads\2025-12-08_10-33-4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6844" y="214290"/>
            <a:ext cx="9858444" cy="64774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User\Downloads\2025-12-08_10-34-15.png"/>
          <p:cNvPicPr>
            <a:picLocks noChangeAspect="1" noChangeArrowheads="1"/>
          </p:cNvPicPr>
          <p:nvPr/>
        </p:nvPicPr>
        <p:blipFill>
          <a:blip r:embed="rId2"/>
          <a:srcRect l="29771" b="-33"/>
          <a:stretch>
            <a:fillRect/>
          </a:stretch>
        </p:blipFill>
        <p:spPr bwMode="auto">
          <a:xfrm>
            <a:off x="2166910" y="142852"/>
            <a:ext cx="8858312" cy="6357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wnloads\2025-12-08_11-18-5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5472" y="0"/>
            <a:ext cx="8001056" cy="68055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56978" y="6427114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888888"/>
                </a:solidFill>
                <a:latin typeface="Calibri"/>
                <a:cs typeface="Calibri"/>
              </a:rPr>
              <a:t>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80385" y="5271973"/>
            <a:ext cx="514984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2D75B6"/>
                </a:solidFill>
                <a:latin typeface="Microsoft Sans Serif"/>
                <a:cs typeface="Microsoft Sans Serif"/>
              </a:rPr>
              <a:t>всей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3837" y="5546852"/>
            <a:ext cx="342074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2D75B6"/>
                </a:solidFill>
                <a:latin typeface="Microsoft Sans Serif"/>
                <a:cs typeface="Microsoft Sans Serif"/>
              </a:rPr>
              <a:t>семьей»</a:t>
            </a:r>
            <a:r>
              <a:rPr sz="1800" dirty="0">
                <a:solidFill>
                  <a:srgbClr val="2D75B6"/>
                </a:solidFill>
                <a:latin typeface="Arial MT"/>
                <a:cs typeface="Arial MT"/>
              </a:rPr>
              <a:t>.</a:t>
            </a:r>
            <a:r>
              <a:rPr sz="1800" spc="-105" dirty="0">
                <a:solidFill>
                  <a:srgbClr val="2D75B6"/>
                </a:solidFill>
                <a:latin typeface="Arial MT"/>
                <a:cs typeface="Arial MT"/>
              </a:rPr>
              <a:t> </a:t>
            </a:r>
            <a:r>
              <a:rPr sz="1800" spc="-20" dirty="0">
                <a:solidFill>
                  <a:srgbClr val="2D75B6"/>
                </a:solidFill>
                <a:latin typeface="Microsoft Sans Serif"/>
                <a:cs typeface="Microsoft Sans Serif"/>
              </a:rPr>
              <a:t>Родители</a:t>
            </a:r>
            <a:r>
              <a:rPr sz="1800" spc="-85" dirty="0">
                <a:solidFill>
                  <a:srgbClr val="2D75B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2D75B6"/>
                </a:solidFill>
                <a:latin typeface="Microsoft Sans Serif"/>
                <a:cs typeface="Microsoft Sans Serif"/>
              </a:rPr>
              <a:t>совместно</a:t>
            </a:r>
            <a:r>
              <a:rPr sz="1800" spc="-80" dirty="0">
                <a:solidFill>
                  <a:srgbClr val="2D75B6"/>
                </a:solidFill>
                <a:latin typeface="Microsoft Sans Serif"/>
                <a:cs typeface="Microsoft Sans Serif"/>
              </a:rPr>
              <a:t> </a:t>
            </a:r>
            <a:r>
              <a:rPr sz="1800" spc="-50" dirty="0">
                <a:solidFill>
                  <a:srgbClr val="2D75B6"/>
                </a:solidFill>
                <a:latin typeface="Microsoft Sans Serif"/>
                <a:cs typeface="Microsoft Sans Serif"/>
              </a:rPr>
              <a:t>с </a:t>
            </a:r>
            <a:r>
              <a:rPr sz="1800" dirty="0">
                <a:solidFill>
                  <a:srgbClr val="2D75B6"/>
                </a:solidFill>
                <a:latin typeface="Microsoft Sans Serif"/>
                <a:cs typeface="Microsoft Sans Serif"/>
              </a:rPr>
              <a:t>детьми</a:t>
            </a:r>
            <a:r>
              <a:rPr sz="1800" spc="250" dirty="0">
                <a:solidFill>
                  <a:srgbClr val="2D75B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2D75B6"/>
                </a:solidFill>
                <a:latin typeface="Microsoft Sans Serif"/>
                <a:cs typeface="Microsoft Sans Serif"/>
              </a:rPr>
              <a:t>оформляют</a:t>
            </a:r>
            <a:r>
              <a:rPr sz="1800" spc="250" dirty="0">
                <a:solidFill>
                  <a:srgbClr val="2D75B6"/>
                </a:solidFill>
                <a:latin typeface="Microsoft Sans Serif"/>
                <a:cs typeface="Microsoft Sans Serif"/>
              </a:rPr>
              <a:t> </a:t>
            </a:r>
            <a:r>
              <a:rPr sz="1800" spc="-40" dirty="0">
                <a:solidFill>
                  <a:srgbClr val="2D75B6"/>
                </a:solidFill>
                <a:latin typeface="Microsoft Sans Serif"/>
                <a:cs typeface="Microsoft Sans Serif"/>
              </a:rPr>
              <a:t>стенгазету, </a:t>
            </a:r>
            <a:r>
              <a:rPr sz="1800" dirty="0">
                <a:solidFill>
                  <a:srgbClr val="2D75B6"/>
                </a:solidFill>
                <a:latin typeface="Microsoft Sans Serif"/>
                <a:cs typeface="Microsoft Sans Serif"/>
              </a:rPr>
              <a:t>демонстрирующую</a:t>
            </a:r>
            <a:r>
              <a:rPr sz="1800" spc="225" dirty="0">
                <a:solidFill>
                  <a:srgbClr val="2D75B6"/>
                </a:solidFill>
                <a:latin typeface="Microsoft Sans Serif"/>
                <a:cs typeface="Microsoft Sans Serif"/>
              </a:rPr>
              <a:t>   </a:t>
            </a:r>
            <a:r>
              <a:rPr sz="1800" spc="-10" dirty="0">
                <a:solidFill>
                  <a:srgbClr val="2D75B6"/>
                </a:solidFill>
                <a:latin typeface="Microsoft Sans Serif"/>
                <a:cs typeface="Microsoft Sans Serif"/>
              </a:rPr>
              <a:t>семейные </a:t>
            </a:r>
            <a:r>
              <a:rPr sz="1800" dirty="0">
                <a:solidFill>
                  <a:srgbClr val="2D75B6"/>
                </a:solidFill>
                <a:latin typeface="Microsoft Sans Serif"/>
                <a:cs typeface="Microsoft Sans Serif"/>
              </a:rPr>
              <a:t>традиции</a:t>
            </a:r>
            <a:r>
              <a:rPr sz="1800" spc="-70" dirty="0">
                <a:solidFill>
                  <a:srgbClr val="2D75B6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2D75B6"/>
                </a:solidFill>
                <a:latin typeface="Microsoft Sans Serif"/>
                <a:cs typeface="Microsoft Sans Serif"/>
              </a:rPr>
              <a:t>летнего</a:t>
            </a:r>
            <a:r>
              <a:rPr sz="1800" spc="-50" dirty="0">
                <a:solidFill>
                  <a:srgbClr val="2D75B6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2D75B6"/>
                </a:solidFill>
                <a:latin typeface="Microsoft Sans Serif"/>
                <a:cs typeface="Microsoft Sans Serif"/>
              </a:rPr>
              <a:t>отдыха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34332" y="5133847"/>
            <a:ext cx="89979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2D75B6"/>
                </a:solidFill>
                <a:latin typeface="Microsoft Sans Serif"/>
                <a:cs typeface="Microsoft Sans Serif"/>
              </a:rPr>
              <a:t>Очень </a:t>
            </a:r>
            <a:r>
              <a:rPr sz="1800" spc="-30" dirty="0">
                <a:solidFill>
                  <a:srgbClr val="2D75B6"/>
                </a:solidFill>
                <a:latin typeface="Microsoft Sans Serif"/>
                <a:cs typeface="Microsoft Sans Serif"/>
              </a:rPr>
              <a:t>помогли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42890" y="5133847"/>
            <a:ext cx="8153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3195" marR="5080" indent="-15113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2D75B6"/>
                </a:solidFill>
                <a:latin typeface="Microsoft Sans Serif"/>
                <a:cs typeface="Microsoft Sans Serif"/>
              </a:rPr>
              <a:t>важно, </a:t>
            </a:r>
            <a:r>
              <a:rPr sz="1800" spc="-35" dirty="0">
                <a:solidFill>
                  <a:srgbClr val="2D75B6"/>
                </a:solidFill>
                <a:latin typeface="Microsoft Sans Serif"/>
                <a:cs typeface="Microsoft Sans Serif"/>
              </a:rPr>
              <a:t>детям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99961" y="5133847"/>
            <a:ext cx="12255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209" marR="5080" indent="-17145">
              <a:lnSpc>
                <a:spcPct val="100000"/>
              </a:lnSpc>
              <a:spcBef>
                <a:spcPts val="100"/>
              </a:spcBef>
              <a:tabLst>
                <a:tab pos="894715" algn="l"/>
              </a:tabLst>
            </a:pPr>
            <a:r>
              <a:rPr sz="1800" spc="-10" dirty="0">
                <a:solidFill>
                  <a:srgbClr val="2D75B6"/>
                </a:solidFill>
                <a:latin typeface="Microsoft Sans Serif"/>
                <a:cs typeface="Microsoft Sans Serif"/>
              </a:rPr>
              <a:t>чтобы</a:t>
            </a:r>
            <a:r>
              <a:rPr sz="1800" dirty="0">
                <a:solidFill>
                  <a:srgbClr val="2D75B6"/>
                </a:solidFill>
                <a:latin typeface="Microsoft Sans Serif"/>
                <a:cs typeface="Microsoft Sans Serif"/>
              </a:rPr>
              <a:t>	</a:t>
            </a:r>
            <a:r>
              <a:rPr sz="1800" spc="-25" dirty="0">
                <a:solidFill>
                  <a:srgbClr val="2D75B6"/>
                </a:solidFill>
                <a:latin typeface="Microsoft Sans Serif"/>
                <a:cs typeface="Microsoft Sans Serif"/>
              </a:rPr>
              <a:t>Вы </a:t>
            </a:r>
            <a:r>
              <a:rPr sz="1800" spc="-20" dirty="0">
                <a:solidFill>
                  <a:srgbClr val="2D75B6"/>
                </a:solidFill>
                <a:latin typeface="Microsoft Sans Serif"/>
                <a:cs typeface="Microsoft Sans Serif"/>
              </a:rPr>
              <a:t>вспомнить,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34332" y="5682488"/>
            <a:ext cx="309181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01775" algn="l"/>
                <a:tab pos="1957070" algn="l"/>
                <a:tab pos="2722245" algn="l"/>
              </a:tabLst>
            </a:pPr>
            <a:r>
              <a:rPr sz="1800" spc="-10" dirty="0">
                <a:solidFill>
                  <a:srgbClr val="2D75B6"/>
                </a:solidFill>
                <a:latin typeface="Microsoft Sans Serif"/>
                <a:cs typeface="Microsoft Sans Serif"/>
              </a:rPr>
              <a:t>осмыслить</a:t>
            </a:r>
            <a:r>
              <a:rPr sz="1800" dirty="0">
                <a:solidFill>
                  <a:srgbClr val="2D75B6"/>
                </a:solidFill>
                <a:latin typeface="Microsoft Sans Serif"/>
                <a:cs typeface="Microsoft Sans Serif"/>
              </a:rPr>
              <a:t>	</a:t>
            </a:r>
            <a:r>
              <a:rPr sz="1800" spc="-50" dirty="0">
                <a:solidFill>
                  <a:srgbClr val="2D75B6"/>
                </a:solidFill>
                <a:latin typeface="Microsoft Sans Serif"/>
                <a:cs typeface="Microsoft Sans Serif"/>
              </a:rPr>
              <a:t>и</a:t>
            </a:r>
            <a:r>
              <a:rPr sz="1800" dirty="0">
                <a:solidFill>
                  <a:srgbClr val="2D75B6"/>
                </a:solidFill>
                <a:latin typeface="Microsoft Sans Serif"/>
                <a:cs typeface="Microsoft Sans Serif"/>
              </a:rPr>
              <a:t>	</a:t>
            </a:r>
            <a:r>
              <a:rPr sz="1800" spc="-25" dirty="0">
                <a:solidFill>
                  <a:srgbClr val="2D75B6"/>
                </a:solidFill>
                <a:latin typeface="Microsoft Sans Serif"/>
                <a:cs typeface="Microsoft Sans Serif"/>
              </a:rPr>
              <a:t>еще</a:t>
            </a:r>
            <a:r>
              <a:rPr sz="1800" dirty="0">
                <a:solidFill>
                  <a:srgbClr val="2D75B6"/>
                </a:solidFill>
                <a:latin typeface="Microsoft Sans Serif"/>
                <a:cs typeface="Microsoft Sans Serif"/>
              </a:rPr>
              <a:t>	</a:t>
            </a:r>
            <a:r>
              <a:rPr sz="1800" spc="-25" dirty="0">
                <a:solidFill>
                  <a:srgbClr val="2D75B6"/>
                </a:solidFill>
                <a:latin typeface="Microsoft Sans Serif"/>
                <a:cs typeface="Microsoft Sans Serif"/>
              </a:rPr>
              <a:t>раз</a:t>
            </a: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tabLst>
                <a:tab pos="2339975" algn="l"/>
              </a:tabLst>
            </a:pPr>
            <a:r>
              <a:rPr sz="1800" spc="-10" dirty="0">
                <a:solidFill>
                  <a:srgbClr val="2D75B6"/>
                </a:solidFill>
                <a:latin typeface="Microsoft Sans Serif"/>
                <a:cs typeface="Microsoft Sans Serif"/>
              </a:rPr>
              <a:t>«прожить»</a:t>
            </a:r>
            <a:r>
              <a:rPr sz="1800" dirty="0">
                <a:solidFill>
                  <a:srgbClr val="2D75B6"/>
                </a:solidFill>
                <a:latin typeface="Microsoft Sans Serif"/>
                <a:cs typeface="Microsoft Sans Serif"/>
              </a:rPr>
              <a:t>	</a:t>
            </a:r>
            <a:r>
              <a:rPr sz="1800" spc="-10" dirty="0">
                <a:solidFill>
                  <a:srgbClr val="2D75B6"/>
                </a:solidFill>
                <a:latin typeface="Microsoft Sans Serif"/>
                <a:cs typeface="Microsoft Sans Serif"/>
              </a:rPr>
              <a:t>летние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34332" y="6231432"/>
            <a:ext cx="30092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2D75B6"/>
                </a:solidFill>
                <a:latin typeface="Microsoft Sans Serif"/>
                <a:cs typeface="Microsoft Sans Serif"/>
              </a:rPr>
              <a:t>«открытия»(видеомарофон</a:t>
            </a:r>
            <a:r>
              <a:rPr sz="1800" spc="-20" dirty="0">
                <a:solidFill>
                  <a:srgbClr val="2D75B6"/>
                </a:solidFill>
                <a:latin typeface="Arial MT"/>
                <a:cs typeface="Arial MT"/>
              </a:rPr>
              <a:t>, </a:t>
            </a:r>
            <a:r>
              <a:rPr sz="1800" spc="-10" dirty="0">
                <a:solidFill>
                  <a:srgbClr val="2D75B6"/>
                </a:solidFill>
                <a:latin typeface="Microsoft Sans Serif"/>
                <a:cs typeface="Microsoft Sans Serif"/>
              </a:rPr>
              <a:t>видеоблог</a:t>
            </a:r>
            <a:r>
              <a:rPr sz="1800" spc="-10" dirty="0">
                <a:solidFill>
                  <a:srgbClr val="2D75B6"/>
                </a:solidFill>
                <a:latin typeface="Arial MT"/>
                <a:cs typeface="Arial MT"/>
              </a:rPr>
              <a:t>)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55251" y="172211"/>
            <a:ext cx="2667000" cy="1975104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9842372" y="631952"/>
            <a:ext cx="184531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2D75B6"/>
                </a:solidFill>
                <a:latin typeface="Segoe Script"/>
                <a:cs typeface="Segoe Script"/>
              </a:rPr>
              <a:t>Совместная коллекция удивительных предметов</a:t>
            </a:r>
            <a:endParaRPr sz="1800">
              <a:latin typeface="Segoe Script"/>
              <a:cs typeface="Segoe Scrip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070085" y="2757042"/>
            <a:ext cx="2794000" cy="8426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1594" algn="ctr">
              <a:lnSpc>
                <a:spcPct val="100000"/>
              </a:lnSpc>
              <a:spcBef>
                <a:spcPts val="100"/>
              </a:spcBef>
            </a:pPr>
            <a:r>
              <a:rPr sz="1800" spc="-35" dirty="0">
                <a:solidFill>
                  <a:srgbClr val="2D75B6"/>
                </a:solidFill>
                <a:latin typeface="Microsoft Sans Serif"/>
                <a:cs typeface="Microsoft Sans Serif"/>
              </a:rPr>
              <a:t>Тематический</a:t>
            </a:r>
            <a:r>
              <a:rPr sz="1800" spc="-45" dirty="0">
                <a:solidFill>
                  <a:srgbClr val="2D75B6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2D75B6"/>
                </a:solidFill>
                <a:latin typeface="Microsoft Sans Serif"/>
                <a:cs typeface="Microsoft Sans Serif"/>
              </a:rPr>
              <a:t>проект</a:t>
            </a:r>
            <a:endParaRPr sz="1800">
              <a:latin typeface="Microsoft Sans Serif"/>
              <a:cs typeface="Microsoft Sans Serif"/>
            </a:endParaRPr>
          </a:p>
          <a:p>
            <a:pPr algn="ctr">
              <a:lnSpc>
                <a:spcPts val="2135"/>
              </a:lnSpc>
            </a:pPr>
            <a:r>
              <a:rPr sz="1800" spc="-20" dirty="0">
                <a:solidFill>
                  <a:srgbClr val="2D75B6"/>
                </a:solidFill>
                <a:latin typeface="Microsoft Sans Serif"/>
                <a:cs typeface="Microsoft Sans Serif"/>
              </a:rPr>
              <a:t>«Где</a:t>
            </a:r>
            <a:r>
              <a:rPr sz="1800" spc="-75" dirty="0">
                <a:solidFill>
                  <a:srgbClr val="2D75B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2D75B6"/>
                </a:solidFill>
                <a:latin typeface="Microsoft Sans Serif"/>
                <a:cs typeface="Microsoft Sans Serif"/>
              </a:rPr>
              <a:t>мы</a:t>
            </a:r>
            <a:r>
              <a:rPr sz="1800" spc="-70" dirty="0">
                <a:solidFill>
                  <a:srgbClr val="2D75B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2D75B6"/>
                </a:solidFill>
                <a:latin typeface="Microsoft Sans Serif"/>
                <a:cs typeface="Microsoft Sans Serif"/>
              </a:rPr>
              <a:t>летом</a:t>
            </a:r>
            <a:r>
              <a:rPr sz="1800" spc="-70" dirty="0">
                <a:solidFill>
                  <a:srgbClr val="2D75B6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2D75B6"/>
                </a:solidFill>
                <a:latin typeface="Microsoft Sans Serif"/>
                <a:cs typeface="Microsoft Sans Serif"/>
              </a:rPr>
              <a:t>побывали,</a:t>
            </a:r>
            <a:endParaRPr sz="1800">
              <a:latin typeface="Microsoft Sans Serif"/>
              <a:cs typeface="Microsoft Sans Serif"/>
            </a:endParaRPr>
          </a:p>
          <a:p>
            <a:pPr marL="60960" algn="ctr">
              <a:lnSpc>
                <a:spcPts val="2135"/>
              </a:lnSpc>
            </a:pPr>
            <a:r>
              <a:rPr sz="1800" dirty="0">
                <a:solidFill>
                  <a:srgbClr val="2D75B6"/>
                </a:solidFill>
                <a:latin typeface="Microsoft Sans Serif"/>
                <a:cs typeface="Microsoft Sans Serif"/>
              </a:rPr>
              <a:t>что</a:t>
            </a:r>
            <a:r>
              <a:rPr sz="1800" spc="-55" dirty="0">
                <a:solidFill>
                  <a:srgbClr val="2D75B6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2D75B6"/>
                </a:solidFill>
                <a:latin typeface="Microsoft Sans Serif"/>
                <a:cs typeface="Microsoft Sans Serif"/>
              </a:rPr>
              <a:t>увидели</a:t>
            </a:r>
            <a:r>
              <a:rPr sz="1800" spc="-10" dirty="0">
                <a:solidFill>
                  <a:srgbClr val="2D75B6"/>
                </a:solidFill>
                <a:latin typeface="Arial MT"/>
                <a:cs typeface="Arial MT"/>
              </a:rPr>
              <a:t>-</a:t>
            </a:r>
            <a:r>
              <a:rPr sz="1800" spc="-10" dirty="0">
                <a:solidFill>
                  <a:srgbClr val="2D75B6"/>
                </a:solidFill>
                <a:latin typeface="Microsoft Sans Serif"/>
                <a:cs typeface="Microsoft Sans Serif"/>
              </a:rPr>
              <a:t>узнали»</a:t>
            </a:r>
            <a:endParaRPr sz="1800">
              <a:latin typeface="Microsoft Sans Serif"/>
              <a:cs typeface="Microsoft Sans Serif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42959" y="4712208"/>
            <a:ext cx="3544824" cy="1341119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8513064" y="4782311"/>
            <a:ext cx="3404870" cy="1201420"/>
          </a:xfrm>
          <a:prstGeom prst="rect">
            <a:avLst/>
          </a:prstGeom>
          <a:ln w="9144">
            <a:solidFill>
              <a:srgbClr val="FFFFFF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2075" marR="81280" algn="just">
              <a:lnSpc>
                <a:spcPct val="100000"/>
              </a:lnSpc>
              <a:spcBef>
                <a:spcPts val="320"/>
              </a:spcBef>
            </a:pPr>
            <a:r>
              <a:rPr sz="1800" dirty="0">
                <a:solidFill>
                  <a:srgbClr val="2D75B6"/>
                </a:solidFill>
                <a:latin typeface="Microsoft Sans Serif"/>
                <a:cs typeface="Microsoft Sans Serif"/>
              </a:rPr>
              <a:t>Вместе</a:t>
            </a:r>
            <a:r>
              <a:rPr sz="1800" spc="25" dirty="0">
                <a:solidFill>
                  <a:srgbClr val="2D75B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2D75B6"/>
                </a:solidFill>
                <a:latin typeface="Microsoft Sans Serif"/>
                <a:cs typeface="Microsoft Sans Serif"/>
              </a:rPr>
              <a:t>мы</a:t>
            </a:r>
            <a:r>
              <a:rPr sz="1800" spc="30" dirty="0">
                <a:solidFill>
                  <a:srgbClr val="2D75B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2D75B6"/>
                </a:solidFill>
                <a:latin typeface="Microsoft Sans Serif"/>
                <a:cs typeface="Microsoft Sans Serif"/>
              </a:rPr>
              <a:t>создадим</a:t>
            </a:r>
            <a:r>
              <a:rPr sz="1800" spc="20" dirty="0">
                <a:solidFill>
                  <a:srgbClr val="2D75B6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2D75B6"/>
                </a:solidFill>
                <a:latin typeface="Microsoft Sans Serif"/>
                <a:cs typeface="Microsoft Sans Serif"/>
              </a:rPr>
              <a:t>детскую </a:t>
            </a:r>
            <a:r>
              <a:rPr sz="1800" dirty="0">
                <a:solidFill>
                  <a:srgbClr val="2D75B6"/>
                </a:solidFill>
                <a:latin typeface="Microsoft Sans Serif"/>
                <a:cs typeface="Microsoft Sans Serif"/>
              </a:rPr>
              <a:t>рукотворную</a:t>
            </a:r>
            <a:r>
              <a:rPr sz="1800" spc="295" dirty="0">
                <a:solidFill>
                  <a:srgbClr val="2D75B6"/>
                </a:solidFill>
                <a:latin typeface="Microsoft Sans Serif"/>
                <a:cs typeface="Microsoft Sans Serif"/>
              </a:rPr>
              <a:t>   </a:t>
            </a:r>
            <a:r>
              <a:rPr sz="1800" spc="-10" dirty="0">
                <a:solidFill>
                  <a:srgbClr val="2D75B6"/>
                </a:solidFill>
                <a:latin typeface="Microsoft Sans Serif"/>
                <a:cs typeface="Microsoft Sans Serif"/>
              </a:rPr>
              <a:t>энциклопедию </a:t>
            </a:r>
            <a:r>
              <a:rPr sz="1800" dirty="0">
                <a:solidFill>
                  <a:srgbClr val="2D75B6"/>
                </a:solidFill>
                <a:latin typeface="Microsoft Sans Serif"/>
                <a:cs typeface="Microsoft Sans Serif"/>
              </a:rPr>
              <a:t>(практическое</a:t>
            </a:r>
            <a:r>
              <a:rPr sz="1800" spc="475" dirty="0">
                <a:solidFill>
                  <a:srgbClr val="2D75B6"/>
                </a:solidFill>
                <a:latin typeface="Microsoft Sans Serif"/>
                <a:cs typeface="Microsoft Sans Serif"/>
              </a:rPr>
              <a:t>   </a:t>
            </a:r>
            <a:r>
              <a:rPr sz="1800" spc="-10" dirty="0">
                <a:solidFill>
                  <a:srgbClr val="2D75B6"/>
                </a:solidFill>
                <a:latin typeface="Microsoft Sans Serif"/>
                <a:cs typeface="Microsoft Sans Serif"/>
              </a:rPr>
              <a:t>руководство</a:t>
            </a:r>
            <a:endParaRPr sz="1800">
              <a:latin typeface="Microsoft Sans Serif"/>
              <a:cs typeface="Microsoft Sans Serif"/>
            </a:endParaRPr>
          </a:p>
          <a:p>
            <a:pPr marL="92075" algn="just">
              <a:lnSpc>
                <a:spcPct val="100000"/>
              </a:lnSpc>
            </a:pPr>
            <a:r>
              <a:rPr sz="1800" spc="-10" dirty="0">
                <a:solidFill>
                  <a:srgbClr val="2D75B6"/>
                </a:solidFill>
                <a:latin typeface="Microsoft Sans Serif"/>
                <a:cs typeface="Microsoft Sans Serif"/>
              </a:rPr>
              <a:t>«Воспитателю</a:t>
            </a:r>
            <a:r>
              <a:rPr sz="1800" spc="-30" dirty="0">
                <a:solidFill>
                  <a:srgbClr val="2D75B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2D75B6"/>
                </a:solidFill>
                <a:latin typeface="Microsoft Sans Serif"/>
                <a:cs typeface="Microsoft Sans Serif"/>
              </a:rPr>
              <a:t>о</a:t>
            </a:r>
            <a:r>
              <a:rPr sz="1800" spc="-30" dirty="0">
                <a:solidFill>
                  <a:srgbClr val="2D75B6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2D75B6"/>
                </a:solidFill>
                <a:latin typeface="Microsoft Sans Serif"/>
                <a:cs typeface="Microsoft Sans Serif"/>
              </a:rPr>
              <a:t>Воспитании»</a:t>
            </a:r>
            <a:endParaRPr sz="1800">
              <a:latin typeface="Microsoft Sans Serif"/>
              <a:cs typeface="Microsoft Sans Serif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53924" y="1086611"/>
            <a:ext cx="9904730" cy="4446270"/>
            <a:chOff x="153924" y="1086611"/>
            <a:chExt cx="9904730" cy="4446270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63533" y="4127144"/>
              <a:ext cx="1412455" cy="140559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87155" y="3491357"/>
              <a:ext cx="1270914" cy="128280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10571" y="4324990"/>
              <a:ext cx="991067" cy="94755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46960" y="1086611"/>
              <a:ext cx="6766559" cy="332841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3924" y="1121663"/>
              <a:ext cx="2421635" cy="1793748"/>
            </a:xfrm>
            <a:prstGeom prst="rect">
              <a:avLst/>
            </a:prstGeom>
          </p:spPr>
        </p:pic>
      </p:grp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2105025" y="235153"/>
            <a:ext cx="71418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Проектирование</a:t>
            </a:r>
            <a:r>
              <a:rPr spc="-105" dirty="0"/>
              <a:t> </a:t>
            </a:r>
            <a:r>
              <a:rPr spc="-25" dirty="0"/>
              <a:t>вовлечения</a:t>
            </a:r>
            <a:r>
              <a:rPr spc="-130" dirty="0"/>
              <a:t> </a:t>
            </a:r>
            <a:r>
              <a:rPr spc="-10" dirty="0"/>
              <a:t>родителей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851408" y="1416812"/>
            <a:ext cx="1637664" cy="1306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8796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001F5F"/>
                </a:solidFill>
                <a:latin typeface="Microsoft Sans Serif"/>
                <a:cs typeface="Microsoft Sans Serif"/>
              </a:rPr>
              <a:t>2.3 </a:t>
            </a:r>
            <a:r>
              <a:rPr sz="14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Особенности </a:t>
            </a:r>
            <a:r>
              <a:rPr sz="14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образовательной </a:t>
            </a:r>
            <a:r>
              <a:rPr sz="14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деятельности </a:t>
            </a:r>
            <a:r>
              <a:rPr sz="1400" dirty="0">
                <a:solidFill>
                  <a:srgbClr val="001F5F"/>
                </a:solidFill>
                <a:latin typeface="Microsoft Sans Serif"/>
                <a:cs typeface="Microsoft Sans Serif"/>
              </a:rPr>
              <a:t>разных</a:t>
            </a:r>
            <a:r>
              <a:rPr sz="1400" spc="-6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1F5F"/>
                </a:solidFill>
                <a:latin typeface="Microsoft Sans Serif"/>
                <a:cs typeface="Microsoft Sans Serif"/>
              </a:rPr>
              <a:t>видов</a:t>
            </a:r>
            <a:r>
              <a:rPr sz="1400" spc="-4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4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и</a:t>
            </a:r>
            <a:endParaRPr sz="1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4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культурных</a:t>
            </a:r>
            <a:r>
              <a:rPr sz="1400" spc="-4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практик</a:t>
            </a:r>
            <a:endParaRPr sz="1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4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(ФОП</a:t>
            </a:r>
            <a:r>
              <a:rPr sz="1400" spc="-8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ДО)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23" name="object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915411"/>
            <a:ext cx="2601467" cy="2357628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173837" y="3102609"/>
            <a:ext cx="2606040" cy="2469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4" marR="492759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01F5F"/>
                </a:solidFill>
                <a:latin typeface="Microsoft Sans Serif"/>
                <a:cs typeface="Microsoft Sans Serif"/>
              </a:rPr>
              <a:t>2.2.1.</a:t>
            </a:r>
            <a:r>
              <a:rPr sz="1200" spc="-1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Образовательная деятельность</a:t>
            </a:r>
            <a:r>
              <a:rPr sz="1200" dirty="0">
                <a:solidFill>
                  <a:srgbClr val="001F5F"/>
                </a:solidFill>
                <a:latin typeface="Microsoft Sans Serif"/>
                <a:cs typeface="Microsoft Sans Serif"/>
              </a:rPr>
              <a:t> в</a:t>
            </a:r>
            <a:r>
              <a:rPr sz="1200" spc="2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2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ДОО</a:t>
            </a:r>
            <a:endParaRPr sz="1200">
              <a:latin typeface="Microsoft Sans Serif"/>
              <a:cs typeface="Microsoft Sans Serif"/>
            </a:endParaRPr>
          </a:p>
          <a:p>
            <a:pPr marL="426084" marR="261620">
              <a:lnSpc>
                <a:spcPct val="100000"/>
              </a:lnSpc>
            </a:pPr>
            <a:r>
              <a:rPr sz="12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включает:</a:t>
            </a:r>
            <a:r>
              <a:rPr sz="1200" spc="1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взаимодействие </a:t>
            </a:r>
            <a:r>
              <a:rPr sz="1200" dirty="0">
                <a:solidFill>
                  <a:srgbClr val="001F5F"/>
                </a:solidFill>
                <a:latin typeface="Microsoft Sans Serif"/>
                <a:cs typeface="Microsoft Sans Serif"/>
              </a:rPr>
              <a:t>с</a:t>
            </a:r>
            <a:r>
              <a:rPr sz="12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семьями</a:t>
            </a:r>
            <a:r>
              <a:rPr sz="12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001F5F"/>
                </a:solidFill>
                <a:latin typeface="Microsoft Sans Serif"/>
                <a:cs typeface="Microsoft Sans Serif"/>
              </a:rPr>
              <a:t>детей</a:t>
            </a:r>
            <a:r>
              <a:rPr sz="12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 по </a:t>
            </a:r>
            <a:r>
              <a:rPr sz="1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реализации образовательной</a:t>
            </a:r>
            <a:endParaRPr sz="1200">
              <a:latin typeface="Microsoft Sans Serif"/>
              <a:cs typeface="Microsoft Sans Serif"/>
            </a:endParaRPr>
          </a:p>
          <a:p>
            <a:pPr marL="426084">
              <a:lnSpc>
                <a:spcPts val="1395"/>
              </a:lnSpc>
            </a:pPr>
            <a:r>
              <a:rPr sz="12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программы</a:t>
            </a:r>
            <a:r>
              <a:rPr sz="1200" spc="-3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2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(ФОП</a:t>
            </a:r>
            <a:r>
              <a:rPr sz="1200" spc="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2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ДО)</a:t>
            </a:r>
            <a:endParaRPr sz="1200">
              <a:latin typeface="Microsoft Sans Serif"/>
              <a:cs typeface="Microsoft Sans Serif"/>
            </a:endParaRPr>
          </a:p>
          <a:p>
            <a:pPr marL="426084" marR="552450">
              <a:lnSpc>
                <a:spcPts val="1680"/>
              </a:lnSpc>
              <a:spcBef>
                <a:spcPts val="45"/>
              </a:spcBef>
            </a:pP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2.3.5.3.</a:t>
            </a:r>
            <a:r>
              <a:rPr sz="1400" spc="-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Комплексные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формы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организации</a:t>
            </a:r>
            <a:endParaRPr sz="1400">
              <a:latin typeface="Calibri"/>
              <a:cs typeface="Calibri"/>
            </a:endParaRPr>
          </a:p>
          <a:p>
            <a:pPr marL="426084">
              <a:lnSpc>
                <a:spcPts val="1635"/>
              </a:lnSpc>
            </a:pP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деятельности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95"/>
              </a:spcBef>
            </a:pP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1219835" algn="l"/>
              </a:tabLst>
            </a:pPr>
            <a:r>
              <a:rPr sz="1800" spc="-10" dirty="0">
                <a:solidFill>
                  <a:srgbClr val="2D75B6"/>
                </a:solidFill>
                <a:latin typeface="Microsoft Sans Serif"/>
                <a:cs typeface="Microsoft Sans Serif"/>
              </a:rPr>
              <a:t>«Летнее</a:t>
            </a:r>
            <a:r>
              <a:rPr sz="1800" dirty="0">
                <a:solidFill>
                  <a:srgbClr val="2D75B6"/>
                </a:solidFill>
                <a:latin typeface="Microsoft Sans Serif"/>
                <a:cs typeface="Microsoft Sans Serif"/>
              </a:rPr>
              <a:t>	</a:t>
            </a:r>
            <a:r>
              <a:rPr sz="1800" spc="-10" dirty="0">
                <a:solidFill>
                  <a:srgbClr val="2D75B6"/>
                </a:solidFill>
                <a:latin typeface="Microsoft Sans Serif"/>
                <a:cs typeface="Microsoft Sans Serif"/>
              </a:rPr>
              <a:t>путешествие</a:t>
            </a:r>
            <a:endParaRPr sz="1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5669" y="426719"/>
            <a:ext cx="11293782" cy="625297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825608" y="3600450"/>
            <a:ext cx="14287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1F5F"/>
                </a:solidFill>
                <a:latin typeface="Calibri"/>
                <a:cs typeface="Calibri"/>
              </a:rPr>
              <a:t>Создание</a:t>
            </a:r>
            <a:r>
              <a:rPr sz="1800" b="1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001F5F"/>
                </a:solidFill>
                <a:latin typeface="Calibri"/>
                <a:cs typeface="Calibri"/>
              </a:rPr>
              <a:t>ЭОР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778507" y="3204972"/>
            <a:ext cx="1740535" cy="927100"/>
            <a:chOff x="1778507" y="3204972"/>
            <a:chExt cx="1740535" cy="927100"/>
          </a:xfrm>
        </p:grpSpPr>
        <p:sp>
          <p:nvSpPr>
            <p:cNvPr id="5" name="object 5"/>
            <p:cNvSpPr/>
            <p:nvPr/>
          </p:nvSpPr>
          <p:spPr>
            <a:xfrm>
              <a:off x="1784603" y="3211068"/>
              <a:ext cx="1728470" cy="914400"/>
            </a:xfrm>
            <a:custGeom>
              <a:avLst/>
              <a:gdLst/>
              <a:ahLst/>
              <a:cxnLst/>
              <a:rect l="l" t="t" r="r" b="b"/>
              <a:pathLst>
                <a:path w="1728470" h="914400">
                  <a:moveTo>
                    <a:pt x="1575816" y="0"/>
                  </a:moveTo>
                  <a:lnTo>
                    <a:pt x="152400" y="0"/>
                  </a:lnTo>
                  <a:lnTo>
                    <a:pt x="104217" y="7766"/>
                  </a:lnTo>
                  <a:lnTo>
                    <a:pt x="62380" y="29394"/>
                  </a:lnTo>
                  <a:lnTo>
                    <a:pt x="29394" y="62380"/>
                  </a:lnTo>
                  <a:lnTo>
                    <a:pt x="7766" y="104217"/>
                  </a:lnTo>
                  <a:lnTo>
                    <a:pt x="0" y="152400"/>
                  </a:lnTo>
                  <a:lnTo>
                    <a:pt x="0" y="762000"/>
                  </a:lnTo>
                  <a:lnTo>
                    <a:pt x="7766" y="810182"/>
                  </a:lnTo>
                  <a:lnTo>
                    <a:pt x="29394" y="852019"/>
                  </a:lnTo>
                  <a:lnTo>
                    <a:pt x="62380" y="885005"/>
                  </a:lnTo>
                  <a:lnTo>
                    <a:pt x="104217" y="906633"/>
                  </a:lnTo>
                  <a:lnTo>
                    <a:pt x="152400" y="914400"/>
                  </a:lnTo>
                  <a:lnTo>
                    <a:pt x="1575816" y="914400"/>
                  </a:lnTo>
                  <a:lnTo>
                    <a:pt x="1623998" y="906633"/>
                  </a:lnTo>
                  <a:lnTo>
                    <a:pt x="1665835" y="885005"/>
                  </a:lnTo>
                  <a:lnTo>
                    <a:pt x="1698821" y="852019"/>
                  </a:lnTo>
                  <a:lnTo>
                    <a:pt x="1720449" y="810182"/>
                  </a:lnTo>
                  <a:lnTo>
                    <a:pt x="1728216" y="762000"/>
                  </a:lnTo>
                  <a:lnTo>
                    <a:pt x="1728216" y="152400"/>
                  </a:lnTo>
                  <a:lnTo>
                    <a:pt x="1720449" y="104217"/>
                  </a:lnTo>
                  <a:lnTo>
                    <a:pt x="1698821" y="62380"/>
                  </a:lnTo>
                  <a:lnTo>
                    <a:pt x="1665835" y="29394"/>
                  </a:lnTo>
                  <a:lnTo>
                    <a:pt x="1623998" y="7766"/>
                  </a:lnTo>
                  <a:lnTo>
                    <a:pt x="157581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84603" y="3211068"/>
              <a:ext cx="1728470" cy="914400"/>
            </a:xfrm>
            <a:custGeom>
              <a:avLst/>
              <a:gdLst/>
              <a:ahLst/>
              <a:cxnLst/>
              <a:rect l="l" t="t" r="r" b="b"/>
              <a:pathLst>
                <a:path w="1728470" h="914400">
                  <a:moveTo>
                    <a:pt x="0" y="152400"/>
                  </a:moveTo>
                  <a:lnTo>
                    <a:pt x="7766" y="104217"/>
                  </a:lnTo>
                  <a:lnTo>
                    <a:pt x="29394" y="62380"/>
                  </a:lnTo>
                  <a:lnTo>
                    <a:pt x="62380" y="29394"/>
                  </a:lnTo>
                  <a:lnTo>
                    <a:pt x="104217" y="7766"/>
                  </a:lnTo>
                  <a:lnTo>
                    <a:pt x="152400" y="0"/>
                  </a:lnTo>
                  <a:lnTo>
                    <a:pt x="1575816" y="0"/>
                  </a:lnTo>
                  <a:lnTo>
                    <a:pt x="1623998" y="7766"/>
                  </a:lnTo>
                  <a:lnTo>
                    <a:pt x="1665835" y="29394"/>
                  </a:lnTo>
                  <a:lnTo>
                    <a:pt x="1698821" y="62380"/>
                  </a:lnTo>
                  <a:lnTo>
                    <a:pt x="1720449" y="104217"/>
                  </a:lnTo>
                  <a:lnTo>
                    <a:pt x="1728216" y="152400"/>
                  </a:lnTo>
                  <a:lnTo>
                    <a:pt x="1728216" y="762000"/>
                  </a:lnTo>
                  <a:lnTo>
                    <a:pt x="1720449" y="810182"/>
                  </a:lnTo>
                  <a:lnTo>
                    <a:pt x="1698821" y="852019"/>
                  </a:lnTo>
                  <a:lnTo>
                    <a:pt x="1665835" y="885005"/>
                  </a:lnTo>
                  <a:lnTo>
                    <a:pt x="1623998" y="906633"/>
                  </a:lnTo>
                  <a:lnTo>
                    <a:pt x="1575816" y="914400"/>
                  </a:lnTo>
                  <a:lnTo>
                    <a:pt x="152400" y="914400"/>
                  </a:lnTo>
                  <a:lnTo>
                    <a:pt x="104217" y="906633"/>
                  </a:lnTo>
                  <a:lnTo>
                    <a:pt x="62380" y="885005"/>
                  </a:lnTo>
                  <a:lnTo>
                    <a:pt x="29394" y="852019"/>
                  </a:lnTo>
                  <a:lnTo>
                    <a:pt x="7766" y="810182"/>
                  </a:lnTo>
                  <a:lnTo>
                    <a:pt x="0" y="762000"/>
                  </a:lnTo>
                  <a:lnTo>
                    <a:pt x="0" y="152400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066035" y="3229483"/>
            <a:ext cx="116332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271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001F5F"/>
                </a:solidFill>
                <a:latin typeface="Calibri"/>
                <a:cs typeface="Calibri"/>
              </a:rPr>
              <a:t>Создание атмосферы</a:t>
            </a:r>
            <a:endParaRPr sz="1800">
              <a:latin typeface="Calibri"/>
              <a:cs typeface="Calibri"/>
            </a:endParaRPr>
          </a:p>
          <a:p>
            <a:pPr marL="177165">
              <a:lnSpc>
                <a:spcPct val="100000"/>
              </a:lnSpc>
            </a:pPr>
            <a:r>
              <a:rPr sz="1800" b="1" spc="-10" dirty="0">
                <a:solidFill>
                  <a:srgbClr val="001F5F"/>
                </a:solidFill>
                <a:latin typeface="Calibri"/>
                <a:cs typeface="Calibri"/>
              </a:rPr>
              <a:t>диалога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829802" y="5284775"/>
            <a:ext cx="2465070" cy="953769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83515" indent="-170815">
              <a:lnSpc>
                <a:spcPct val="100000"/>
              </a:lnSpc>
              <a:spcBef>
                <a:spcPts val="254"/>
              </a:spcBef>
              <a:buFont typeface="Calibri"/>
              <a:buChar char="•"/>
              <a:tabLst>
                <a:tab pos="183515" algn="l"/>
              </a:tabLst>
            </a:pPr>
            <a:r>
              <a:rPr sz="1900" b="1" spc="-10" dirty="0">
                <a:solidFill>
                  <a:srgbClr val="001F5F"/>
                </a:solidFill>
                <a:latin typeface="Calibri"/>
                <a:cs typeface="Calibri"/>
              </a:rPr>
              <a:t>Телемосты</a:t>
            </a:r>
            <a:endParaRPr sz="1900">
              <a:latin typeface="Calibri"/>
              <a:cs typeface="Calibri"/>
            </a:endParaRPr>
          </a:p>
          <a:p>
            <a:pPr marL="183515" indent="-170815">
              <a:lnSpc>
                <a:spcPct val="100000"/>
              </a:lnSpc>
              <a:spcBef>
                <a:spcPts val="155"/>
              </a:spcBef>
              <a:buFont typeface="Calibri"/>
              <a:buChar char="•"/>
              <a:tabLst>
                <a:tab pos="183515" algn="l"/>
              </a:tabLst>
            </a:pPr>
            <a:r>
              <a:rPr sz="1900" b="1" spc="-10" dirty="0">
                <a:solidFill>
                  <a:srgbClr val="001F5F"/>
                </a:solidFill>
                <a:latin typeface="Calibri"/>
                <a:cs typeface="Calibri"/>
              </a:rPr>
              <a:t>Виртуальные</a:t>
            </a:r>
            <a:r>
              <a:rPr sz="1900" b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001F5F"/>
                </a:solidFill>
                <a:latin typeface="Calibri"/>
                <a:cs typeface="Calibri"/>
              </a:rPr>
              <a:t>встречи</a:t>
            </a:r>
            <a:endParaRPr sz="1900">
              <a:latin typeface="Calibri"/>
              <a:cs typeface="Calibri"/>
            </a:endParaRPr>
          </a:p>
          <a:p>
            <a:pPr marL="183515" indent="-170815">
              <a:lnSpc>
                <a:spcPct val="100000"/>
              </a:lnSpc>
              <a:spcBef>
                <a:spcPts val="155"/>
              </a:spcBef>
              <a:buFont typeface="Calibri"/>
              <a:buChar char="•"/>
              <a:tabLst>
                <a:tab pos="183515" algn="l"/>
              </a:tabLst>
            </a:pPr>
            <a:r>
              <a:rPr sz="1900" b="1" spc="-25" dirty="0">
                <a:solidFill>
                  <a:srgbClr val="001F5F"/>
                </a:solidFill>
                <a:latin typeface="Calibri"/>
                <a:cs typeface="Calibri"/>
              </a:rPr>
              <a:t>Онлайн-</a:t>
            </a:r>
            <a:r>
              <a:rPr sz="1900" b="1" spc="-10" dirty="0">
                <a:solidFill>
                  <a:srgbClr val="001F5F"/>
                </a:solidFill>
                <a:latin typeface="Calibri"/>
                <a:cs typeface="Calibri"/>
              </a:rPr>
              <a:t>экскурсии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28597" y="5350255"/>
            <a:ext cx="2533650" cy="10128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2395" indent="-107950">
              <a:lnSpc>
                <a:spcPct val="100000"/>
              </a:lnSpc>
              <a:spcBef>
                <a:spcPts val="95"/>
              </a:spcBef>
              <a:buSzPct val="93750"/>
              <a:buFont typeface="Calibri"/>
              <a:buChar char="•"/>
              <a:tabLst>
                <a:tab pos="112395" algn="l"/>
              </a:tabLst>
            </a:pPr>
            <a:r>
              <a:rPr sz="1600" b="1" dirty="0">
                <a:solidFill>
                  <a:srgbClr val="001F5F"/>
                </a:solidFill>
                <a:latin typeface="Calibri"/>
                <a:cs typeface="Calibri"/>
              </a:rPr>
              <a:t>Уклад</a:t>
            </a:r>
            <a:r>
              <a:rPr sz="1600" b="1" spc="-8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1F5F"/>
                </a:solidFill>
                <a:latin typeface="Calibri"/>
                <a:cs typeface="Calibri"/>
              </a:rPr>
              <a:t>(традиции,</a:t>
            </a:r>
            <a:r>
              <a:rPr sz="1600" b="1" spc="-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Calibri"/>
                <a:cs typeface="Calibri"/>
              </a:rPr>
              <a:t>ритуалы)</a:t>
            </a:r>
            <a:endParaRPr sz="1600">
              <a:latin typeface="Calibri"/>
              <a:cs typeface="Calibri"/>
            </a:endParaRPr>
          </a:p>
          <a:p>
            <a:pPr marL="112395" indent="-107950">
              <a:lnSpc>
                <a:spcPct val="100000"/>
              </a:lnSpc>
              <a:spcBef>
                <a:spcPts val="35"/>
              </a:spcBef>
              <a:buSzPct val="93750"/>
              <a:buFont typeface="Calibri"/>
              <a:buChar char="•"/>
              <a:tabLst>
                <a:tab pos="112395" algn="l"/>
              </a:tabLst>
            </a:pPr>
            <a:r>
              <a:rPr sz="1600" b="1" spc="-20" dirty="0">
                <a:solidFill>
                  <a:srgbClr val="001F5F"/>
                </a:solidFill>
                <a:latin typeface="Calibri"/>
                <a:cs typeface="Calibri"/>
              </a:rPr>
              <a:t>Культурные </a:t>
            </a:r>
            <a:r>
              <a:rPr sz="1600" b="1" spc="-10" dirty="0">
                <a:solidFill>
                  <a:srgbClr val="001F5F"/>
                </a:solidFill>
                <a:latin typeface="Calibri"/>
                <a:cs typeface="Calibri"/>
              </a:rPr>
              <a:t>практики</a:t>
            </a:r>
            <a:endParaRPr sz="1600">
              <a:latin typeface="Calibri"/>
              <a:cs typeface="Calibri"/>
            </a:endParaRPr>
          </a:p>
          <a:p>
            <a:pPr marL="112395" indent="-107950">
              <a:lnSpc>
                <a:spcPct val="100000"/>
              </a:lnSpc>
              <a:spcBef>
                <a:spcPts val="25"/>
              </a:spcBef>
              <a:buSzPct val="93750"/>
              <a:buFont typeface="Calibri"/>
              <a:buChar char="•"/>
              <a:tabLst>
                <a:tab pos="112395" algn="l"/>
              </a:tabLst>
            </a:pPr>
            <a:r>
              <a:rPr sz="1600" b="1" spc="-10" dirty="0">
                <a:solidFill>
                  <a:srgbClr val="001F5F"/>
                </a:solidFill>
                <a:latin typeface="Calibri"/>
                <a:cs typeface="Calibri"/>
              </a:rPr>
              <a:t>Лаборатория</a:t>
            </a:r>
            <a:r>
              <a:rPr sz="1600" b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Calibri"/>
                <a:cs typeface="Calibri"/>
              </a:rPr>
              <a:t>воспитания</a:t>
            </a:r>
            <a:endParaRPr sz="1600">
              <a:latin typeface="Calibri"/>
              <a:cs typeface="Calibri"/>
            </a:endParaRPr>
          </a:p>
          <a:p>
            <a:pPr marL="112395" indent="-107950">
              <a:lnSpc>
                <a:spcPct val="100000"/>
              </a:lnSpc>
              <a:spcBef>
                <a:spcPts val="40"/>
              </a:spcBef>
              <a:buSzPct val="93750"/>
              <a:buFont typeface="Calibri"/>
              <a:buChar char="•"/>
              <a:tabLst>
                <a:tab pos="112395" algn="l"/>
              </a:tabLst>
            </a:pPr>
            <a:r>
              <a:rPr sz="1600" b="1" spc="-25" dirty="0">
                <a:solidFill>
                  <a:srgbClr val="001F5F"/>
                </a:solidFill>
                <a:latin typeface="Calibri"/>
                <a:cs typeface="Calibri"/>
              </a:rPr>
              <a:t>Точки</a:t>
            </a:r>
            <a:r>
              <a:rPr sz="1600" b="1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Calibri"/>
                <a:cs typeface="Calibri"/>
              </a:rPr>
              <a:t>активности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172702" y="499363"/>
            <a:ext cx="2284730" cy="1682114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70815" indent="-171450">
              <a:lnSpc>
                <a:spcPct val="91500"/>
              </a:lnSpc>
              <a:spcBef>
                <a:spcPts val="259"/>
              </a:spcBef>
              <a:buFont typeface="Calibri"/>
              <a:buChar char="•"/>
              <a:tabLst>
                <a:tab pos="172085" algn="l"/>
              </a:tabLst>
            </a:pPr>
            <a:r>
              <a:rPr sz="1600" b="1" spc="-20" dirty="0">
                <a:solidFill>
                  <a:srgbClr val="001F5F"/>
                </a:solidFill>
                <a:latin typeface="Calibri"/>
                <a:cs typeface="Calibri"/>
              </a:rPr>
              <a:t>Устный</a:t>
            </a:r>
            <a:r>
              <a:rPr sz="1600" b="1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Calibri"/>
                <a:cs typeface="Calibri"/>
              </a:rPr>
              <a:t>педагогический 	</a:t>
            </a:r>
            <a:r>
              <a:rPr sz="1600" b="1" dirty="0">
                <a:solidFill>
                  <a:srgbClr val="001F5F"/>
                </a:solidFill>
                <a:latin typeface="Calibri"/>
                <a:cs typeface="Calibri"/>
              </a:rPr>
              <a:t>журнал</a:t>
            </a:r>
            <a:r>
              <a:rPr sz="1600" b="1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Calibri"/>
                <a:cs typeface="Calibri"/>
              </a:rPr>
              <a:t>«Спрашивали- 	</a:t>
            </a:r>
            <a:r>
              <a:rPr sz="1600" b="1" dirty="0">
                <a:solidFill>
                  <a:srgbClr val="001F5F"/>
                </a:solidFill>
                <a:latin typeface="Calibri"/>
                <a:cs typeface="Calibri"/>
              </a:rPr>
              <a:t>отвечаем»</a:t>
            </a:r>
            <a:r>
              <a:rPr sz="1600" b="1" spc="-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1F5F"/>
                </a:solidFill>
                <a:latin typeface="Calibri"/>
                <a:cs typeface="Calibri"/>
              </a:rPr>
              <a:t>(контент</a:t>
            </a:r>
            <a:r>
              <a:rPr sz="1600" b="1" spc="-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srgbClr val="001F5F"/>
                </a:solidFill>
                <a:latin typeface="Calibri"/>
                <a:cs typeface="Calibri"/>
              </a:rPr>
              <a:t>для 	</a:t>
            </a:r>
            <a:r>
              <a:rPr sz="1600" b="1" spc="-10" dirty="0">
                <a:solidFill>
                  <a:srgbClr val="001F5F"/>
                </a:solidFill>
                <a:latin typeface="Calibri"/>
                <a:cs typeface="Calibri"/>
              </a:rPr>
              <a:t>госпаблик)</a:t>
            </a:r>
            <a:endParaRPr sz="1600">
              <a:latin typeface="Calibri"/>
              <a:cs typeface="Calibri"/>
            </a:endParaRPr>
          </a:p>
          <a:p>
            <a:pPr marL="171450" indent="-171450">
              <a:lnSpc>
                <a:spcPct val="100000"/>
              </a:lnSpc>
              <a:spcBef>
                <a:spcPts val="130"/>
              </a:spcBef>
              <a:buFont typeface="Calibri"/>
              <a:buChar char="•"/>
              <a:tabLst>
                <a:tab pos="171450" algn="l"/>
              </a:tabLst>
            </a:pPr>
            <a:r>
              <a:rPr sz="1600" b="1" spc="-10" dirty="0">
                <a:solidFill>
                  <a:srgbClr val="001F5F"/>
                </a:solidFill>
                <a:latin typeface="Calibri"/>
                <a:cs typeface="Calibri"/>
              </a:rPr>
              <a:t>Студия</a:t>
            </a:r>
            <a:r>
              <a:rPr sz="1600" b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Calibri"/>
                <a:cs typeface="Calibri"/>
              </a:rPr>
              <a:t>«Ты</a:t>
            </a:r>
            <a:r>
              <a:rPr sz="1600" b="1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1F5F"/>
                </a:solidFill>
                <a:latin typeface="Calibri"/>
                <a:cs typeface="Calibri"/>
              </a:rPr>
              <a:t>в</a:t>
            </a:r>
            <a:r>
              <a:rPr sz="1600" b="1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Calibri"/>
                <a:cs typeface="Calibri"/>
              </a:rPr>
              <a:t>кадре»</a:t>
            </a:r>
            <a:endParaRPr sz="1600">
              <a:latin typeface="Calibri"/>
              <a:cs typeface="Calibri"/>
            </a:endParaRPr>
          </a:p>
          <a:p>
            <a:pPr marL="170815" marR="6985" indent="-171450">
              <a:lnSpc>
                <a:spcPts val="1750"/>
              </a:lnSpc>
              <a:spcBef>
                <a:spcPts val="330"/>
              </a:spcBef>
              <a:buFont typeface="Calibri"/>
              <a:buChar char="•"/>
              <a:tabLst>
                <a:tab pos="172085" algn="l"/>
              </a:tabLst>
            </a:pPr>
            <a:r>
              <a:rPr sz="1600" b="1" dirty="0">
                <a:solidFill>
                  <a:srgbClr val="001F5F"/>
                </a:solidFill>
                <a:latin typeface="Calibri"/>
                <a:cs typeface="Calibri"/>
              </a:rPr>
              <a:t>Рубрика</a:t>
            </a:r>
            <a:r>
              <a:rPr sz="1600" b="1" spc="-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Calibri"/>
                <a:cs typeface="Calibri"/>
              </a:rPr>
              <a:t>«Родительская 	энциклопедия»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172702" y="2172665"/>
            <a:ext cx="1016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600" spc="-50" dirty="0">
                <a:solidFill>
                  <a:srgbClr val="001F5F"/>
                </a:solidFill>
                <a:latin typeface="Calibri"/>
                <a:cs typeface="Calibri"/>
              </a:rPr>
              <a:t>•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84172" y="-21976"/>
            <a:ext cx="7519034" cy="2112645"/>
          </a:xfrm>
          <a:prstGeom prst="rect">
            <a:avLst/>
          </a:prstGeom>
        </p:spPr>
        <p:txBody>
          <a:bodyPr vert="horz" wrap="square" lIns="0" tIns="167005" rIns="0" bIns="0" rtlCol="0">
            <a:spAutoFit/>
          </a:bodyPr>
          <a:lstStyle/>
          <a:p>
            <a:pPr marL="2018664">
              <a:lnSpc>
                <a:spcPct val="100000"/>
              </a:lnSpc>
              <a:spcBef>
                <a:spcPts val="1315"/>
              </a:spcBef>
            </a:pPr>
            <a:r>
              <a:rPr sz="1800" b="1" dirty="0">
                <a:solidFill>
                  <a:srgbClr val="001F5F"/>
                </a:solidFill>
                <a:latin typeface="Times New Roman"/>
                <a:cs typeface="Times New Roman"/>
              </a:rPr>
              <a:t>Модель</a:t>
            </a:r>
            <a:r>
              <a:rPr sz="1800" b="1" spc="3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внедрения</a:t>
            </a:r>
            <a:r>
              <a:rPr sz="1800" b="1" spc="-4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Программы</a:t>
            </a:r>
            <a:r>
              <a:rPr sz="1800" b="1" spc="-7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1F5F"/>
                </a:solidFill>
                <a:latin typeface="Times New Roman"/>
                <a:cs typeface="Times New Roman"/>
              </a:rPr>
              <a:t>просвещения</a:t>
            </a:r>
            <a:r>
              <a:rPr sz="1800" b="1" spc="-3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sz="1800" b="1" spc="-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spc="-25" dirty="0">
                <a:solidFill>
                  <a:srgbClr val="001F5F"/>
                </a:solidFill>
                <a:latin typeface="Times New Roman"/>
                <a:cs typeface="Times New Roman"/>
              </a:rPr>
              <a:t>ДОО</a:t>
            </a:r>
            <a:endParaRPr sz="1800" dirty="0">
              <a:latin typeface="Times New Roman"/>
              <a:cs typeface="Times New Roman"/>
            </a:endParaRPr>
          </a:p>
          <a:p>
            <a:pPr marL="184785" marR="5080000" indent="-8255">
              <a:lnSpc>
                <a:spcPts val="1750"/>
              </a:lnSpc>
              <a:spcBef>
                <a:spcPts val="1280"/>
              </a:spcBef>
              <a:buSzPct val="93750"/>
              <a:buFont typeface="Calibri"/>
              <a:buChar char="•"/>
              <a:tabLst>
                <a:tab pos="284480" algn="l"/>
              </a:tabLst>
            </a:pPr>
            <a:r>
              <a:rPr sz="1600" b="1" dirty="0">
                <a:solidFill>
                  <a:srgbClr val="001F5F"/>
                </a:solidFill>
                <a:latin typeface="Calibri"/>
                <a:cs typeface="Calibri"/>
              </a:rPr>
              <a:t>	Рубрики</a:t>
            </a:r>
            <a:r>
              <a:rPr sz="1600" b="1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Calibri"/>
                <a:cs typeface="Calibri"/>
              </a:rPr>
              <a:t>«Удивительное </a:t>
            </a:r>
            <a:r>
              <a:rPr sz="1600" b="1" spc="-10" dirty="0">
                <a:solidFill>
                  <a:srgbClr val="001F5F"/>
                </a:solidFill>
                <a:latin typeface="Calibri"/>
                <a:cs typeface="Calibri"/>
              </a:rPr>
              <a:t>рядом»</a:t>
            </a:r>
            <a:endParaRPr sz="1600" dirty="0">
              <a:latin typeface="Calibri"/>
              <a:cs typeface="Calibri"/>
            </a:endParaRPr>
          </a:p>
          <a:p>
            <a:pPr marL="284480" indent="-107950">
              <a:lnSpc>
                <a:spcPct val="100000"/>
              </a:lnSpc>
              <a:spcBef>
                <a:spcPts val="100"/>
              </a:spcBef>
              <a:buSzPct val="93750"/>
              <a:buFont typeface="Calibri"/>
              <a:buChar char="•"/>
              <a:tabLst>
                <a:tab pos="284480" algn="l"/>
              </a:tabLst>
            </a:pPr>
            <a:r>
              <a:rPr sz="1600" b="1" spc="-10" dirty="0">
                <a:solidFill>
                  <a:srgbClr val="001F5F"/>
                </a:solidFill>
                <a:latin typeface="Calibri"/>
                <a:cs typeface="Calibri"/>
              </a:rPr>
              <a:t>Рассуждалки»,</a:t>
            </a:r>
            <a:endParaRPr sz="1600" dirty="0">
              <a:latin typeface="Calibri"/>
              <a:cs typeface="Calibri"/>
            </a:endParaRPr>
          </a:p>
          <a:p>
            <a:pPr marL="284480" indent="-107950">
              <a:lnSpc>
                <a:spcPct val="100000"/>
              </a:lnSpc>
              <a:spcBef>
                <a:spcPts val="135"/>
              </a:spcBef>
              <a:buSzPct val="93750"/>
              <a:buFont typeface="Calibri"/>
              <a:buChar char="•"/>
              <a:tabLst>
                <a:tab pos="284480" algn="l"/>
              </a:tabLst>
            </a:pPr>
            <a:r>
              <a:rPr sz="1600" b="1" dirty="0">
                <a:solidFill>
                  <a:srgbClr val="001F5F"/>
                </a:solidFill>
                <a:latin typeface="Calibri"/>
                <a:cs typeface="Calibri"/>
              </a:rPr>
              <a:t>Авторские</a:t>
            </a:r>
            <a:r>
              <a:rPr sz="1600" b="1" spc="-8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Calibri"/>
                <a:cs typeface="Calibri"/>
              </a:rPr>
              <a:t>мультфильмы</a:t>
            </a:r>
            <a:endParaRPr sz="1600" dirty="0">
              <a:latin typeface="Calibri"/>
              <a:cs typeface="Calibri"/>
            </a:endParaRPr>
          </a:p>
          <a:p>
            <a:pPr marL="113030" indent="-107950">
              <a:lnSpc>
                <a:spcPct val="100000"/>
              </a:lnSpc>
              <a:spcBef>
                <a:spcPts val="325"/>
              </a:spcBef>
              <a:buSzPct val="93750"/>
              <a:buFont typeface="Calibri"/>
              <a:buChar char="•"/>
              <a:tabLst>
                <a:tab pos="113030" algn="l"/>
              </a:tabLst>
            </a:pPr>
            <a:r>
              <a:rPr sz="1600" b="1" dirty="0">
                <a:solidFill>
                  <a:srgbClr val="001F5F"/>
                </a:solidFill>
                <a:latin typeface="Calibri"/>
                <a:cs typeface="Calibri"/>
              </a:rPr>
              <a:t>Киноклуб</a:t>
            </a:r>
            <a:r>
              <a:rPr sz="1600" b="1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Calibri"/>
                <a:cs typeface="Calibri"/>
              </a:rPr>
              <a:t>«Планета</a:t>
            </a:r>
            <a:endParaRPr sz="16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600" b="1" spc="-10" dirty="0">
                <a:solidFill>
                  <a:srgbClr val="001F5F"/>
                </a:solidFill>
                <a:latin typeface="Calibri"/>
                <a:cs typeface="Calibri"/>
              </a:rPr>
              <a:t>детства»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93158" y="2174493"/>
            <a:ext cx="1657985" cy="668020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12700" marR="5080" indent="30480">
              <a:lnSpc>
                <a:spcPts val="2420"/>
              </a:lnSpc>
              <a:spcBef>
                <a:spcPts val="359"/>
              </a:spcBef>
            </a:pPr>
            <a:r>
              <a:rPr sz="2200" b="1" spc="-10" dirty="0">
                <a:solidFill>
                  <a:srgbClr val="001F5F"/>
                </a:solidFill>
                <a:latin typeface="Calibri"/>
                <a:cs typeface="Calibri"/>
              </a:rPr>
              <a:t>Воспитателю </a:t>
            </a:r>
            <a:r>
              <a:rPr sz="2200" b="1" dirty="0">
                <a:solidFill>
                  <a:srgbClr val="001F5F"/>
                </a:solidFill>
                <a:latin typeface="Calibri"/>
                <a:cs typeface="Calibri"/>
              </a:rPr>
              <a:t>о</a:t>
            </a:r>
            <a:r>
              <a:rPr sz="2200" b="1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1F5F"/>
                </a:solidFill>
                <a:latin typeface="Calibri"/>
                <a:cs typeface="Calibri"/>
              </a:rPr>
              <a:t>воспитании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43776" y="2074926"/>
            <a:ext cx="1556385" cy="890269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 marR="5080" indent="127635">
              <a:lnSpc>
                <a:spcPts val="2210"/>
              </a:lnSpc>
              <a:spcBef>
                <a:spcPts val="335"/>
              </a:spcBef>
            </a:pP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Программа Просвещения</a:t>
            </a:r>
            <a:endParaRPr sz="2000">
              <a:latin typeface="Calibri"/>
              <a:cs typeface="Calibri"/>
            </a:endParaRPr>
          </a:p>
          <a:p>
            <a:pPr marL="186055">
              <a:lnSpc>
                <a:spcPts val="2150"/>
              </a:lnSpc>
            </a:pP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родителей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839457" y="4118559"/>
            <a:ext cx="1527175" cy="6686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2535"/>
              </a:lnSpc>
              <a:spcBef>
                <a:spcPts val="95"/>
              </a:spcBef>
            </a:pPr>
            <a:r>
              <a:rPr sz="2200" b="1" spc="-10" dirty="0">
                <a:solidFill>
                  <a:srgbClr val="001F5F"/>
                </a:solidFill>
                <a:latin typeface="Calibri"/>
                <a:cs typeface="Calibri"/>
              </a:rPr>
              <a:t>Сетевое</a:t>
            </a:r>
            <a:endParaRPr sz="2200">
              <a:latin typeface="Calibri"/>
              <a:cs typeface="Calibri"/>
            </a:endParaRPr>
          </a:p>
          <a:p>
            <a:pPr algn="ctr">
              <a:lnSpc>
                <a:spcPts val="2535"/>
              </a:lnSpc>
            </a:pPr>
            <a:r>
              <a:rPr sz="2200" b="1" spc="-10" dirty="0">
                <a:solidFill>
                  <a:srgbClr val="001F5F"/>
                </a:solidFill>
                <a:latin typeface="Calibri"/>
                <a:cs typeface="Calibri"/>
              </a:rPr>
              <a:t>партнерство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769358" y="3760470"/>
            <a:ext cx="1438910" cy="1416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85"/>
              </a:lnSpc>
              <a:spcBef>
                <a:spcPts val="100"/>
              </a:spcBef>
            </a:pPr>
            <a:r>
              <a:rPr sz="1800" b="1" dirty="0">
                <a:solidFill>
                  <a:srgbClr val="001F5F"/>
                </a:solidFill>
                <a:latin typeface="Calibri"/>
                <a:cs typeface="Calibri"/>
              </a:rPr>
              <a:t>ФОП</a:t>
            </a:r>
            <a:r>
              <a:rPr sz="1800" b="1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1F5F"/>
                </a:solidFill>
                <a:latin typeface="Calibri"/>
                <a:cs typeface="Calibri"/>
              </a:rPr>
              <a:t>ДО</a:t>
            </a:r>
            <a:r>
              <a:rPr sz="1800" b="1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Calibri"/>
                <a:cs typeface="Calibri"/>
              </a:rPr>
              <a:t>(п.3.5.</a:t>
            </a:r>
            <a:endParaRPr sz="1600">
              <a:latin typeface="Calibri"/>
              <a:cs typeface="Calibri"/>
            </a:endParaRPr>
          </a:p>
          <a:p>
            <a:pPr marL="635" algn="ctr">
              <a:lnSpc>
                <a:spcPts val="1764"/>
              </a:lnSpc>
            </a:pPr>
            <a:r>
              <a:rPr sz="1600" b="1" spc="-10" dirty="0">
                <a:solidFill>
                  <a:srgbClr val="001F5F"/>
                </a:solidFill>
                <a:latin typeface="Calibri"/>
                <a:cs typeface="Calibri"/>
              </a:rPr>
              <a:t>реализация</a:t>
            </a:r>
            <a:endParaRPr sz="1600">
              <a:latin typeface="Calibri"/>
              <a:cs typeface="Calibri"/>
            </a:endParaRPr>
          </a:p>
          <a:p>
            <a:pPr marL="88900" marR="81280" algn="ctr">
              <a:lnSpc>
                <a:spcPts val="1750"/>
              </a:lnSpc>
              <a:spcBef>
                <a:spcPts val="114"/>
              </a:spcBef>
            </a:pPr>
            <a:r>
              <a:rPr sz="1600" b="1" spc="-10" dirty="0">
                <a:solidFill>
                  <a:srgbClr val="001F5F"/>
                </a:solidFill>
                <a:latin typeface="Calibri"/>
                <a:cs typeface="Calibri"/>
              </a:rPr>
              <a:t>Календарного </a:t>
            </a:r>
            <a:r>
              <a:rPr sz="1600" b="1" spc="-20" dirty="0">
                <a:solidFill>
                  <a:srgbClr val="001F5F"/>
                </a:solidFill>
                <a:latin typeface="Calibri"/>
                <a:cs typeface="Calibri"/>
              </a:rPr>
              <a:t>план</a:t>
            </a:r>
            <a:endParaRPr sz="1600">
              <a:latin typeface="Calibri"/>
              <a:cs typeface="Calibri"/>
            </a:endParaRPr>
          </a:p>
          <a:p>
            <a:pPr marL="12065" marR="5080" algn="ctr">
              <a:lnSpc>
                <a:spcPts val="1750"/>
              </a:lnSpc>
              <a:spcBef>
                <a:spcPts val="15"/>
              </a:spcBef>
            </a:pPr>
            <a:r>
              <a:rPr sz="1600" b="1" spc="-10" dirty="0">
                <a:solidFill>
                  <a:srgbClr val="001F5F"/>
                </a:solidFill>
                <a:latin typeface="Calibri"/>
                <a:cs typeface="Calibri"/>
              </a:rPr>
              <a:t>воспитательной работы)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125845" y="3695700"/>
            <a:ext cx="847725" cy="363855"/>
            <a:chOff x="6125845" y="3695700"/>
            <a:chExt cx="847725" cy="363855"/>
          </a:xfrm>
        </p:grpSpPr>
        <p:sp>
          <p:nvSpPr>
            <p:cNvPr id="18" name="object 18"/>
            <p:cNvSpPr/>
            <p:nvPr/>
          </p:nvSpPr>
          <p:spPr>
            <a:xfrm>
              <a:off x="6135751" y="3705605"/>
              <a:ext cx="828040" cy="344170"/>
            </a:xfrm>
            <a:custGeom>
              <a:avLst/>
              <a:gdLst/>
              <a:ahLst/>
              <a:cxnLst/>
              <a:rect l="l" t="t" r="r" b="b"/>
              <a:pathLst>
                <a:path w="828040" h="344170">
                  <a:moveTo>
                    <a:pt x="827785" y="0"/>
                  </a:moveTo>
                  <a:lnTo>
                    <a:pt x="729488" y="0"/>
                  </a:lnTo>
                  <a:lnTo>
                    <a:pt x="724306" y="45169"/>
                  </a:lnTo>
                  <a:lnTo>
                    <a:pt x="709247" y="88095"/>
                  </a:lnTo>
                  <a:lnTo>
                    <a:pt x="685037" y="127825"/>
                  </a:lnTo>
                  <a:lnTo>
                    <a:pt x="652403" y="163406"/>
                  </a:lnTo>
                  <a:lnTo>
                    <a:pt x="612071" y="193886"/>
                  </a:lnTo>
                  <a:lnTo>
                    <a:pt x="564769" y="218313"/>
                  </a:lnTo>
                  <a:lnTo>
                    <a:pt x="519041" y="233764"/>
                  </a:lnTo>
                  <a:lnTo>
                    <a:pt x="472107" y="242852"/>
                  </a:lnTo>
                  <a:lnTo>
                    <a:pt x="424813" y="245795"/>
                  </a:lnTo>
                  <a:lnTo>
                    <a:pt x="378001" y="242812"/>
                  </a:lnTo>
                  <a:lnTo>
                    <a:pt x="332517" y="234124"/>
                  </a:lnTo>
                  <a:lnTo>
                    <a:pt x="289205" y="219949"/>
                  </a:lnTo>
                  <a:lnTo>
                    <a:pt x="248909" y="200508"/>
                  </a:lnTo>
                  <a:lnTo>
                    <a:pt x="212473" y="176018"/>
                  </a:lnTo>
                  <a:lnTo>
                    <a:pt x="180741" y="146701"/>
                  </a:lnTo>
                  <a:lnTo>
                    <a:pt x="154559" y="112776"/>
                  </a:lnTo>
                  <a:lnTo>
                    <a:pt x="196596" y="112776"/>
                  </a:lnTo>
                  <a:lnTo>
                    <a:pt x="71500" y="0"/>
                  </a:lnTo>
                  <a:lnTo>
                    <a:pt x="0" y="112776"/>
                  </a:lnTo>
                  <a:lnTo>
                    <a:pt x="44576" y="112776"/>
                  </a:lnTo>
                  <a:lnTo>
                    <a:pt x="64269" y="152889"/>
                  </a:lnTo>
                  <a:lnTo>
                    <a:pt x="89281" y="189984"/>
                  </a:lnTo>
                  <a:lnTo>
                    <a:pt x="119146" y="223777"/>
                  </a:lnTo>
                  <a:lnTo>
                    <a:pt x="153400" y="253983"/>
                  </a:lnTo>
                  <a:lnTo>
                    <a:pt x="191579" y="280320"/>
                  </a:lnTo>
                  <a:lnTo>
                    <a:pt x="233217" y="302504"/>
                  </a:lnTo>
                  <a:lnTo>
                    <a:pt x="277850" y="320252"/>
                  </a:lnTo>
                  <a:lnTo>
                    <a:pt x="325013" y="333280"/>
                  </a:lnTo>
                  <a:lnTo>
                    <a:pt x="374241" y="341305"/>
                  </a:lnTo>
                  <a:lnTo>
                    <a:pt x="425069" y="344043"/>
                  </a:lnTo>
                  <a:lnTo>
                    <a:pt x="475577" y="341362"/>
                  </a:lnTo>
                  <a:lnTo>
                    <a:pt x="524216" y="333534"/>
                  </a:lnTo>
                  <a:lnTo>
                    <a:pt x="570606" y="320882"/>
                  </a:lnTo>
                  <a:lnTo>
                    <a:pt x="614371" y="303729"/>
                  </a:lnTo>
                  <a:lnTo>
                    <a:pt x="655133" y="282397"/>
                  </a:lnTo>
                  <a:lnTo>
                    <a:pt x="692514" y="257208"/>
                  </a:lnTo>
                  <a:lnTo>
                    <a:pt x="726136" y="228485"/>
                  </a:lnTo>
                  <a:lnTo>
                    <a:pt x="755622" y="196551"/>
                  </a:lnTo>
                  <a:lnTo>
                    <a:pt x="780594" y="161728"/>
                  </a:lnTo>
                  <a:lnTo>
                    <a:pt x="800673" y="124339"/>
                  </a:lnTo>
                  <a:lnTo>
                    <a:pt x="815484" y="84706"/>
                  </a:lnTo>
                  <a:lnTo>
                    <a:pt x="824647" y="43152"/>
                  </a:lnTo>
                  <a:lnTo>
                    <a:pt x="827785" y="0"/>
                  </a:lnTo>
                  <a:close/>
                </a:path>
              </a:pathLst>
            </a:custGeom>
            <a:solidFill>
              <a:srgbClr val="FFE8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135751" y="3705605"/>
              <a:ext cx="828040" cy="344170"/>
            </a:xfrm>
            <a:custGeom>
              <a:avLst/>
              <a:gdLst/>
              <a:ahLst/>
              <a:cxnLst/>
              <a:rect l="l" t="t" r="r" b="b"/>
              <a:pathLst>
                <a:path w="828040" h="344170">
                  <a:moveTo>
                    <a:pt x="827785" y="0"/>
                  </a:moveTo>
                  <a:lnTo>
                    <a:pt x="824647" y="43152"/>
                  </a:lnTo>
                  <a:lnTo>
                    <a:pt x="815484" y="84706"/>
                  </a:lnTo>
                  <a:lnTo>
                    <a:pt x="800673" y="124339"/>
                  </a:lnTo>
                  <a:lnTo>
                    <a:pt x="780594" y="161728"/>
                  </a:lnTo>
                  <a:lnTo>
                    <a:pt x="755622" y="196551"/>
                  </a:lnTo>
                  <a:lnTo>
                    <a:pt x="726136" y="228485"/>
                  </a:lnTo>
                  <a:lnTo>
                    <a:pt x="692514" y="257208"/>
                  </a:lnTo>
                  <a:lnTo>
                    <a:pt x="655133" y="282397"/>
                  </a:lnTo>
                  <a:lnTo>
                    <a:pt x="614371" y="303729"/>
                  </a:lnTo>
                  <a:lnTo>
                    <a:pt x="570606" y="320882"/>
                  </a:lnTo>
                  <a:lnTo>
                    <a:pt x="524216" y="333534"/>
                  </a:lnTo>
                  <a:lnTo>
                    <a:pt x="475577" y="341362"/>
                  </a:lnTo>
                  <a:lnTo>
                    <a:pt x="425069" y="344043"/>
                  </a:lnTo>
                  <a:lnTo>
                    <a:pt x="374241" y="341305"/>
                  </a:lnTo>
                  <a:lnTo>
                    <a:pt x="325013" y="333280"/>
                  </a:lnTo>
                  <a:lnTo>
                    <a:pt x="277850" y="320252"/>
                  </a:lnTo>
                  <a:lnTo>
                    <a:pt x="233217" y="302504"/>
                  </a:lnTo>
                  <a:lnTo>
                    <a:pt x="191579" y="280320"/>
                  </a:lnTo>
                  <a:lnTo>
                    <a:pt x="153400" y="253983"/>
                  </a:lnTo>
                  <a:lnTo>
                    <a:pt x="119146" y="223777"/>
                  </a:lnTo>
                  <a:lnTo>
                    <a:pt x="89281" y="189984"/>
                  </a:lnTo>
                  <a:lnTo>
                    <a:pt x="64269" y="152889"/>
                  </a:lnTo>
                  <a:lnTo>
                    <a:pt x="44576" y="112776"/>
                  </a:lnTo>
                  <a:lnTo>
                    <a:pt x="0" y="112776"/>
                  </a:lnTo>
                  <a:lnTo>
                    <a:pt x="71500" y="0"/>
                  </a:lnTo>
                  <a:lnTo>
                    <a:pt x="196596" y="112776"/>
                  </a:lnTo>
                  <a:lnTo>
                    <a:pt x="154559" y="112776"/>
                  </a:lnTo>
                  <a:lnTo>
                    <a:pt x="180741" y="146701"/>
                  </a:lnTo>
                  <a:lnTo>
                    <a:pt x="212473" y="176018"/>
                  </a:lnTo>
                  <a:lnTo>
                    <a:pt x="248909" y="200508"/>
                  </a:lnTo>
                  <a:lnTo>
                    <a:pt x="289205" y="219949"/>
                  </a:lnTo>
                  <a:lnTo>
                    <a:pt x="332517" y="234124"/>
                  </a:lnTo>
                  <a:lnTo>
                    <a:pt x="378001" y="242812"/>
                  </a:lnTo>
                  <a:lnTo>
                    <a:pt x="424813" y="245795"/>
                  </a:lnTo>
                  <a:lnTo>
                    <a:pt x="472107" y="242852"/>
                  </a:lnTo>
                  <a:lnTo>
                    <a:pt x="519041" y="233764"/>
                  </a:lnTo>
                  <a:lnTo>
                    <a:pt x="564769" y="218313"/>
                  </a:lnTo>
                  <a:lnTo>
                    <a:pt x="612071" y="193886"/>
                  </a:lnTo>
                  <a:lnTo>
                    <a:pt x="652403" y="163406"/>
                  </a:lnTo>
                  <a:lnTo>
                    <a:pt x="685037" y="127825"/>
                  </a:lnTo>
                  <a:lnTo>
                    <a:pt x="709247" y="88095"/>
                  </a:lnTo>
                  <a:lnTo>
                    <a:pt x="724306" y="45169"/>
                  </a:lnTo>
                  <a:lnTo>
                    <a:pt x="729488" y="0"/>
                  </a:lnTo>
                  <a:lnTo>
                    <a:pt x="827785" y="0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6"/>
          <p:cNvGrpSpPr/>
          <p:nvPr/>
        </p:nvGrpSpPr>
        <p:grpSpPr>
          <a:xfrm>
            <a:off x="2745994" y="28701"/>
            <a:ext cx="9417685" cy="1275080"/>
            <a:chOff x="2745994" y="28701"/>
            <a:chExt cx="9417685" cy="1275080"/>
          </a:xfrm>
        </p:grpSpPr>
        <p:sp>
          <p:nvSpPr>
            <p:cNvPr id="7" name="object 7"/>
            <p:cNvSpPr/>
            <p:nvPr/>
          </p:nvSpPr>
          <p:spPr>
            <a:xfrm>
              <a:off x="2752344" y="35051"/>
              <a:ext cx="9404985" cy="1262380"/>
            </a:xfrm>
            <a:custGeom>
              <a:avLst/>
              <a:gdLst/>
              <a:ahLst/>
              <a:cxnLst/>
              <a:rect l="l" t="t" r="r" b="b"/>
              <a:pathLst>
                <a:path w="9404985" h="1262380">
                  <a:moveTo>
                    <a:pt x="9194291" y="0"/>
                  </a:moveTo>
                  <a:lnTo>
                    <a:pt x="210312" y="0"/>
                  </a:lnTo>
                  <a:lnTo>
                    <a:pt x="162072" y="5551"/>
                  </a:lnTo>
                  <a:lnTo>
                    <a:pt x="117798" y="21367"/>
                  </a:lnTo>
                  <a:lnTo>
                    <a:pt x="78750" y="46186"/>
                  </a:lnTo>
                  <a:lnTo>
                    <a:pt x="46186" y="78750"/>
                  </a:lnTo>
                  <a:lnTo>
                    <a:pt x="21367" y="117798"/>
                  </a:lnTo>
                  <a:lnTo>
                    <a:pt x="5551" y="162072"/>
                  </a:lnTo>
                  <a:lnTo>
                    <a:pt x="0" y="210312"/>
                  </a:lnTo>
                  <a:lnTo>
                    <a:pt x="0" y="1051560"/>
                  </a:lnTo>
                  <a:lnTo>
                    <a:pt x="5551" y="1099799"/>
                  </a:lnTo>
                  <a:lnTo>
                    <a:pt x="21367" y="1144073"/>
                  </a:lnTo>
                  <a:lnTo>
                    <a:pt x="46186" y="1183121"/>
                  </a:lnTo>
                  <a:lnTo>
                    <a:pt x="78750" y="1215685"/>
                  </a:lnTo>
                  <a:lnTo>
                    <a:pt x="117798" y="1240504"/>
                  </a:lnTo>
                  <a:lnTo>
                    <a:pt x="162072" y="1256320"/>
                  </a:lnTo>
                  <a:lnTo>
                    <a:pt x="210312" y="1261872"/>
                  </a:lnTo>
                  <a:lnTo>
                    <a:pt x="9194291" y="1261872"/>
                  </a:lnTo>
                  <a:lnTo>
                    <a:pt x="9242531" y="1256320"/>
                  </a:lnTo>
                  <a:lnTo>
                    <a:pt x="9286805" y="1240504"/>
                  </a:lnTo>
                  <a:lnTo>
                    <a:pt x="9325853" y="1215685"/>
                  </a:lnTo>
                  <a:lnTo>
                    <a:pt x="9358417" y="1183121"/>
                  </a:lnTo>
                  <a:lnTo>
                    <a:pt x="9383236" y="1144073"/>
                  </a:lnTo>
                  <a:lnTo>
                    <a:pt x="9399052" y="1099799"/>
                  </a:lnTo>
                  <a:lnTo>
                    <a:pt x="9404604" y="1051560"/>
                  </a:lnTo>
                  <a:lnTo>
                    <a:pt x="9404604" y="210312"/>
                  </a:lnTo>
                  <a:lnTo>
                    <a:pt x="9399052" y="162072"/>
                  </a:lnTo>
                  <a:lnTo>
                    <a:pt x="9383236" y="117798"/>
                  </a:lnTo>
                  <a:lnTo>
                    <a:pt x="9358417" y="78750"/>
                  </a:lnTo>
                  <a:lnTo>
                    <a:pt x="9325853" y="46186"/>
                  </a:lnTo>
                  <a:lnTo>
                    <a:pt x="9286805" y="21367"/>
                  </a:lnTo>
                  <a:lnTo>
                    <a:pt x="9242531" y="5551"/>
                  </a:lnTo>
                  <a:lnTo>
                    <a:pt x="9194291" y="0"/>
                  </a:lnTo>
                  <a:close/>
                </a:path>
              </a:pathLst>
            </a:custGeom>
            <a:solidFill>
              <a:srgbClr val="DEEB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752344" y="35051"/>
              <a:ext cx="9404985" cy="1262380"/>
            </a:xfrm>
            <a:custGeom>
              <a:avLst/>
              <a:gdLst/>
              <a:ahLst/>
              <a:cxnLst/>
              <a:rect l="l" t="t" r="r" b="b"/>
              <a:pathLst>
                <a:path w="9404985" h="1262380">
                  <a:moveTo>
                    <a:pt x="0" y="210312"/>
                  </a:moveTo>
                  <a:lnTo>
                    <a:pt x="5551" y="162072"/>
                  </a:lnTo>
                  <a:lnTo>
                    <a:pt x="21367" y="117798"/>
                  </a:lnTo>
                  <a:lnTo>
                    <a:pt x="46186" y="78750"/>
                  </a:lnTo>
                  <a:lnTo>
                    <a:pt x="78750" y="46186"/>
                  </a:lnTo>
                  <a:lnTo>
                    <a:pt x="117798" y="21367"/>
                  </a:lnTo>
                  <a:lnTo>
                    <a:pt x="162072" y="5551"/>
                  </a:lnTo>
                  <a:lnTo>
                    <a:pt x="210312" y="0"/>
                  </a:lnTo>
                  <a:lnTo>
                    <a:pt x="9194291" y="0"/>
                  </a:lnTo>
                  <a:lnTo>
                    <a:pt x="9242531" y="5551"/>
                  </a:lnTo>
                  <a:lnTo>
                    <a:pt x="9286805" y="21367"/>
                  </a:lnTo>
                  <a:lnTo>
                    <a:pt x="9325853" y="46186"/>
                  </a:lnTo>
                  <a:lnTo>
                    <a:pt x="9358417" y="78750"/>
                  </a:lnTo>
                  <a:lnTo>
                    <a:pt x="9383236" y="117798"/>
                  </a:lnTo>
                  <a:lnTo>
                    <a:pt x="9399052" y="162072"/>
                  </a:lnTo>
                  <a:lnTo>
                    <a:pt x="9404604" y="210312"/>
                  </a:lnTo>
                  <a:lnTo>
                    <a:pt x="9404604" y="1051560"/>
                  </a:lnTo>
                  <a:lnTo>
                    <a:pt x="9399052" y="1099799"/>
                  </a:lnTo>
                  <a:lnTo>
                    <a:pt x="9383236" y="1144073"/>
                  </a:lnTo>
                  <a:lnTo>
                    <a:pt x="9358417" y="1183121"/>
                  </a:lnTo>
                  <a:lnTo>
                    <a:pt x="9325853" y="1215685"/>
                  </a:lnTo>
                  <a:lnTo>
                    <a:pt x="9286805" y="1240504"/>
                  </a:lnTo>
                  <a:lnTo>
                    <a:pt x="9242531" y="1256320"/>
                  </a:lnTo>
                  <a:lnTo>
                    <a:pt x="9194291" y="1261872"/>
                  </a:lnTo>
                  <a:lnTo>
                    <a:pt x="210312" y="1261872"/>
                  </a:lnTo>
                  <a:lnTo>
                    <a:pt x="162072" y="1256320"/>
                  </a:lnTo>
                  <a:lnTo>
                    <a:pt x="117798" y="1240504"/>
                  </a:lnTo>
                  <a:lnTo>
                    <a:pt x="78750" y="1215685"/>
                  </a:lnTo>
                  <a:lnTo>
                    <a:pt x="46186" y="1183121"/>
                  </a:lnTo>
                  <a:lnTo>
                    <a:pt x="21367" y="1144073"/>
                  </a:lnTo>
                  <a:lnTo>
                    <a:pt x="5551" y="1099799"/>
                  </a:lnTo>
                  <a:lnTo>
                    <a:pt x="0" y="1051560"/>
                  </a:lnTo>
                  <a:lnTo>
                    <a:pt x="0" y="210312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942335" y="-33171"/>
            <a:ext cx="9241790" cy="125222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R="33020" algn="ctr">
              <a:lnSpc>
                <a:spcPct val="100000"/>
              </a:lnSpc>
              <a:spcBef>
                <a:spcPts val="350"/>
              </a:spcBef>
            </a:pPr>
            <a:r>
              <a:rPr sz="14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НАВИГАЦИЯ</a:t>
            </a:r>
            <a:endParaRPr sz="1400" dirty="0">
              <a:latin typeface="Times New Roman"/>
              <a:cs typeface="Times New Roman"/>
            </a:endParaRPr>
          </a:p>
          <a:p>
            <a:pPr marR="34925" algn="ctr">
              <a:lnSpc>
                <a:spcPct val="100000"/>
              </a:lnSpc>
              <a:spcBef>
                <a:spcPts val="250"/>
              </a:spcBef>
            </a:pPr>
            <a:r>
              <a:rPr sz="1400" b="1" dirty="0">
                <a:solidFill>
                  <a:srgbClr val="001F5F"/>
                </a:solidFill>
                <a:latin typeface="Times New Roman"/>
                <a:cs typeface="Times New Roman"/>
              </a:rPr>
              <a:t>по</a:t>
            </a:r>
            <a:r>
              <a:rPr sz="14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1F5F"/>
                </a:solidFill>
                <a:latin typeface="Times New Roman"/>
                <a:cs typeface="Times New Roman"/>
              </a:rPr>
              <a:t>организации</a:t>
            </a:r>
            <a:r>
              <a:rPr sz="14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 взаимодействия</a:t>
            </a:r>
            <a:r>
              <a:rPr sz="1400" b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1F5F"/>
                </a:solidFill>
                <a:latin typeface="Times New Roman"/>
                <a:cs typeface="Times New Roman"/>
              </a:rPr>
              <a:t>с</a:t>
            </a:r>
            <a:r>
              <a:rPr sz="14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 родителями</a:t>
            </a:r>
            <a:r>
              <a:rPr sz="1400" b="1" spc="-3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воспитанников</a:t>
            </a:r>
            <a:r>
              <a:rPr sz="1400" b="1" spc="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400" b="1" spc="5" dirty="0">
                <a:solidFill>
                  <a:srgbClr val="001F5F"/>
                </a:solidFill>
                <a:latin typeface="Times New Roman"/>
                <a:cs typeface="Times New Roman"/>
              </a:rPr>
              <a:t>3</a:t>
            </a:r>
            <a:r>
              <a:rPr sz="1400" b="1" dirty="0">
                <a:solidFill>
                  <a:srgbClr val="001F5F"/>
                </a:solidFill>
                <a:latin typeface="Times New Roman"/>
                <a:cs typeface="Times New Roman"/>
              </a:rPr>
              <a:t>-7</a:t>
            </a:r>
            <a:r>
              <a:rPr sz="1400" b="1" spc="-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1F5F"/>
                </a:solidFill>
                <a:latin typeface="Times New Roman"/>
                <a:cs typeface="Times New Roman"/>
              </a:rPr>
              <a:t>лет</a:t>
            </a:r>
            <a:r>
              <a:rPr sz="1400" b="1" spc="-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1F5F"/>
                </a:solidFill>
                <a:latin typeface="Times New Roman"/>
                <a:cs typeface="Times New Roman"/>
              </a:rPr>
              <a:t>с</a:t>
            </a:r>
            <a:r>
              <a:rPr sz="14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учетом</a:t>
            </a:r>
            <a:endParaRPr sz="1400" dirty="0">
              <a:latin typeface="Times New Roman"/>
              <a:cs typeface="Times New Roman"/>
            </a:endParaRPr>
          </a:p>
          <a:p>
            <a:pPr marL="12065" marR="5080" algn="ctr">
              <a:lnSpc>
                <a:spcPct val="114999"/>
              </a:lnSpc>
            </a:pPr>
            <a:r>
              <a:rPr sz="1400" b="1" dirty="0">
                <a:solidFill>
                  <a:srgbClr val="001F5F"/>
                </a:solidFill>
                <a:latin typeface="Times New Roman"/>
                <a:cs typeface="Times New Roman"/>
              </a:rPr>
              <a:t>Федеральной</a:t>
            </a:r>
            <a:r>
              <a:rPr sz="1400" b="1" spc="-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образовательной</a:t>
            </a:r>
            <a:r>
              <a:rPr sz="1400" b="1" spc="-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программы</a:t>
            </a:r>
            <a:r>
              <a:rPr sz="1400" b="1" spc="-9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1F5F"/>
                </a:solidFill>
                <a:latin typeface="Times New Roman"/>
                <a:cs typeface="Times New Roman"/>
              </a:rPr>
              <a:t>ДО,</a:t>
            </a:r>
            <a:r>
              <a:rPr sz="1400" b="1" spc="28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1F5F"/>
                </a:solidFill>
                <a:latin typeface="Times New Roman"/>
                <a:cs typeface="Times New Roman"/>
              </a:rPr>
              <a:t>«Программы</a:t>
            </a:r>
            <a:r>
              <a:rPr sz="1400" b="1" spc="-8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1F5F"/>
                </a:solidFill>
                <a:latin typeface="Times New Roman"/>
                <a:cs typeface="Times New Roman"/>
              </a:rPr>
              <a:t>просвещения</a:t>
            </a:r>
            <a:r>
              <a:rPr sz="1400" b="1" spc="-2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родителей</a:t>
            </a:r>
            <a:r>
              <a:rPr sz="1400" b="1" spc="-4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1F5F"/>
                </a:solidFill>
                <a:latin typeface="Times New Roman"/>
                <a:cs typeface="Times New Roman"/>
              </a:rPr>
              <a:t>(законных</a:t>
            </a:r>
            <a:r>
              <a:rPr sz="1400" b="1" spc="-3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представителей) </a:t>
            </a:r>
            <a:r>
              <a:rPr sz="1400" b="1" dirty="0">
                <a:solidFill>
                  <a:srgbClr val="001F5F"/>
                </a:solidFill>
                <a:latin typeface="Times New Roman"/>
                <a:cs typeface="Times New Roman"/>
              </a:rPr>
              <a:t>детей</a:t>
            </a:r>
            <a:r>
              <a:rPr sz="1400" b="1" spc="-3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дошкольного</a:t>
            </a:r>
            <a:r>
              <a:rPr sz="1400" b="1" spc="-3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1F5F"/>
                </a:solidFill>
                <a:latin typeface="Times New Roman"/>
                <a:cs typeface="Times New Roman"/>
              </a:rPr>
              <a:t>возраста,</a:t>
            </a:r>
            <a:r>
              <a:rPr sz="1400" b="1" spc="-7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1F5F"/>
                </a:solidFill>
                <a:latin typeface="Times New Roman"/>
                <a:cs typeface="Times New Roman"/>
              </a:rPr>
              <a:t>посещающих</a:t>
            </a:r>
            <a:r>
              <a:rPr sz="14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дошкольные</a:t>
            </a:r>
            <a:r>
              <a:rPr sz="1400" b="1" spc="-3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образовательные</a:t>
            </a:r>
            <a:r>
              <a:rPr sz="1400" b="1" spc="-3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1F5F"/>
                </a:solidFill>
                <a:latin typeface="Times New Roman"/>
                <a:cs typeface="Times New Roman"/>
              </a:rPr>
              <a:t>организации</a:t>
            </a:r>
            <a:r>
              <a:rPr sz="1400" b="1" spc="-3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400" b="1" spc="-50" dirty="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endParaRPr sz="1400" dirty="0">
              <a:latin typeface="Times New Roman"/>
              <a:cs typeface="Times New Roman"/>
            </a:endParaRPr>
          </a:p>
          <a:p>
            <a:pPr marR="35560" algn="ctr">
              <a:lnSpc>
                <a:spcPct val="100000"/>
              </a:lnSpc>
              <a:spcBef>
                <a:spcPts val="254"/>
              </a:spcBef>
            </a:pPr>
            <a:r>
              <a:rPr sz="14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практического</a:t>
            </a:r>
            <a:r>
              <a:rPr sz="1400" b="1" spc="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400" b="1" spc="-20" dirty="0">
                <a:solidFill>
                  <a:srgbClr val="001F5F"/>
                </a:solidFill>
                <a:latin typeface="Times New Roman"/>
                <a:cs typeface="Times New Roman"/>
              </a:rPr>
              <a:t>руководства</a:t>
            </a:r>
            <a:r>
              <a:rPr sz="14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 «Воспитателю</a:t>
            </a:r>
            <a:r>
              <a:rPr sz="1400" b="1" spc="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1F5F"/>
                </a:solidFill>
                <a:latin typeface="Times New Roman"/>
                <a:cs typeface="Times New Roman"/>
              </a:rPr>
              <a:t>о</a:t>
            </a:r>
            <a:r>
              <a:rPr sz="1400" b="1" spc="3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воспитании»</a:t>
            </a:r>
            <a:endParaRPr sz="1400" dirty="0">
              <a:latin typeface="Times New Roman"/>
              <a:cs typeface="Times New Roman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706346" y="1215578"/>
            <a:ext cx="11623382" cy="5795770"/>
            <a:chOff x="5071871" y="1042416"/>
            <a:chExt cx="7085075" cy="5795770"/>
          </a:xfrm>
        </p:grpSpPr>
        <p:pic>
          <p:nvPicPr>
            <p:cNvPr id="23" name="object 2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71871" y="1591054"/>
              <a:ext cx="6541008" cy="524713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04111" y="1219049"/>
              <a:ext cx="6194468" cy="550483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5181599" y="1700784"/>
              <a:ext cx="6322060" cy="5027930"/>
            </a:xfrm>
            <a:custGeom>
              <a:avLst/>
              <a:gdLst/>
              <a:ahLst/>
              <a:cxnLst/>
              <a:rect l="l" t="t" r="r" b="b"/>
              <a:pathLst>
                <a:path w="6322059" h="5027930">
                  <a:moveTo>
                    <a:pt x="0" y="5027676"/>
                  </a:moveTo>
                  <a:lnTo>
                    <a:pt x="6321552" y="5027676"/>
                  </a:lnTo>
                  <a:lnTo>
                    <a:pt x="6321552" y="0"/>
                  </a:lnTo>
                  <a:lnTo>
                    <a:pt x="0" y="0"/>
                  </a:lnTo>
                  <a:lnTo>
                    <a:pt x="0" y="5027676"/>
                  </a:lnTo>
                  <a:close/>
                </a:path>
              </a:pathLst>
            </a:custGeom>
            <a:ln w="9144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787639" y="1374648"/>
              <a:ext cx="2693035" cy="347980"/>
            </a:xfrm>
            <a:custGeom>
              <a:avLst/>
              <a:gdLst/>
              <a:ahLst/>
              <a:cxnLst/>
              <a:rect l="l" t="t" r="r" b="b"/>
              <a:pathLst>
                <a:path w="2693034" h="347980">
                  <a:moveTo>
                    <a:pt x="0" y="57912"/>
                  </a:moveTo>
                  <a:lnTo>
                    <a:pt x="4548" y="35361"/>
                  </a:lnTo>
                  <a:lnTo>
                    <a:pt x="16954" y="16954"/>
                  </a:lnTo>
                  <a:lnTo>
                    <a:pt x="35361" y="4548"/>
                  </a:lnTo>
                  <a:lnTo>
                    <a:pt x="57911" y="0"/>
                  </a:lnTo>
                  <a:lnTo>
                    <a:pt x="2634995" y="0"/>
                  </a:lnTo>
                  <a:lnTo>
                    <a:pt x="2657546" y="4548"/>
                  </a:lnTo>
                  <a:lnTo>
                    <a:pt x="2675953" y="16954"/>
                  </a:lnTo>
                  <a:lnTo>
                    <a:pt x="2688359" y="35361"/>
                  </a:lnTo>
                  <a:lnTo>
                    <a:pt x="2692907" y="57912"/>
                  </a:lnTo>
                  <a:lnTo>
                    <a:pt x="2692907" y="289560"/>
                  </a:lnTo>
                  <a:lnTo>
                    <a:pt x="2688359" y="312110"/>
                  </a:lnTo>
                  <a:lnTo>
                    <a:pt x="2675953" y="330517"/>
                  </a:lnTo>
                  <a:lnTo>
                    <a:pt x="2657546" y="342923"/>
                  </a:lnTo>
                  <a:lnTo>
                    <a:pt x="2634995" y="347472"/>
                  </a:lnTo>
                  <a:lnTo>
                    <a:pt x="57911" y="347472"/>
                  </a:lnTo>
                  <a:lnTo>
                    <a:pt x="35361" y="342923"/>
                  </a:lnTo>
                  <a:lnTo>
                    <a:pt x="16954" y="330517"/>
                  </a:lnTo>
                  <a:lnTo>
                    <a:pt x="4548" y="312110"/>
                  </a:lnTo>
                  <a:lnTo>
                    <a:pt x="0" y="289560"/>
                  </a:lnTo>
                  <a:lnTo>
                    <a:pt x="0" y="57912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71255" y="1042416"/>
              <a:ext cx="1385691" cy="989286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7796010" y="1403045"/>
            <a:ext cx="412877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8015">
              <a:lnSpc>
                <a:spcPct val="100000"/>
              </a:lnSpc>
              <a:spcBef>
                <a:spcPts val="100"/>
              </a:spcBef>
              <a:tabLst>
                <a:tab pos="2973705" algn="l"/>
              </a:tabLst>
            </a:pPr>
            <a:r>
              <a:rPr sz="2700" b="1" baseline="3086" dirty="0">
                <a:solidFill>
                  <a:srgbClr val="001F5F"/>
                </a:solidFill>
                <a:latin typeface="Arial"/>
                <a:cs typeface="Arial"/>
              </a:rPr>
              <a:t>	</a:t>
            </a:r>
            <a:r>
              <a:rPr lang="ru-RU" b="1" dirty="0">
                <a:solidFill>
                  <a:srgbClr val="001F5F"/>
                </a:solidFill>
                <a:latin typeface="Arial"/>
                <a:cs typeface="Arial"/>
              </a:rPr>
              <a:t>пример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9B1E594-341D-4D39-6707-258C28BEBA64}"/>
              </a:ext>
            </a:extLst>
          </p:cNvPr>
          <p:cNvSpPr txBox="1"/>
          <p:nvPr/>
        </p:nvSpPr>
        <p:spPr>
          <a:xfrm>
            <a:off x="9448342" y="5334645"/>
            <a:ext cx="1566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Семейный забег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ownloads\2025-12-08_11-20-3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3361" y="643088"/>
            <a:ext cx="7490225" cy="621491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095604" y="142852"/>
            <a:ext cx="858440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Просвещение родителей на родительском собрание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ownloads\2025-12-08_11-36-0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78756" y="380556"/>
            <a:ext cx="3057931" cy="431004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66646" y="2500306"/>
            <a:ext cx="58102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 </a:t>
            </a:r>
            <a:r>
              <a:rPr lang="ru-RU" sz="2800" dirty="0" err="1"/>
              <a:t>Онлайн-встреча</a:t>
            </a:r>
            <a:r>
              <a:rPr lang="ru-RU" sz="2800" dirty="0"/>
              <a:t> </a:t>
            </a:r>
          </a:p>
          <a:p>
            <a:r>
              <a:rPr lang="ru-RU" sz="2800" dirty="0"/>
              <a:t>«Время быть вместе! Современный инструментарий родительского просвещения в деятельности образовательной организации».</a:t>
            </a:r>
          </a:p>
        </p:txBody>
      </p:sp>
      <p:pic>
        <p:nvPicPr>
          <p:cNvPr id="2050" name="Picture 2" descr="C:\Users\Громоздовы\Downloads\SLex34F7kG_8baH9J_fUeRJ7x_CaSDy6jZ5nAI86WFyW4zi-6CQEViz7PZ5hmbr5E3ifOcPziwCTHjx3fSEFEP2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88288" y="1696420"/>
            <a:ext cx="3266982" cy="435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80960" y="1428736"/>
            <a:ext cx="378621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Самообразование педагогов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47416" y="54864"/>
            <a:ext cx="4864735" cy="1675764"/>
          </a:xfrm>
          <a:custGeom>
            <a:avLst/>
            <a:gdLst/>
            <a:ahLst/>
            <a:cxnLst/>
            <a:rect l="l" t="t" r="r" b="b"/>
            <a:pathLst>
              <a:path w="4864734" h="1675764">
                <a:moveTo>
                  <a:pt x="0" y="0"/>
                </a:moveTo>
                <a:lnTo>
                  <a:pt x="810768" y="0"/>
                </a:lnTo>
                <a:lnTo>
                  <a:pt x="2026920" y="0"/>
                </a:lnTo>
                <a:lnTo>
                  <a:pt x="4864608" y="0"/>
                </a:lnTo>
                <a:lnTo>
                  <a:pt x="4864608" y="628522"/>
                </a:lnTo>
                <a:lnTo>
                  <a:pt x="4864608" y="897889"/>
                </a:lnTo>
                <a:lnTo>
                  <a:pt x="4864608" y="1077467"/>
                </a:lnTo>
                <a:lnTo>
                  <a:pt x="2026920" y="1077467"/>
                </a:lnTo>
                <a:lnTo>
                  <a:pt x="58800" y="1675637"/>
                </a:lnTo>
                <a:lnTo>
                  <a:pt x="810768" y="1077467"/>
                </a:lnTo>
                <a:lnTo>
                  <a:pt x="0" y="1077467"/>
                </a:lnTo>
                <a:lnTo>
                  <a:pt x="0" y="897889"/>
                </a:lnTo>
                <a:lnTo>
                  <a:pt x="0" y="628522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5B9BD4"/>
            </a:solidFill>
            <a:prstDash val="sysDash"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132201" y="75438"/>
            <a:ext cx="449707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001F5F"/>
                </a:solidFill>
                <a:latin typeface="Calibri"/>
                <a:cs typeface="Calibri"/>
              </a:rPr>
              <a:t>Указ</a:t>
            </a:r>
            <a:r>
              <a:rPr sz="1600" b="1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1F5F"/>
                </a:solidFill>
                <a:latin typeface="Calibri"/>
                <a:cs typeface="Calibri"/>
              </a:rPr>
              <a:t>Президента</a:t>
            </a:r>
            <a:r>
              <a:rPr sz="1600" b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1F5F"/>
                </a:solidFill>
                <a:latin typeface="Calibri"/>
                <a:cs typeface="Calibri"/>
              </a:rPr>
              <a:t>РФ</a:t>
            </a:r>
            <a:r>
              <a:rPr sz="1600" b="1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1F5F"/>
                </a:solidFill>
                <a:latin typeface="Calibri"/>
                <a:cs typeface="Calibri"/>
              </a:rPr>
              <a:t>от</a:t>
            </a:r>
            <a:r>
              <a:rPr sz="1600" b="1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1F5F"/>
                </a:solidFill>
                <a:latin typeface="Calibri"/>
                <a:cs typeface="Calibri"/>
              </a:rPr>
              <a:t>9</a:t>
            </a:r>
            <a:r>
              <a:rPr sz="1600" b="1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1F5F"/>
                </a:solidFill>
                <a:latin typeface="Calibri"/>
                <a:cs typeface="Calibri"/>
              </a:rPr>
              <a:t>ноября</a:t>
            </a:r>
            <a:r>
              <a:rPr sz="1600" b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1F5F"/>
                </a:solidFill>
                <a:latin typeface="Calibri"/>
                <a:cs typeface="Calibri"/>
              </a:rPr>
              <a:t>2022</a:t>
            </a:r>
            <a:r>
              <a:rPr sz="1600" b="1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1F5F"/>
                </a:solidFill>
                <a:latin typeface="Calibri"/>
                <a:cs typeface="Calibri"/>
              </a:rPr>
              <a:t>г.</a:t>
            </a:r>
            <a:r>
              <a:rPr sz="1600" b="1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1F5F"/>
                </a:solidFill>
                <a:latin typeface="Calibri"/>
                <a:cs typeface="Calibri"/>
              </a:rPr>
              <a:t>№</a:t>
            </a:r>
            <a:r>
              <a:rPr sz="1600" b="1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1F5F"/>
                </a:solidFill>
                <a:latin typeface="Calibri"/>
                <a:cs typeface="Calibri"/>
              </a:rPr>
              <a:t>809</a:t>
            </a:r>
            <a:r>
              <a:rPr sz="1600" b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srgbClr val="001F5F"/>
                </a:solidFill>
                <a:latin typeface="Calibri"/>
                <a:cs typeface="Calibri"/>
              </a:rPr>
              <a:t>“Об </a:t>
            </a:r>
            <a:r>
              <a:rPr sz="1600" b="1" spc="-10" dirty="0">
                <a:solidFill>
                  <a:srgbClr val="001F5F"/>
                </a:solidFill>
                <a:latin typeface="Calibri"/>
                <a:cs typeface="Calibri"/>
              </a:rPr>
              <a:t>утверждении</a:t>
            </a:r>
            <a:r>
              <a:rPr sz="1600" b="1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1F5F"/>
                </a:solidFill>
                <a:latin typeface="Calibri"/>
                <a:cs typeface="Calibri"/>
              </a:rPr>
              <a:t>Основ</a:t>
            </a:r>
            <a:r>
              <a:rPr sz="1600" b="1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Calibri"/>
                <a:cs typeface="Calibri"/>
              </a:rPr>
              <a:t>государственной</a:t>
            </a:r>
            <a:r>
              <a:rPr sz="1600" b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1F5F"/>
                </a:solidFill>
                <a:latin typeface="Calibri"/>
                <a:cs typeface="Calibri"/>
              </a:rPr>
              <a:t>политики</a:t>
            </a:r>
            <a:r>
              <a:rPr sz="1600" b="1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srgbClr val="001F5F"/>
                </a:solidFill>
                <a:latin typeface="Calibri"/>
                <a:cs typeface="Calibri"/>
              </a:rPr>
              <a:t>по </a:t>
            </a:r>
            <a:r>
              <a:rPr sz="1600" b="1" spc="-10" dirty="0">
                <a:solidFill>
                  <a:srgbClr val="001F5F"/>
                </a:solidFill>
                <a:latin typeface="Calibri"/>
                <a:cs typeface="Calibri"/>
              </a:rPr>
              <a:t>сохранению</a:t>
            </a:r>
            <a:r>
              <a:rPr sz="1600" b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1F5F"/>
                </a:solidFill>
                <a:latin typeface="Calibri"/>
                <a:cs typeface="Calibri"/>
              </a:rPr>
              <a:t>и</a:t>
            </a:r>
            <a:r>
              <a:rPr sz="1600" b="1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1F5F"/>
                </a:solidFill>
                <a:latin typeface="Calibri"/>
                <a:cs typeface="Calibri"/>
              </a:rPr>
              <a:t>укреплению</a:t>
            </a:r>
            <a:r>
              <a:rPr sz="1600" b="1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Calibri"/>
                <a:cs typeface="Calibri"/>
              </a:rPr>
              <a:t>традиционных</a:t>
            </a:r>
            <a:endParaRPr sz="16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b="1" spc="-10" dirty="0">
                <a:solidFill>
                  <a:srgbClr val="001F5F"/>
                </a:solidFill>
                <a:latin typeface="Calibri"/>
                <a:cs typeface="Calibri"/>
              </a:rPr>
              <a:t>российских</a:t>
            </a:r>
            <a:r>
              <a:rPr sz="1600" b="1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Calibri"/>
                <a:cs typeface="Calibri"/>
              </a:rPr>
              <a:t>духовно-</a:t>
            </a:r>
            <a:r>
              <a:rPr sz="1600" b="1" spc="-10" dirty="0">
                <a:solidFill>
                  <a:srgbClr val="001F5F"/>
                </a:solidFill>
                <a:latin typeface="Calibri"/>
                <a:cs typeface="Calibri"/>
              </a:rPr>
              <a:t>нравственных</a:t>
            </a:r>
            <a:r>
              <a:rPr sz="1600" b="1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Calibri"/>
                <a:cs typeface="Calibri"/>
              </a:rPr>
              <a:t>ценностей”</a:t>
            </a:r>
            <a:endParaRPr sz="1600" dirty="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979932"/>
            <a:ext cx="5989320" cy="5163820"/>
            <a:chOff x="0" y="979932"/>
            <a:chExt cx="5989320" cy="516382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79932"/>
              <a:ext cx="3038856" cy="37078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246" y="1053084"/>
              <a:ext cx="2848356" cy="348538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0292" y="1024128"/>
              <a:ext cx="2906395" cy="3543300"/>
            </a:xfrm>
            <a:custGeom>
              <a:avLst/>
              <a:gdLst/>
              <a:ahLst/>
              <a:cxnLst/>
              <a:rect l="l" t="t" r="r" b="b"/>
              <a:pathLst>
                <a:path w="2906395" h="3543300">
                  <a:moveTo>
                    <a:pt x="0" y="3543300"/>
                  </a:moveTo>
                  <a:lnTo>
                    <a:pt x="2906268" y="3543300"/>
                  </a:lnTo>
                  <a:lnTo>
                    <a:pt x="2906268" y="0"/>
                  </a:lnTo>
                  <a:lnTo>
                    <a:pt x="0" y="0"/>
                  </a:lnTo>
                  <a:lnTo>
                    <a:pt x="0" y="3543300"/>
                  </a:lnTo>
                  <a:close/>
                </a:path>
              </a:pathLst>
            </a:custGeom>
            <a:ln w="57912">
              <a:solidFill>
                <a:srgbClr val="9DC3E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23332" y="2761488"/>
              <a:ext cx="646176" cy="6339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33415" y="5401055"/>
              <a:ext cx="755903" cy="74218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18176" y="4247388"/>
              <a:ext cx="646176" cy="63246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92852" y="1737360"/>
              <a:ext cx="644651" cy="63246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069335" y="1333500"/>
              <a:ext cx="2254250" cy="3588385"/>
            </a:xfrm>
            <a:custGeom>
              <a:avLst/>
              <a:gdLst/>
              <a:ahLst/>
              <a:cxnLst/>
              <a:rect l="l" t="t" r="r" b="b"/>
              <a:pathLst>
                <a:path w="2254250" h="3588385">
                  <a:moveTo>
                    <a:pt x="0" y="0"/>
                  </a:moveTo>
                  <a:lnTo>
                    <a:pt x="375665" y="0"/>
                  </a:lnTo>
                  <a:lnTo>
                    <a:pt x="939164" y="0"/>
                  </a:lnTo>
                  <a:lnTo>
                    <a:pt x="2253996" y="0"/>
                  </a:lnTo>
                  <a:lnTo>
                    <a:pt x="2253996" y="1345946"/>
                  </a:lnTo>
                  <a:lnTo>
                    <a:pt x="2253996" y="1922779"/>
                  </a:lnTo>
                  <a:lnTo>
                    <a:pt x="2253996" y="2307336"/>
                  </a:lnTo>
                  <a:lnTo>
                    <a:pt x="939164" y="2307336"/>
                  </a:lnTo>
                  <a:lnTo>
                    <a:pt x="27305" y="3588257"/>
                  </a:lnTo>
                  <a:lnTo>
                    <a:pt x="375665" y="2307336"/>
                  </a:lnTo>
                  <a:lnTo>
                    <a:pt x="0" y="2307336"/>
                  </a:lnTo>
                  <a:lnTo>
                    <a:pt x="0" y="1922779"/>
                  </a:lnTo>
                  <a:lnTo>
                    <a:pt x="0" y="1345946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5B9BD4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6076569" y="1306195"/>
            <a:ext cx="463486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24685" algn="l"/>
                <a:tab pos="3248025" algn="l"/>
                <a:tab pos="3665854" algn="l"/>
              </a:tabLst>
            </a:pP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Традиционные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ценности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1800" spc="-50" dirty="0">
                <a:solidFill>
                  <a:srgbClr val="001F5F"/>
                </a:solidFill>
                <a:latin typeface="Arial MT"/>
                <a:cs typeface="Arial MT"/>
              </a:rPr>
              <a:t>-</a:t>
            </a:r>
            <a:r>
              <a:rPr sz="1800" dirty="0">
                <a:solidFill>
                  <a:srgbClr val="001F5F"/>
                </a:solidFill>
                <a:latin typeface="Arial MT"/>
                <a:cs typeface="Arial MT"/>
              </a:rPr>
              <a:t>	</a:t>
            </a: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основа</a:t>
            </a:r>
            <a:endParaRPr sz="18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tabLst>
                <a:tab pos="1454150" algn="l"/>
                <a:tab pos="3263265" algn="l"/>
              </a:tabLst>
            </a:pP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общества,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позволяющие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18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закладывать</a:t>
            </a:r>
            <a:endParaRPr sz="1800" dirty="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813542" y="1306195"/>
            <a:ext cx="131572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российского</a:t>
            </a:r>
            <a:endParaRPr sz="1800" dirty="0">
              <a:latin typeface="Microsoft Sans Serif"/>
              <a:cs typeface="Microsoft Sans Serif"/>
            </a:endParaRPr>
          </a:p>
          <a:p>
            <a:pPr marR="8255" algn="r">
              <a:lnSpc>
                <a:spcPct val="100000"/>
              </a:lnSpc>
            </a:pP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семейные</a:t>
            </a:r>
            <a:endParaRPr sz="1800" dirty="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69584" y="1855089"/>
            <a:ext cx="6092190" cy="46551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 marR="41275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традиции,</a:t>
            </a:r>
            <a:r>
              <a:rPr sz="1800" spc="459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осуществлять</a:t>
            </a:r>
            <a:r>
              <a:rPr sz="1800" spc="45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единство</a:t>
            </a:r>
            <a:r>
              <a:rPr sz="1800" spc="45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страны</a:t>
            </a:r>
            <a:r>
              <a:rPr sz="1800" spc="459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и</a:t>
            </a:r>
            <a:r>
              <a:rPr sz="1800" spc="459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развитие </a:t>
            </a:r>
            <a:r>
              <a:rPr sz="18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человеческого</a:t>
            </a:r>
            <a:r>
              <a:rPr sz="1800" spc="-4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потенциала</a:t>
            </a:r>
            <a:endParaRPr sz="1800" dirty="0">
              <a:latin typeface="Microsoft Sans Serif"/>
              <a:cs typeface="Microsoft Sans Serif"/>
            </a:endParaRPr>
          </a:p>
          <a:p>
            <a:pPr marL="33655" marR="136525" algn="just">
              <a:lnSpc>
                <a:spcPct val="100000"/>
              </a:lnSpc>
              <a:spcBef>
                <a:spcPts val="490"/>
              </a:spcBef>
            </a:pP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Семья</a:t>
            </a:r>
            <a:r>
              <a:rPr sz="1800" spc="22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является</a:t>
            </a:r>
            <a:r>
              <a:rPr sz="1800" spc="23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институтом</a:t>
            </a:r>
            <a:r>
              <a:rPr sz="1800" spc="24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первичной</a:t>
            </a:r>
            <a:r>
              <a:rPr sz="1800" spc="229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социализации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ребенка</a:t>
            </a:r>
            <a:r>
              <a:rPr sz="1800" spc="36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и</a:t>
            </a:r>
            <a:r>
              <a:rPr sz="1800" spc="37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задает</a:t>
            </a:r>
            <a:r>
              <a:rPr sz="1800" spc="37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основные</a:t>
            </a:r>
            <a:r>
              <a:rPr sz="1800" spc="37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ориентиры</a:t>
            </a:r>
            <a:r>
              <a:rPr sz="1800" spc="38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в</a:t>
            </a:r>
            <a:r>
              <a:rPr sz="1800" spc="37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отношении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ребенка</a:t>
            </a:r>
            <a:r>
              <a:rPr sz="1800" spc="49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к</a:t>
            </a:r>
            <a:r>
              <a:rPr sz="1800" spc="15" dirty="0">
                <a:solidFill>
                  <a:srgbClr val="001F5F"/>
                </a:solidFill>
                <a:latin typeface="Microsoft Sans Serif"/>
                <a:cs typeface="Microsoft Sans Serif"/>
              </a:rPr>
              <a:t> 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обществу,</a:t>
            </a:r>
            <a:r>
              <a:rPr sz="1800" spc="15" dirty="0">
                <a:solidFill>
                  <a:srgbClr val="001F5F"/>
                </a:solidFill>
                <a:latin typeface="Microsoft Sans Serif"/>
                <a:cs typeface="Microsoft Sans Serif"/>
              </a:rPr>
              <a:t> 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определяет</a:t>
            </a:r>
            <a:r>
              <a:rPr sz="1800" spc="15" dirty="0">
                <a:solidFill>
                  <a:srgbClr val="001F5F"/>
                </a:solidFill>
                <a:latin typeface="Microsoft Sans Serif"/>
                <a:cs typeface="Microsoft Sans Serif"/>
              </a:rPr>
              <a:t> 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нормы,</a:t>
            </a:r>
            <a:r>
              <a:rPr sz="1800" spc="15" dirty="0">
                <a:solidFill>
                  <a:srgbClr val="001F5F"/>
                </a:solidFill>
                <a:latin typeface="Microsoft Sans Serif"/>
                <a:cs typeface="Microsoft Sans Serif"/>
              </a:rPr>
              <a:t> 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правила</a:t>
            </a:r>
            <a:r>
              <a:rPr sz="1800" spc="49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и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ценности,</a:t>
            </a:r>
            <a:r>
              <a:rPr sz="1800" spc="24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формирует</a:t>
            </a:r>
            <a:r>
              <a:rPr sz="1800" spc="26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модели</a:t>
            </a:r>
            <a:r>
              <a:rPr sz="1800" spc="24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поведения,</a:t>
            </a:r>
            <a:r>
              <a:rPr sz="1800" spc="26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определяет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трансляцию</a:t>
            </a:r>
            <a:r>
              <a:rPr sz="1800" spc="-4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и</a:t>
            </a:r>
            <a:r>
              <a:rPr sz="1800" spc="-3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присвоение культуры</a:t>
            </a:r>
            <a:r>
              <a:rPr sz="1800" spc="-10" dirty="0">
                <a:solidFill>
                  <a:srgbClr val="001F5F"/>
                </a:solidFill>
                <a:latin typeface="Arial MT"/>
                <a:cs typeface="Arial MT"/>
              </a:rPr>
              <a:t>.</a:t>
            </a:r>
            <a:endParaRPr sz="1800" dirty="0">
              <a:latin typeface="Arial MT"/>
              <a:cs typeface="Arial MT"/>
            </a:endParaRPr>
          </a:p>
          <a:p>
            <a:pPr marL="33655" marR="5080">
              <a:lnSpc>
                <a:spcPct val="100000"/>
              </a:lnSpc>
              <a:spcBef>
                <a:spcPts val="565"/>
              </a:spcBef>
            </a:pPr>
            <a:r>
              <a:rPr sz="18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Родители</a:t>
            </a:r>
            <a:r>
              <a:rPr sz="1800" spc="-7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несут</a:t>
            </a:r>
            <a:r>
              <a:rPr sz="1800" spc="-3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ответственность</a:t>
            </a:r>
            <a:r>
              <a:rPr sz="1800" spc="-3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за</a:t>
            </a:r>
            <a:r>
              <a:rPr sz="1800" spc="-5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воспитание</a:t>
            </a:r>
            <a:r>
              <a:rPr sz="18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ребенка,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а</a:t>
            </a:r>
            <a:r>
              <a:rPr sz="1800" spc="-4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система</a:t>
            </a:r>
            <a:r>
              <a:rPr sz="1800" spc="-3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образования</a:t>
            </a:r>
            <a:r>
              <a:rPr sz="1800" spc="-1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должна</a:t>
            </a:r>
            <a:r>
              <a:rPr sz="18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сопровождать</a:t>
            </a:r>
            <a:r>
              <a:rPr sz="18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процесс формирования</a:t>
            </a:r>
            <a:r>
              <a:rPr sz="18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родительской</a:t>
            </a:r>
            <a:r>
              <a:rPr sz="18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компетентности.</a:t>
            </a:r>
            <a:r>
              <a:rPr sz="1800" spc="-3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Семья</a:t>
            </a:r>
            <a:r>
              <a:rPr sz="18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и </a:t>
            </a: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семейное</a:t>
            </a:r>
            <a:r>
              <a:rPr sz="1800" spc="-7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воспитание</a:t>
            </a:r>
            <a:r>
              <a:rPr sz="1800" spc="-6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становятся</a:t>
            </a:r>
            <a:r>
              <a:rPr sz="18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приоритетами государственной</a:t>
            </a:r>
            <a:r>
              <a:rPr sz="1800" spc="-4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образовательной</a:t>
            </a:r>
            <a:r>
              <a:rPr sz="18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политики</a:t>
            </a:r>
            <a:r>
              <a:rPr sz="1800" spc="-10" dirty="0">
                <a:solidFill>
                  <a:srgbClr val="001F5F"/>
                </a:solidFill>
                <a:latin typeface="Arial MT"/>
                <a:cs typeface="Arial MT"/>
              </a:rPr>
              <a:t>.</a:t>
            </a:r>
            <a:endParaRPr sz="1800" dirty="0">
              <a:latin typeface="Arial MT"/>
              <a:cs typeface="Arial MT"/>
            </a:endParaRPr>
          </a:p>
          <a:p>
            <a:pPr marL="12700" marR="103505" algn="just">
              <a:lnSpc>
                <a:spcPct val="100000"/>
              </a:lnSpc>
              <a:spcBef>
                <a:spcPts val="835"/>
              </a:spcBef>
            </a:pP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Просвещение</a:t>
            </a:r>
            <a:r>
              <a:rPr sz="1800" spc="12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родителей</a:t>
            </a:r>
            <a:r>
              <a:rPr sz="1800" spc="114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и</a:t>
            </a:r>
            <a:r>
              <a:rPr sz="1800" spc="12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сопровождение</a:t>
            </a:r>
            <a:r>
              <a:rPr sz="1800" spc="12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воспитания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ребенка</a:t>
            </a:r>
            <a:r>
              <a:rPr sz="1800" spc="25" dirty="0">
                <a:solidFill>
                  <a:srgbClr val="001F5F"/>
                </a:solidFill>
                <a:latin typeface="Microsoft Sans Serif"/>
                <a:cs typeface="Microsoft Sans Serif"/>
              </a:rPr>
              <a:t> 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в</a:t>
            </a:r>
            <a:r>
              <a:rPr sz="1800" spc="30" dirty="0">
                <a:solidFill>
                  <a:srgbClr val="001F5F"/>
                </a:solidFill>
                <a:latin typeface="Microsoft Sans Serif"/>
                <a:cs typeface="Microsoft Sans Serif"/>
              </a:rPr>
              <a:t> 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семье</a:t>
            </a:r>
            <a:r>
              <a:rPr sz="1800" spc="25" dirty="0">
                <a:solidFill>
                  <a:srgbClr val="001F5F"/>
                </a:solidFill>
                <a:latin typeface="Microsoft Sans Serif"/>
                <a:cs typeface="Microsoft Sans Serif"/>
              </a:rPr>
              <a:t> 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является</a:t>
            </a:r>
            <a:r>
              <a:rPr sz="1800" spc="30" dirty="0">
                <a:solidFill>
                  <a:srgbClr val="001F5F"/>
                </a:solidFill>
                <a:latin typeface="Microsoft Sans Serif"/>
                <a:cs typeface="Microsoft Sans Serif"/>
              </a:rPr>
              <a:t> 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одной</a:t>
            </a:r>
            <a:r>
              <a:rPr sz="1800" spc="25" dirty="0">
                <a:solidFill>
                  <a:srgbClr val="001F5F"/>
                </a:solidFill>
                <a:latin typeface="Microsoft Sans Serif"/>
                <a:cs typeface="Microsoft Sans Serif"/>
              </a:rPr>
              <a:t> 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из</a:t>
            </a:r>
            <a:r>
              <a:rPr sz="1800" spc="30" dirty="0">
                <a:solidFill>
                  <a:srgbClr val="001F5F"/>
                </a:solidFill>
                <a:latin typeface="Microsoft Sans Serif"/>
                <a:cs typeface="Microsoft Sans Serif"/>
              </a:rPr>
              <a:t> 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ведущих</a:t>
            </a:r>
            <a:r>
              <a:rPr sz="1800" spc="20" dirty="0">
                <a:solidFill>
                  <a:srgbClr val="001F5F"/>
                </a:solidFill>
                <a:latin typeface="Microsoft Sans Serif"/>
                <a:cs typeface="Microsoft Sans Serif"/>
              </a:rPr>
              <a:t>  </a:t>
            </a: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задач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системы</a:t>
            </a:r>
            <a:r>
              <a:rPr sz="1800" spc="425" dirty="0">
                <a:solidFill>
                  <a:srgbClr val="001F5F"/>
                </a:solidFill>
                <a:latin typeface="Microsoft Sans Serif"/>
                <a:cs typeface="Microsoft Sans Serif"/>
              </a:rPr>
              <a:t>    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образования</a:t>
            </a:r>
            <a:r>
              <a:rPr sz="1800" spc="430" dirty="0">
                <a:solidFill>
                  <a:srgbClr val="001F5F"/>
                </a:solidFill>
                <a:latin typeface="Microsoft Sans Serif"/>
                <a:cs typeface="Microsoft Sans Serif"/>
              </a:rPr>
              <a:t>    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и</a:t>
            </a:r>
            <a:r>
              <a:rPr sz="1800" spc="430" dirty="0">
                <a:solidFill>
                  <a:srgbClr val="001F5F"/>
                </a:solidFill>
                <a:latin typeface="Microsoft Sans Serif"/>
                <a:cs typeface="Microsoft Sans Serif"/>
              </a:rPr>
              <a:t>     </a:t>
            </a: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государственной необходимостью</a:t>
            </a:r>
            <a:endParaRPr sz="1800" dirty="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193542" y="1353769"/>
            <a:ext cx="2005330" cy="2220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1F5F"/>
                </a:solidFill>
                <a:latin typeface="Calibri"/>
                <a:cs typeface="Calibri"/>
              </a:rPr>
              <a:t>Письмо</a:t>
            </a:r>
            <a:r>
              <a:rPr sz="1600" b="1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Calibri"/>
                <a:cs typeface="Calibri"/>
              </a:rPr>
              <a:t>Министерства Просвещения</a:t>
            </a:r>
            <a:r>
              <a:rPr sz="1600" b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1F5F"/>
                </a:solidFill>
                <a:latin typeface="Calibri"/>
                <a:cs typeface="Calibri"/>
              </a:rPr>
              <a:t>РФ </a:t>
            </a:r>
            <a:r>
              <a:rPr sz="1600" b="1" spc="-25" dirty="0">
                <a:solidFill>
                  <a:srgbClr val="001F5F"/>
                </a:solidFill>
                <a:latin typeface="Calibri"/>
                <a:cs typeface="Calibri"/>
              </a:rPr>
              <a:t>от </a:t>
            </a:r>
            <a:r>
              <a:rPr sz="1600" b="1" dirty="0">
                <a:solidFill>
                  <a:srgbClr val="001F5F"/>
                </a:solidFill>
                <a:latin typeface="Calibri"/>
                <a:cs typeface="Calibri"/>
              </a:rPr>
              <a:t>21.11.2024</a:t>
            </a:r>
            <a:r>
              <a:rPr sz="1600" b="1" spc="3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Calibri"/>
                <a:cs typeface="Calibri"/>
              </a:rPr>
              <a:t>№03-1664</a:t>
            </a:r>
            <a:endParaRPr sz="1600" dirty="0">
              <a:latin typeface="Calibri"/>
              <a:cs typeface="Calibri"/>
            </a:endParaRPr>
          </a:p>
          <a:p>
            <a:pPr marL="367665" marR="360680" algn="ctr">
              <a:lnSpc>
                <a:spcPct val="100000"/>
              </a:lnSpc>
              <a:spcBef>
                <a:spcPts val="5"/>
              </a:spcBef>
            </a:pPr>
            <a:r>
              <a:rPr sz="1600" b="1" dirty="0">
                <a:solidFill>
                  <a:srgbClr val="001F5F"/>
                </a:solidFill>
                <a:latin typeface="Calibri"/>
                <a:cs typeface="Calibri"/>
              </a:rPr>
              <a:t>«О</a:t>
            </a:r>
            <a:r>
              <a:rPr sz="1600" b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Calibri"/>
                <a:cs typeface="Calibri"/>
              </a:rPr>
              <a:t>внедрении программы</a:t>
            </a:r>
            <a:endParaRPr sz="1600" dirty="0">
              <a:latin typeface="Calibri"/>
              <a:cs typeface="Calibri"/>
            </a:endParaRPr>
          </a:p>
          <a:p>
            <a:pPr marL="204470" marR="197485" algn="ctr">
              <a:lnSpc>
                <a:spcPct val="100000"/>
              </a:lnSpc>
            </a:pPr>
            <a:r>
              <a:rPr sz="1600" b="1" spc="-10" dirty="0">
                <a:solidFill>
                  <a:srgbClr val="001F5F"/>
                </a:solidFill>
                <a:latin typeface="Calibri"/>
                <a:cs typeface="Calibri"/>
              </a:rPr>
              <a:t>просветительской деятельности</a:t>
            </a:r>
            <a:r>
              <a:rPr sz="1600" b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srgbClr val="001F5F"/>
                </a:solidFill>
                <a:latin typeface="Calibri"/>
                <a:cs typeface="Calibri"/>
              </a:rPr>
              <a:t>для </a:t>
            </a:r>
            <a:r>
              <a:rPr sz="1600" b="1" spc="-10" dirty="0">
                <a:solidFill>
                  <a:srgbClr val="001F5F"/>
                </a:solidFill>
                <a:latin typeface="Calibri"/>
                <a:cs typeface="Calibri"/>
              </a:rPr>
              <a:t>родителей</a:t>
            </a:r>
            <a:endParaRPr sz="16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b="1" spc="-10" dirty="0">
                <a:solidFill>
                  <a:srgbClr val="001F5F"/>
                </a:solidFill>
                <a:latin typeface="Calibri"/>
                <a:cs typeface="Calibri"/>
              </a:rPr>
              <a:t>воспитанников</a:t>
            </a:r>
            <a:r>
              <a:rPr sz="1600" b="1" spc="-20" dirty="0">
                <a:solidFill>
                  <a:srgbClr val="001F5F"/>
                </a:solidFill>
                <a:latin typeface="Calibri"/>
                <a:cs typeface="Calibri"/>
              </a:rPr>
              <a:t> ДОО»</a:t>
            </a:r>
            <a:endParaRPr sz="1600" dirty="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437161" y="3573982"/>
            <a:ext cx="2743200" cy="3202305"/>
            <a:chOff x="2177795" y="3656076"/>
            <a:chExt cx="2743200" cy="3202305"/>
          </a:xfrm>
        </p:grpSpPr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77795" y="3656076"/>
              <a:ext cx="2743200" cy="320192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92095" y="3770374"/>
              <a:ext cx="2514600" cy="302971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287523" y="3765802"/>
              <a:ext cx="2524125" cy="3039110"/>
            </a:xfrm>
            <a:custGeom>
              <a:avLst/>
              <a:gdLst/>
              <a:ahLst/>
              <a:cxnLst/>
              <a:rect l="l" t="t" r="r" b="b"/>
              <a:pathLst>
                <a:path w="2524125" h="3039109">
                  <a:moveTo>
                    <a:pt x="0" y="3038856"/>
                  </a:moveTo>
                  <a:lnTo>
                    <a:pt x="2523744" y="3038856"/>
                  </a:lnTo>
                  <a:lnTo>
                    <a:pt x="2523744" y="0"/>
                  </a:lnTo>
                  <a:lnTo>
                    <a:pt x="0" y="0"/>
                  </a:lnTo>
                  <a:lnTo>
                    <a:pt x="0" y="3038856"/>
                  </a:lnTo>
                  <a:close/>
                </a:path>
              </a:pathLst>
            </a:custGeom>
            <a:ln w="9144">
              <a:solidFill>
                <a:srgbClr val="9DC3E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46" y="3705318"/>
            <a:ext cx="2357915" cy="316839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1504" y="476672"/>
            <a:ext cx="10439205" cy="861774"/>
          </a:xfrm>
        </p:spPr>
        <p:txBody>
          <a:bodyPr/>
          <a:lstStyle/>
          <a:p>
            <a:pPr algn="ctr"/>
            <a:r>
              <a:rPr lang="ru-RU" dirty="0"/>
              <a:t>Проведение лекций для родителей (законных представителей)</a:t>
            </a:r>
          </a:p>
        </p:txBody>
      </p:sp>
      <p:pic>
        <p:nvPicPr>
          <p:cNvPr id="3074" name="Picture 2" descr="C:\Users\Громоздовы\Downloads\2025-12-11_23-03-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384" y="1308945"/>
            <a:ext cx="11295648" cy="554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771577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un9-29.userapi.com/s/v1/ig2/LxCtv3igjpg-0u-SgXRjCFMUO90Frb2N-IpCyEpuxZIstUBVqAlobyvM_rK3yJXilekH3HnT_mWzNYT_7mK0yLGJ.jpg?quality=95&amp;as=32x24,48x36,72x54,108x81,160x120,240x180,360x270,480x360,540x405,640x480,720x540,1080x810,1280x960,1440x1080,2560x1920&amp;from=bu&amp;cs=2560x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80" t="15171" r="3739" b="11023"/>
          <a:stretch/>
        </p:blipFill>
        <p:spPr bwMode="auto">
          <a:xfrm>
            <a:off x="5209070" y="0"/>
            <a:ext cx="698293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76.userapi.com/s/v1/ig2/PwjUbFONrukybSCQa9QyKShIwszXmSSRNOfw6oDURv6ndh9noDhCaOj9eR8LnWpATC6zM5Al14FcFxsFFbg3ZV-W.jpg?quality=95&amp;as=32x24,48x36,72x54,108x81,160x120,240x180,360x270,480x360,540x405,640x480,720x540,1080x810,1280x960,1440x1080,2560x1920&amp;from=bu&amp;cs=2560x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54" t="22942" r="13053"/>
          <a:stretch/>
        </p:blipFill>
        <p:spPr bwMode="auto">
          <a:xfrm>
            <a:off x="-7482" y="2528641"/>
            <a:ext cx="5887457" cy="432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96000" y="5013176"/>
            <a:ext cx="45193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Семья – наш духовный код: как передать детям традиционные ценности </a:t>
            </a:r>
            <a:r>
              <a:rPr lang="ru-RU" dirty="0">
                <a:hlinkClick r:id="rId5"/>
              </a:rPr>
              <a:t>https://znanierussia.ru/lectlib/lectures/semya-nash-duhovnyj-kod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98132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un9-75.userapi.com/s/v1/ig2/KXKXkBBUO0DhDM-vauzYUC530CvDThFJwfl0VQWV21rb2znVA6RIJtnPercMipzCTyhSGH4b9g4LaKO9iboB-LF1.jpg?quality=95&amp;as=32x24,48x36,72x54,108x81,160x120,240x180,360x270,480x360,540x405,640x480,720x540,1080x810,1280x960,1440x1080,2560x1920&amp;from=bu&amp;cs=2560x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5568618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41.userapi.com/s/v1/ig2/fy49mQQtcj9AUM7KE_lu0JZNrpUn6L30gGxFJ3W_N3h6_WSUJ_ySlQRdo8ye6ALiUAzZaAiioG6WAgz4St-QGSzR.jpg?quality=95&amp;as=32x47,48x70,72x105,108x158,160x233,240x350,360x525,480x700,540x788,640x934,710x1036&amp;from=bu&amp;cs=710x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831"/>
          <a:stretch/>
        </p:blipFill>
        <p:spPr bwMode="auto">
          <a:xfrm>
            <a:off x="4727848" y="1693937"/>
            <a:ext cx="3717928" cy="505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83.userapi.com/s/v1/ig2/S8xh7E7MekiF2_Jk7BIDmIZXKHbCnXXPpaxU9iFJrjLaq30Gyn8TY3-wL0un462DV5Wj3qOK4jlR38fgh_yzkzf4.jpg?quality=95&amp;as=32x48,48x72,72x108,108x163,160x241,240x361,360x542,480x723,540x813,619x932&amp;from=bu&amp;cs=619x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90240" y="1693937"/>
            <a:ext cx="3429780" cy="516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578153" y="33265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Как помочь ребенку адаптироваться в детском саду</a:t>
            </a:r>
            <a:br>
              <a:rPr lang="ru-RU" dirty="0"/>
            </a:br>
            <a:r>
              <a:rPr lang="ru-RU" dirty="0"/>
              <a:t>мастер-лекция</a:t>
            </a:r>
            <a:br>
              <a:rPr lang="ru-RU" dirty="0"/>
            </a:br>
            <a:r>
              <a:rPr lang="ru-RU" dirty="0">
                <a:hlinkClick r:id="rId5"/>
              </a:rPr>
              <a:t>https://znan.ru/master-lekciya-adaptaciya-v-detskom-sadu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895354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Громоздовы\Downloads\2025-12-11_23-46-0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2728" y="1000108"/>
            <a:ext cx="7143800" cy="470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66976" y="285728"/>
            <a:ext cx="1787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https://irzar.ru/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452926" y="285728"/>
            <a:ext cx="5950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Ссылка на сайт ИРЗАР «Институт развития здоровья</a:t>
            </a:r>
          </a:p>
          <a:p>
            <a:r>
              <a:rPr lang="ru-RU" dirty="0" smtClean="0"/>
              <a:t> и адаптации ребёнка»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288440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«РАДИ</a:t>
            </a:r>
            <a:r>
              <a:rPr spc="-170" dirty="0"/>
              <a:t> </a:t>
            </a:r>
            <a:r>
              <a:rPr spc="-10" dirty="0"/>
              <a:t>ЧЕГО?»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076071" y="805180"/>
            <a:ext cx="8089900" cy="2062480"/>
            <a:chOff x="1158239" y="300227"/>
            <a:chExt cx="8089900" cy="20624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8239" y="300227"/>
              <a:ext cx="8089392" cy="206197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394459" y="536447"/>
              <a:ext cx="7617459" cy="1589405"/>
            </a:xfrm>
            <a:custGeom>
              <a:avLst/>
              <a:gdLst/>
              <a:ahLst/>
              <a:cxnLst/>
              <a:rect l="l" t="t" r="r" b="b"/>
              <a:pathLst>
                <a:path w="7617459" h="1589405">
                  <a:moveTo>
                    <a:pt x="7616952" y="0"/>
                  </a:moveTo>
                  <a:lnTo>
                    <a:pt x="0" y="0"/>
                  </a:lnTo>
                  <a:lnTo>
                    <a:pt x="0" y="1412748"/>
                  </a:lnTo>
                  <a:lnTo>
                    <a:pt x="1269492" y="1412748"/>
                  </a:lnTo>
                  <a:lnTo>
                    <a:pt x="2221611" y="1589404"/>
                  </a:lnTo>
                  <a:lnTo>
                    <a:pt x="3173729" y="1412748"/>
                  </a:lnTo>
                  <a:lnTo>
                    <a:pt x="7616952" y="1412748"/>
                  </a:lnTo>
                  <a:lnTo>
                    <a:pt x="76169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94459" y="536447"/>
              <a:ext cx="7617459" cy="1589405"/>
            </a:xfrm>
            <a:custGeom>
              <a:avLst/>
              <a:gdLst/>
              <a:ahLst/>
              <a:cxnLst/>
              <a:rect l="l" t="t" r="r" b="b"/>
              <a:pathLst>
                <a:path w="7617459" h="1589405">
                  <a:moveTo>
                    <a:pt x="0" y="0"/>
                  </a:moveTo>
                  <a:lnTo>
                    <a:pt x="1269492" y="0"/>
                  </a:lnTo>
                  <a:lnTo>
                    <a:pt x="3173729" y="0"/>
                  </a:lnTo>
                  <a:lnTo>
                    <a:pt x="7616952" y="0"/>
                  </a:lnTo>
                  <a:lnTo>
                    <a:pt x="7616952" y="824102"/>
                  </a:lnTo>
                  <a:lnTo>
                    <a:pt x="7616952" y="1177289"/>
                  </a:lnTo>
                  <a:lnTo>
                    <a:pt x="7616952" y="1412748"/>
                  </a:lnTo>
                  <a:lnTo>
                    <a:pt x="3173729" y="1412748"/>
                  </a:lnTo>
                  <a:lnTo>
                    <a:pt x="2221611" y="1589404"/>
                  </a:lnTo>
                  <a:lnTo>
                    <a:pt x="1269492" y="1412748"/>
                  </a:lnTo>
                  <a:lnTo>
                    <a:pt x="0" y="1412748"/>
                  </a:lnTo>
                  <a:lnTo>
                    <a:pt x="0" y="1177289"/>
                  </a:lnTo>
                  <a:lnTo>
                    <a:pt x="0" y="824102"/>
                  </a:lnTo>
                  <a:lnTo>
                    <a:pt x="0" y="0"/>
                  </a:lnTo>
                  <a:close/>
                </a:path>
              </a:pathLst>
            </a:custGeom>
            <a:ln w="12191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18715" y="717804"/>
              <a:ext cx="6643116" cy="56997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15895" y="992123"/>
              <a:ext cx="6045708" cy="56997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34767" y="1266444"/>
              <a:ext cx="5756148" cy="569976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0" y="2279904"/>
            <a:ext cx="7960359" cy="2060575"/>
            <a:chOff x="0" y="2279904"/>
            <a:chExt cx="7960359" cy="2060575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2279904"/>
              <a:ext cx="7959853" cy="206044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06679" y="2516124"/>
              <a:ext cx="7617459" cy="1588135"/>
            </a:xfrm>
            <a:custGeom>
              <a:avLst/>
              <a:gdLst/>
              <a:ahLst/>
              <a:cxnLst/>
              <a:rect l="l" t="t" r="r" b="b"/>
              <a:pathLst>
                <a:path w="7617459" h="1588135">
                  <a:moveTo>
                    <a:pt x="7616952" y="0"/>
                  </a:moveTo>
                  <a:lnTo>
                    <a:pt x="0" y="0"/>
                  </a:lnTo>
                  <a:lnTo>
                    <a:pt x="0" y="1411224"/>
                  </a:lnTo>
                  <a:lnTo>
                    <a:pt x="1269492" y="1411224"/>
                  </a:lnTo>
                  <a:lnTo>
                    <a:pt x="2221611" y="1587627"/>
                  </a:lnTo>
                  <a:lnTo>
                    <a:pt x="3173730" y="1411224"/>
                  </a:lnTo>
                  <a:lnTo>
                    <a:pt x="7616952" y="1411224"/>
                  </a:lnTo>
                  <a:lnTo>
                    <a:pt x="76169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6679" y="2516124"/>
              <a:ext cx="7617459" cy="1588135"/>
            </a:xfrm>
            <a:custGeom>
              <a:avLst/>
              <a:gdLst/>
              <a:ahLst/>
              <a:cxnLst/>
              <a:rect l="l" t="t" r="r" b="b"/>
              <a:pathLst>
                <a:path w="7617459" h="1588135">
                  <a:moveTo>
                    <a:pt x="0" y="0"/>
                  </a:moveTo>
                  <a:lnTo>
                    <a:pt x="1269492" y="0"/>
                  </a:lnTo>
                  <a:lnTo>
                    <a:pt x="3173730" y="0"/>
                  </a:lnTo>
                  <a:lnTo>
                    <a:pt x="7616952" y="0"/>
                  </a:lnTo>
                  <a:lnTo>
                    <a:pt x="7616952" y="823213"/>
                  </a:lnTo>
                  <a:lnTo>
                    <a:pt x="7616952" y="1176020"/>
                  </a:lnTo>
                  <a:lnTo>
                    <a:pt x="7616952" y="1411224"/>
                  </a:lnTo>
                  <a:lnTo>
                    <a:pt x="3173730" y="1411224"/>
                  </a:lnTo>
                  <a:lnTo>
                    <a:pt x="2221611" y="1587627"/>
                  </a:lnTo>
                  <a:lnTo>
                    <a:pt x="1269492" y="1411224"/>
                  </a:lnTo>
                  <a:lnTo>
                    <a:pt x="0" y="1411224"/>
                  </a:lnTo>
                  <a:lnTo>
                    <a:pt x="0" y="1176020"/>
                  </a:lnTo>
                  <a:lnTo>
                    <a:pt x="0" y="823213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3463" y="2421636"/>
              <a:ext cx="3654552" cy="569976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065" marR="5080" algn="ctr">
              <a:lnSpc>
                <a:spcPct val="90000"/>
              </a:lnSpc>
              <a:spcBef>
                <a:spcPts val="340"/>
              </a:spcBef>
            </a:pPr>
            <a:r>
              <a:rPr dirty="0"/>
              <a:t>Цель</a:t>
            </a:r>
            <a:r>
              <a:rPr spc="-75" dirty="0"/>
              <a:t> </a:t>
            </a:r>
            <a:r>
              <a:rPr dirty="0"/>
              <a:t>и</a:t>
            </a:r>
            <a:r>
              <a:rPr spc="-50" dirty="0"/>
              <a:t> </a:t>
            </a:r>
            <a:r>
              <a:rPr dirty="0"/>
              <a:t>целевой</a:t>
            </a:r>
            <a:r>
              <a:rPr spc="-70" dirty="0"/>
              <a:t> </a:t>
            </a:r>
            <a:r>
              <a:rPr spc="-30" dirty="0"/>
              <a:t>показатель:</a:t>
            </a:r>
            <a:r>
              <a:rPr spc="-60" dirty="0"/>
              <a:t> </a:t>
            </a:r>
            <a:r>
              <a:rPr spc="-20" dirty="0"/>
              <a:t>Создание</a:t>
            </a:r>
            <a:r>
              <a:rPr spc="-75" dirty="0"/>
              <a:t> </a:t>
            </a:r>
            <a:r>
              <a:rPr dirty="0"/>
              <a:t>к</a:t>
            </a:r>
            <a:r>
              <a:rPr spc="-45" dirty="0"/>
              <a:t> </a:t>
            </a:r>
            <a:r>
              <a:rPr dirty="0"/>
              <a:t>2030</a:t>
            </a:r>
            <a:r>
              <a:rPr spc="-55" dirty="0"/>
              <a:t> </a:t>
            </a:r>
            <a:r>
              <a:rPr spc="-10" dirty="0"/>
              <a:t>году</a:t>
            </a:r>
            <a:r>
              <a:rPr spc="-65" dirty="0"/>
              <a:t> </a:t>
            </a:r>
            <a:r>
              <a:rPr spc="-10" dirty="0"/>
              <a:t>условий </a:t>
            </a:r>
            <a:r>
              <a:rPr dirty="0"/>
              <a:t>для</a:t>
            </a:r>
            <a:r>
              <a:rPr spc="-35" dirty="0"/>
              <a:t> </a:t>
            </a:r>
            <a:r>
              <a:rPr dirty="0"/>
              <a:t>воспитания</a:t>
            </a:r>
            <a:r>
              <a:rPr spc="-55" dirty="0"/>
              <a:t> </a:t>
            </a:r>
            <a:r>
              <a:rPr spc="-20" dirty="0"/>
              <a:t>гармонично</a:t>
            </a:r>
            <a:r>
              <a:rPr spc="-80" dirty="0"/>
              <a:t> </a:t>
            </a:r>
            <a:r>
              <a:rPr spc="-10" dirty="0"/>
              <a:t>развитой,</a:t>
            </a:r>
            <a:r>
              <a:rPr spc="-65" dirty="0"/>
              <a:t> </a:t>
            </a:r>
            <a:r>
              <a:rPr spc="-10" dirty="0"/>
              <a:t>патриотичной</a:t>
            </a:r>
            <a:r>
              <a:rPr spc="-60" dirty="0"/>
              <a:t> </a:t>
            </a:r>
            <a:r>
              <a:rPr spc="-50" dirty="0"/>
              <a:t>и </a:t>
            </a:r>
            <a:r>
              <a:rPr spc="-10" dirty="0"/>
              <a:t>социально</a:t>
            </a:r>
            <a:r>
              <a:rPr spc="-10" dirty="0">
                <a:latin typeface="Arial MT"/>
                <a:cs typeface="Arial MT"/>
              </a:rPr>
              <a:t>-</a:t>
            </a:r>
            <a:r>
              <a:rPr spc="-20" dirty="0"/>
              <a:t>ответственной</a:t>
            </a:r>
            <a:r>
              <a:rPr spc="-45" dirty="0"/>
              <a:t> </a:t>
            </a:r>
            <a:r>
              <a:rPr dirty="0"/>
              <a:t>личности</a:t>
            </a:r>
            <a:r>
              <a:rPr spc="-45" dirty="0"/>
              <a:t> </a:t>
            </a:r>
            <a:r>
              <a:rPr dirty="0"/>
              <a:t>на</a:t>
            </a:r>
            <a:r>
              <a:rPr spc="-20" dirty="0"/>
              <a:t> </a:t>
            </a:r>
            <a:r>
              <a:rPr dirty="0"/>
              <a:t>основе</a:t>
            </a:r>
            <a:r>
              <a:rPr spc="-30" dirty="0"/>
              <a:t> </a:t>
            </a:r>
            <a:r>
              <a:rPr spc="-10" dirty="0"/>
              <a:t>традиционных </a:t>
            </a:r>
            <a:r>
              <a:rPr spc="-20" dirty="0"/>
              <a:t>Российских</a:t>
            </a:r>
            <a:r>
              <a:rPr spc="-15" dirty="0"/>
              <a:t> </a:t>
            </a:r>
            <a:r>
              <a:rPr spc="-10" dirty="0"/>
              <a:t>духовно</a:t>
            </a:r>
            <a:r>
              <a:rPr spc="-10" dirty="0">
                <a:latin typeface="Arial MT"/>
                <a:cs typeface="Arial MT"/>
              </a:rPr>
              <a:t>-</a:t>
            </a:r>
            <a:r>
              <a:rPr spc="-10" dirty="0"/>
              <a:t>нравственных </a:t>
            </a:r>
            <a:r>
              <a:rPr dirty="0"/>
              <a:t>и</a:t>
            </a:r>
            <a:r>
              <a:rPr spc="35" dirty="0"/>
              <a:t> </a:t>
            </a:r>
            <a:r>
              <a:rPr spc="-45" dirty="0"/>
              <a:t>культурно</a:t>
            </a:r>
            <a:r>
              <a:rPr spc="-45" dirty="0">
                <a:latin typeface="Arial MT"/>
                <a:cs typeface="Arial MT"/>
              </a:rPr>
              <a:t>-</a:t>
            </a:r>
            <a:r>
              <a:rPr spc="-10" dirty="0"/>
              <a:t>исторических ценностей</a:t>
            </a:r>
          </a:p>
        </p:txBody>
      </p:sp>
      <p:grpSp>
        <p:nvGrpSpPr>
          <p:cNvPr id="17" name="object 17"/>
          <p:cNvGrpSpPr/>
          <p:nvPr/>
        </p:nvGrpSpPr>
        <p:grpSpPr>
          <a:xfrm>
            <a:off x="312420" y="4319015"/>
            <a:ext cx="7748270" cy="1884045"/>
            <a:chOff x="312420" y="4319015"/>
            <a:chExt cx="7748270" cy="1884045"/>
          </a:xfrm>
        </p:grpSpPr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2420" y="4319015"/>
              <a:ext cx="7748016" cy="188366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60248" y="4466843"/>
              <a:ext cx="7452359" cy="1588135"/>
            </a:xfrm>
            <a:custGeom>
              <a:avLst/>
              <a:gdLst/>
              <a:ahLst/>
              <a:cxnLst/>
              <a:rect l="l" t="t" r="r" b="b"/>
              <a:pathLst>
                <a:path w="7452359" h="1588135">
                  <a:moveTo>
                    <a:pt x="7452359" y="0"/>
                  </a:moveTo>
                  <a:lnTo>
                    <a:pt x="0" y="0"/>
                  </a:lnTo>
                  <a:lnTo>
                    <a:pt x="0" y="1411223"/>
                  </a:lnTo>
                  <a:lnTo>
                    <a:pt x="1242059" y="1411223"/>
                  </a:lnTo>
                  <a:lnTo>
                    <a:pt x="2173604" y="1587626"/>
                  </a:lnTo>
                  <a:lnTo>
                    <a:pt x="3105150" y="1411223"/>
                  </a:lnTo>
                  <a:lnTo>
                    <a:pt x="7452359" y="1411223"/>
                  </a:lnTo>
                  <a:lnTo>
                    <a:pt x="74523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60248" y="4466843"/>
              <a:ext cx="7452359" cy="1588135"/>
            </a:xfrm>
            <a:custGeom>
              <a:avLst/>
              <a:gdLst/>
              <a:ahLst/>
              <a:cxnLst/>
              <a:rect l="l" t="t" r="r" b="b"/>
              <a:pathLst>
                <a:path w="7452359" h="1588135">
                  <a:moveTo>
                    <a:pt x="0" y="0"/>
                  </a:moveTo>
                  <a:lnTo>
                    <a:pt x="1242059" y="0"/>
                  </a:lnTo>
                  <a:lnTo>
                    <a:pt x="3105150" y="0"/>
                  </a:lnTo>
                  <a:lnTo>
                    <a:pt x="7452359" y="0"/>
                  </a:lnTo>
                  <a:lnTo>
                    <a:pt x="7452359" y="823213"/>
                  </a:lnTo>
                  <a:lnTo>
                    <a:pt x="7452359" y="1176019"/>
                  </a:lnTo>
                  <a:lnTo>
                    <a:pt x="7452359" y="1411223"/>
                  </a:lnTo>
                  <a:lnTo>
                    <a:pt x="3105150" y="1411223"/>
                  </a:lnTo>
                  <a:lnTo>
                    <a:pt x="2173604" y="1587626"/>
                  </a:lnTo>
                  <a:lnTo>
                    <a:pt x="1242059" y="1411223"/>
                  </a:lnTo>
                  <a:lnTo>
                    <a:pt x="0" y="1411223"/>
                  </a:lnTo>
                  <a:lnTo>
                    <a:pt x="0" y="1176019"/>
                  </a:lnTo>
                  <a:lnTo>
                    <a:pt x="0" y="823213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38378" y="4543171"/>
            <a:ext cx="234759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57350" algn="l"/>
              </a:tabLst>
            </a:pPr>
            <a:r>
              <a:rPr sz="2000" spc="-10" dirty="0">
                <a:solidFill>
                  <a:srgbClr val="2E5496"/>
                </a:solidFill>
                <a:latin typeface="Microsoft Sans Serif"/>
                <a:cs typeface="Microsoft Sans Serif"/>
              </a:rPr>
              <a:t>Воспитание</a:t>
            </a:r>
            <a:r>
              <a:rPr sz="2000" dirty="0">
                <a:solidFill>
                  <a:srgbClr val="2E5496"/>
                </a:solidFill>
                <a:latin typeface="Microsoft Sans Serif"/>
                <a:cs typeface="Microsoft Sans Serif"/>
              </a:rPr>
              <a:t>	</a:t>
            </a:r>
            <a:r>
              <a:rPr sz="2000" spc="-20" dirty="0">
                <a:solidFill>
                  <a:srgbClr val="2E5496"/>
                </a:solidFill>
                <a:latin typeface="Microsoft Sans Serif"/>
                <a:cs typeface="Microsoft Sans Serif"/>
              </a:rPr>
              <a:t>детей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109722" y="4543171"/>
            <a:ext cx="472757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91080" algn="l"/>
                <a:tab pos="2910205" algn="l"/>
              </a:tabLst>
            </a:pPr>
            <a:r>
              <a:rPr sz="2000" spc="-10" dirty="0">
                <a:solidFill>
                  <a:srgbClr val="2E5496"/>
                </a:solidFill>
                <a:latin typeface="Microsoft Sans Serif"/>
                <a:cs typeface="Microsoft Sans Serif"/>
              </a:rPr>
              <a:t>рассматривается</a:t>
            </a:r>
            <a:r>
              <a:rPr sz="2000" dirty="0">
                <a:solidFill>
                  <a:srgbClr val="2E5496"/>
                </a:solidFill>
                <a:latin typeface="Microsoft Sans Serif"/>
                <a:cs typeface="Microsoft Sans Serif"/>
              </a:rPr>
              <a:t>	</a:t>
            </a:r>
            <a:r>
              <a:rPr sz="2000" spc="-25" dirty="0">
                <a:solidFill>
                  <a:srgbClr val="2E5496"/>
                </a:solidFill>
                <a:latin typeface="Microsoft Sans Serif"/>
                <a:cs typeface="Microsoft Sans Serif"/>
              </a:rPr>
              <a:t>как</a:t>
            </a:r>
            <a:r>
              <a:rPr sz="2000" dirty="0">
                <a:solidFill>
                  <a:srgbClr val="2E5496"/>
                </a:solidFill>
                <a:latin typeface="Microsoft Sans Serif"/>
                <a:cs typeface="Microsoft Sans Serif"/>
              </a:rPr>
              <a:t>	</a:t>
            </a:r>
            <a:r>
              <a:rPr sz="2000" spc="-20" dirty="0">
                <a:solidFill>
                  <a:srgbClr val="2E5496"/>
                </a:solidFill>
                <a:latin typeface="Microsoft Sans Serif"/>
                <a:cs typeface="Microsoft Sans Serif"/>
              </a:rPr>
              <a:t>стратегический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38378" y="4847971"/>
            <a:ext cx="239649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2E5496"/>
                </a:solidFill>
                <a:latin typeface="Microsoft Sans Serif"/>
                <a:cs typeface="Microsoft Sans Serif"/>
              </a:rPr>
              <a:t>общенациональный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139941" y="4847971"/>
            <a:ext cx="1694814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2E5496"/>
                </a:solidFill>
                <a:latin typeface="Microsoft Sans Serif"/>
                <a:cs typeface="Microsoft Sans Serif"/>
              </a:rPr>
              <a:t>консолидации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027426" y="4847971"/>
            <a:ext cx="136906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3980">
              <a:lnSpc>
                <a:spcPct val="100000"/>
              </a:lnSpc>
              <a:spcBef>
                <a:spcPts val="100"/>
              </a:spcBef>
            </a:pPr>
            <a:r>
              <a:rPr sz="2000" spc="-45" dirty="0">
                <a:solidFill>
                  <a:srgbClr val="2E5496"/>
                </a:solidFill>
                <a:latin typeface="Microsoft Sans Serif"/>
                <a:cs typeface="Microsoft Sans Serif"/>
              </a:rPr>
              <a:t>приоритет, </a:t>
            </a:r>
            <a:r>
              <a:rPr sz="2000" spc="-10" dirty="0">
                <a:solidFill>
                  <a:srgbClr val="2E5496"/>
                </a:solidFill>
                <a:latin typeface="Microsoft Sans Serif"/>
                <a:cs typeface="Microsoft Sans Serif"/>
              </a:rPr>
              <a:t>институтов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530344" y="4847971"/>
            <a:ext cx="330581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5405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2E5496"/>
                </a:solidFill>
                <a:latin typeface="Microsoft Sans Serif"/>
                <a:cs typeface="Microsoft Sans Serif"/>
              </a:rPr>
              <a:t>требующий</a:t>
            </a:r>
            <a:endParaRPr sz="2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tabLst>
                <a:tab pos="1797050" algn="l"/>
                <a:tab pos="3150235" algn="l"/>
              </a:tabLst>
            </a:pPr>
            <a:r>
              <a:rPr sz="2000" spc="-10" dirty="0">
                <a:solidFill>
                  <a:srgbClr val="2E5496"/>
                </a:solidFill>
                <a:latin typeface="Microsoft Sans Serif"/>
                <a:cs typeface="Microsoft Sans Serif"/>
              </a:rPr>
              <a:t>гражданского</a:t>
            </a:r>
            <a:r>
              <a:rPr sz="2000" dirty="0">
                <a:solidFill>
                  <a:srgbClr val="2E5496"/>
                </a:solidFill>
                <a:latin typeface="Microsoft Sans Serif"/>
                <a:cs typeface="Microsoft Sans Serif"/>
              </a:rPr>
              <a:t>	</a:t>
            </a:r>
            <a:r>
              <a:rPr sz="2000" spc="-10" dirty="0">
                <a:solidFill>
                  <a:srgbClr val="2E5496"/>
                </a:solidFill>
                <a:latin typeface="Microsoft Sans Serif"/>
                <a:cs typeface="Microsoft Sans Serif"/>
              </a:rPr>
              <a:t>общества</a:t>
            </a:r>
            <a:r>
              <a:rPr sz="2000" dirty="0">
                <a:solidFill>
                  <a:srgbClr val="2E5496"/>
                </a:solidFill>
                <a:latin typeface="Microsoft Sans Serif"/>
                <a:cs typeface="Microsoft Sans Serif"/>
              </a:rPr>
              <a:t>	</a:t>
            </a:r>
            <a:r>
              <a:rPr sz="2000" spc="-50" dirty="0">
                <a:solidFill>
                  <a:srgbClr val="2E5496"/>
                </a:solidFill>
                <a:latin typeface="Microsoft Sans Serif"/>
                <a:cs typeface="Microsoft Sans Serif"/>
              </a:rPr>
              <a:t>и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38378" y="5152771"/>
            <a:ext cx="2314575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38225" algn="l"/>
              </a:tabLst>
            </a:pPr>
            <a:r>
              <a:rPr sz="2000" spc="-10" dirty="0">
                <a:solidFill>
                  <a:srgbClr val="2E5496"/>
                </a:solidFill>
                <a:latin typeface="Microsoft Sans Serif"/>
                <a:cs typeface="Microsoft Sans Serif"/>
              </a:rPr>
              <a:t>усилий</a:t>
            </a:r>
            <a:r>
              <a:rPr sz="2000" dirty="0">
                <a:solidFill>
                  <a:srgbClr val="2E5496"/>
                </a:solidFill>
                <a:latin typeface="Microsoft Sans Serif"/>
                <a:cs typeface="Microsoft Sans Serif"/>
              </a:rPr>
              <a:t>	</a:t>
            </a:r>
            <a:r>
              <a:rPr sz="2000" spc="-10" dirty="0">
                <a:solidFill>
                  <a:srgbClr val="2E5496"/>
                </a:solidFill>
                <a:latin typeface="Microsoft Sans Serif"/>
                <a:cs typeface="Microsoft Sans Serif"/>
              </a:rPr>
              <a:t>различных</a:t>
            </a:r>
            <a:endParaRPr sz="2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000" spc="-10" dirty="0">
                <a:solidFill>
                  <a:srgbClr val="2E5496"/>
                </a:solidFill>
                <a:latin typeface="Microsoft Sans Serif"/>
                <a:cs typeface="Microsoft Sans Serif"/>
              </a:rPr>
              <a:t>семьи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067800" y="1782064"/>
            <a:ext cx="267843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800" spc="-204" dirty="0">
                <a:solidFill>
                  <a:srgbClr val="2E5496"/>
                </a:solidFill>
                <a:latin typeface="Microsoft Sans Serif"/>
                <a:cs typeface="Microsoft Sans Serif"/>
              </a:rPr>
              <a:t>Целевые</a:t>
            </a:r>
            <a:r>
              <a:rPr sz="1800" spc="-20" dirty="0">
                <a:solidFill>
                  <a:srgbClr val="2E5496"/>
                </a:solidFill>
                <a:latin typeface="Microsoft Sans Serif"/>
                <a:cs typeface="Microsoft Sans Serif"/>
              </a:rPr>
              <a:t> </a:t>
            </a:r>
            <a:r>
              <a:rPr sz="1800" spc="-185" dirty="0">
                <a:solidFill>
                  <a:srgbClr val="2E5496"/>
                </a:solidFill>
                <a:latin typeface="Microsoft Sans Serif"/>
                <a:cs typeface="Microsoft Sans Serif"/>
              </a:rPr>
              <a:t>ориентиры</a:t>
            </a:r>
            <a:r>
              <a:rPr sz="1800" spc="-10" dirty="0">
                <a:solidFill>
                  <a:srgbClr val="2E5496"/>
                </a:solidFill>
                <a:latin typeface="Microsoft Sans Serif"/>
                <a:cs typeface="Microsoft Sans Serif"/>
              </a:rPr>
              <a:t> </a:t>
            </a:r>
            <a:r>
              <a:rPr sz="1800" spc="-180" dirty="0">
                <a:solidFill>
                  <a:srgbClr val="2E5496"/>
                </a:solidFill>
                <a:latin typeface="Microsoft Sans Serif"/>
                <a:cs typeface="Microsoft Sans Serif"/>
              </a:rPr>
              <a:t>развития </a:t>
            </a:r>
            <a:r>
              <a:rPr sz="1800" spc="-70" dirty="0">
                <a:solidFill>
                  <a:srgbClr val="2E5496"/>
                </a:solidFill>
                <a:latin typeface="Microsoft Sans Serif"/>
                <a:cs typeface="Microsoft Sans Serif"/>
              </a:rPr>
              <a:t>личности</a:t>
            </a:r>
            <a:endParaRPr sz="1800" dirty="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1800" spc="-200" dirty="0">
                <a:solidFill>
                  <a:srgbClr val="2E5496"/>
                </a:solidFill>
                <a:latin typeface="Microsoft Sans Serif"/>
                <a:cs typeface="Microsoft Sans Serif"/>
              </a:rPr>
              <a:t>Счастливое</a:t>
            </a:r>
            <a:r>
              <a:rPr sz="1800" spc="40" dirty="0">
                <a:solidFill>
                  <a:srgbClr val="2E5496"/>
                </a:solidFill>
                <a:latin typeface="Microsoft Sans Serif"/>
                <a:cs typeface="Microsoft Sans Serif"/>
              </a:rPr>
              <a:t> </a:t>
            </a:r>
            <a:r>
              <a:rPr sz="1800" spc="-65" dirty="0">
                <a:solidFill>
                  <a:srgbClr val="2E5496"/>
                </a:solidFill>
                <a:latin typeface="Microsoft Sans Serif"/>
                <a:cs typeface="Microsoft Sans Serif"/>
              </a:rPr>
              <a:t>Детство</a:t>
            </a:r>
            <a:endParaRPr sz="1800" dirty="0">
              <a:latin typeface="Microsoft Sans Serif"/>
              <a:cs typeface="Microsoft Sans Serif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7912925" y="1166990"/>
            <a:ext cx="4279265" cy="4591050"/>
            <a:chOff x="7912925" y="1166990"/>
            <a:chExt cx="4279265" cy="4591050"/>
          </a:xfrm>
        </p:grpSpPr>
        <p:pic>
          <p:nvPicPr>
            <p:cNvPr id="34" name="object 3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03108" y="3174491"/>
              <a:ext cx="3936492" cy="258318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799775" y="1166990"/>
              <a:ext cx="1392224" cy="180303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912925" y="1963166"/>
              <a:ext cx="1236268" cy="119670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88954" y="6479133"/>
            <a:ext cx="7747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spc="-60" dirty="0">
                <a:solidFill>
                  <a:srgbClr val="888888"/>
                </a:solidFill>
                <a:latin typeface="Calibri"/>
                <a:cs typeface="Calibri"/>
              </a:rPr>
              <a:t>3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77400" y="445349"/>
            <a:ext cx="779926" cy="65868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07360" y="59581"/>
            <a:ext cx="2281479" cy="26933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43565" y="328917"/>
            <a:ext cx="891552" cy="891552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xfrm>
            <a:off x="304801" y="1784730"/>
            <a:ext cx="6629400" cy="290400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9525">
              <a:lnSpc>
                <a:spcPts val="1939"/>
              </a:lnSpc>
              <a:spcBef>
                <a:spcPts val="345"/>
              </a:spcBef>
            </a:pPr>
            <a:r>
              <a:rPr dirty="0"/>
              <a:t>Имеет</a:t>
            </a:r>
            <a:r>
              <a:rPr spc="10" dirty="0"/>
              <a:t> </a:t>
            </a:r>
            <a:r>
              <a:rPr dirty="0"/>
              <a:t>доступ</a:t>
            </a:r>
            <a:r>
              <a:rPr spc="20" dirty="0"/>
              <a:t> </a:t>
            </a:r>
            <a:r>
              <a:rPr dirty="0"/>
              <a:t>к</a:t>
            </a:r>
            <a:r>
              <a:rPr spc="15" dirty="0"/>
              <a:t> </a:t>
            </a:r>
            <a:r>
              <a:rPr dirty="0"/>
              <a:t>обширной</a:t>
            </a:r>
            <a:r>
              <a:rPr spc="15" dirty="0"/>
              <a:t> </a:t>
            </a:r>
            <a:r>
              <a:rPr dirty="0"/>
              <a:t>информации</a:t>
            </a:r>
            <a:r>
              <a:rPr spc="434" dirty="0"/>
              <a:t> </a:t>
            </a:r>
            <a:r>
              <a:rPr dirty="0"/>
              <a:t>воспитании,</a:t>
            </a:r>
            <a:r>
              <a:rPr spc="30" dirty="0"/>
              <a:t> </a:t>
            </a:r>
            <a:r>
              <a:rPr spc="-10" dirty="0"/>
              <a:t>развитии образовании</a:t>
            </a:r>
          </a:p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dirty="0"/>
              <a:t>Информации</a:t>
            </a:r>
            <a:r>
              <a:rPr spc="-65" dirty="0"/>
              <a:t> </a:t>
            </a:r>
            <a:r>
              <a:rPr dirty="0"/>
              <a:t>много,</a:t>
            </a:r>
            <a:r>
              <a:rPr spc="-65" dirty="0"/>
              <a:t> </a:t>
            </a:r>
            <a:r>
              <a:rPr dirty="0"/>
              <a:t>но</a:t>
            </a:r>
            <a:r>
              <a:rPr spc="-70" dirty="0"/>
              <a:t> </a:t>
            </a:r>
            <a:r>
              <a:rPr spc="-10" dirty="0"/>
              <a:t>затруднено</a:t>
            </a:r>
            <a:r>
              <a:rPr spc="-30" dirty="0"/>
              <a:t> </a:t>
            </a:r>
            <a:r>
              <a:rPr dirty="0"/>
              <a:t>критическое</a:t>
            </a:r>
            <a:r>
              <a:rPr spc="-40" dirty="0"/>
              <a:t> </a:t>
            </a:r>
            <a:r>
              <a:rPr dirty="0"/>
              <a:t>восприятие</a:t>
            </a:r>
            <a:r>
              <a:rPr spc="-75" dirty="0"/>
              <a:t> </a:t>
            </a:r>
            <a:r>
              <a:rPr spc="-25" dirty="0"/>
              <a:t>ее</a:t>
            </a:r>
          </a:p>
          <a:p>
            <a:pPr marL="29845">
              <a:lnSpc>
                <a:spcPct val="100000"/>
              </a:lnSpc>
              <a:spcBef>
                <a:spcPts val="960"/>
              </a:spcBef>
            </a:pPr>
            <a:r>
              <a:rPr dirty="0"/>
              <a:t>Относится</a:t>
            </a:r>
            <a:r>
              <a:rPr spc="-50" dirty="0"/>
              <a:t> </a:t>
            </a:r>
            <a:r>
              <a:rPr dirty="0"/>
              <a:t>к</a:t>
            </a:r>
            <a:r>
              <a:rPr spc="-25" dirty="0"/>
              <a:t> </a:t>
            </a:r>
            <a:r>
              <a:rPr dirty="0"/>
              <a:t>разным</a:t>
            </a:r>
            <a:r>
              <a:rPr spc="-35" dirty="0"/>
              <a:t> </a:t>
            </a:r>
            <a:r>
              <a:rPr spc="-10" dirty="0"/>
              <a:t>культурам</a:t>
            </a:r>
            <a:r>
              <a:rPr spc="-40" dirty="0"/>
              <a:t> </a:t>
            </a:r>
            <a:r>
              <a:rPr dirty="0"/>
              <a:t>и</a:t>
            </a:r>
            <a:r>
              <a:rPr spc="-20" dirty="0"/>
              <a:t> культурным</a:t>
            </a:r>
            <a:r>
              <a:rPr spc="-45" dirty="0"/>
              <a:t> </a:t>
            </a:r>
            <a:r>
              <a:rPr spc="-10" dirty="0"/>
              <a:t>уровням</a:t>
            </a:r>
          </a:p>
          <a:p>
            <a:pPr marL="12700">
              <a:lnSpc>
                <a:spcPts val="2055"/>
              </a:lnSpc>
              <a:spcBef>
                <a:spcPts val="1015"/>
              </a:spcBef>
            </a:pPr>
            <a:r>
              <a:rPr dirty="0"/>
              <a:t>Не</a:t>
            </a:r>
            <a:r>
              <a:rPr spc="204" dirty="0"/>
              <a:t> </a:t>
            </a:r>
            <a:r>
              <a:rPr dirty="0"/>
              <a:t>видит</a:t>
            </a:r>
            <a:r>
              <a:rPr spc="215" dirty="0"/>
              <a:t> </a:t>
            </a:r>
            <a:r>
              <a:rPr dirty="0"/>
              <a:t>в</a:t>
            </a:r>
            <a:r>
              <a:rPr spc="215" dirty="0"/>
              <a:t> </a:t>
            </a:r>
            <a:r>
              <a:rPr dirty="0" err="1"/>
              <a:t>педагогах</a:t>
            </a:r>
            <a:r>
              <a:rPr spc="215" dirty="0"/>
              <a:t> </a:t>
            </a:r>
            <a:r>
              <a:rPr dirty="0" err="1"/>
              <a:t>основной</a:t>
            </a:r>
            <a:r>
              <a:rPr lang="ru-RU" spc="235" dirty="0"/>
              <a:t> </a:t>
            </a:r>
            <a:r>
              <a:rPr dirty="0" err="1"/>
              <a:t>источник</a:t>
            </a:r>
            <a:r>
              <a:rPr spc="229" dirty="0"/>
              <a:t> </a:t>
            </a:r>
            <a:r>
              <a:rPr spc="-10" dirty="0" err="1"/>
              <a:t>верифицированной</a:t>
            </a:r>
            <a:r>
              <a:rPr lang="ru-RU" spc="-10" dirty="0"/>
              <a:t> </a:t>
            </a:r>
            <a:r>
              <a:rPr dirty="0" err="1"/>
              <a:t>информации</a:t>
            </a:r>
            <a:r>
              <a:rPr spc="-55" dirty="0"/>
              <a:t> </a:t>
            </a:r>
            <a:r>
              <a:rPr dirty="0"/>
              <a:t>и</a:t>
            </a:r>
            <a:r>
              <a:rPr spc="-15" dirty="0"/>
              <a:t> </a:t>
            </a:r>
            <a:r>
              <a:rPr spc="-10" dirty="0"/>
              <a:t>надежного</a:t>
            </a:r>
            <a:r>
              <a:rPr spc="-15" dirty="0"/>
              <a:t> </a:t>
            </a:r>
            <a:r>
              <a:rPr spc="-10" dirty="0"/>
              <a:t>партнера</a:t>
            </a:r>
          </a:p>
          <a:p>
            <a:pPr marL="12700" marR="95250">
              <a:lnSpc>
                <a:spcPts val="1939"/>
              </a:lnSpc>
              <a:spcBef>
                <a:spcPts val="945"/>
              </a:spcBef>
            </a:pPr>
            <a:r>
              <a:rPr dirty="0"/>
              <a:t>Если</a:t>
            </a:r>
            <a:r>
              <a:rPr spc="330" dirty="0"/>
              <a:t> </a:t>
            </a:r>
            <a:r>
              <a:rPr dirty="0"/>
              <a:t>и</a:t>
            </a:r>
            <a:r>
              <a:rPr spc="330" dirty="0"/>
              <a:t> </a:t>
            </a:r>
            <a:r>
              <a:rPr dirty="0"/>
              <a:t>не</a:t>
            </a:r>
            <a:r>
              <a:rPr spc="315" dirty="0"/>
              <a:t> </a:t>
            </a:r>
            <a:r>
              <a:rPr dirty="0"/>
              <a:t>является</a:t>
            </a:r>
            <a:r>
              <a:rPr spc="340" dirty="0"/>
              <a:t> </a:t>
            </a:r>
            <a:r>
              <a:rPr dirty="0"/>
              <a:t>«цифровым</a:t>
            </a:r>
            <a:r>
              <a:rPr spc="335" dirty="0"/>
              <a:t> </a:t>
            </a:r>
            <a:r>
              <a:rPr dirty="0"/>
              <a:t>аборигеном»,</a:t>
            </a:r>
            <a:r>
              <a:rPr spc="340" dirty="0"/>
              <a:t> </a:t>
            </a:r>
            <a:r>
              <a:rPr dirty="0"/>
              <a:t>то</a:t>
            </a:r>
            <a:r>
              <a:rPr spc="340" dirty="0"/>
              <a:t> </a:t>
            </a:r>
            <a:r>
              <a:rPr dirty="0"/>
              <a:t>всё</a:t>
            </a:r>
            <a:r>
              <a:rPr spc="340" dirty="0"/>
              <a:t> </a:t>
            </a:r>
            <a:r>
              <a:rPr spc="-10" dirty="0"/>
              <a:t>равно </a:t>
            </a:r>
            <a:r>
              <a:rPr dirty="0"/>
              <a:t>ориентирован</a:t>
            </a:r>
            <a:r>
              <a:rPr spc="-40" dirty="0"/>
              <a:t> </a:t>
            </a:r>
            <a:r>
              <a:rPr dirty="0"/>
              <a:t>на</a:t>
            </a:r>
            <a:r>
              <a:rPr spc="-65" dirty="0"/>
              <a:t> </a:t>
            </a:r>
            <a:r>
              <a:rPr dirty="0"/>
              <a:t>цифровую</a:t>
            </a:r>
            <a:r>
              <a:rPr spc="-80" dirty="0"/>
              <a:t> </a:t>
            </a:r>
            <a:r>
              <a:rPr spc="-10" dirty="0"/>
              <a:t>среду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850517" y="1369314"/>
            <a:ext cx="24206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Современный</a:t>
            </a:r>
            <a:r>
              <a:rPr sz="1800" spc="-9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родитель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55534" y="1951735"/>
            <a:ext cx="3654425" cy="547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55"/>
              </a:lnSpc>
              <a:spcBef>
                <a:spcPts val="100"/>
              </a:spcBef>
            </a:pPr>
            <a:r>
              <a:rPr sz="1800" dirty="0">
                <a:solidFill>
                  <a:srgbClr val="001F5F"/>
                </a:solidFill>
                <a:latin typeface="Calibri"/>
                <a:cs typeface="Calibri"/>
              </a:rPr>
              <a:t>Новые</a:t>
            </a:r>
            <a:r>
              <a:rPr sz="1800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1F5F"/>
                </a:solidFill>
                <a:latin typeface="Calibri"/>
                <a:cs typeface="Calibri"/>
              </a:rPr>
              <a:t>социальные</a:t>
            </a:r>
            <a:r>
              <a:rPr sz="1800" spc="-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1F5F"/>
                </a:solidFill>
                <a:latin typeface="Calibri"/>
                <a:cs typeface="Calibri"/>
              </a:rPr>
              <a:t>запросы</a:t>
            </a:r>
            <a:r>
              <a:rPr sz="1800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1F5F"/>
                </a:solidFill>
                <a:latin typeface="Calibri"/>
                <a:cs typeface="Calibri"/>
              </a:rPr>
              <a:t>семей</a:t>
            </a:r>
            <a:r>
              <a:rPr sz="1800" spc="3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50" dirty="0">
                <a:solidFill>
                  <a:srgbClr val="001F5F"/>
                </a:solidFill>
                <a:latin typeface="Calibri"/>
                <a:cs typeface="Calibri"/>
              </a:rPr>
              <a:t>и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055"/>
              </a:lnSpc>
            </a:pPr>
            <a:r>
              <a:rPr sz="1800" dirty="0">
                <a:solidFill>
                  <a:srgbClr val="001F5F"/>
                </a:solidFill>
                <a:latin typeface="Calibri"/>
                <a:cs typeface="Calibri"/>
              </a:rPr>
              <a:t>старые</a:t>
            </a:r>
            <a:r>
              <a:rPr sz="1800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Calibri"/>
                <a:cs typeface="Calibri"/>
              </a:rPr>
              <a:t>технологии</a:t>
            </a:r>
            <a:r>
              <a:rPr sz="1800" spc="-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Calibri"/>
                <a:cs typeface="Calibri"/>
              </a:rPr>
              <a:t>взаимодействия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455534" y="2673553"/>
            <a:ext cx="3947160" cy="192786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 marR="5080">
              <a:lnSpc>
                <a:spcPts val="1939"/>
              </a:lnSpc>
              <a:spcBef>
                <a:spcPts val="350"/>
              </a:spcBef>
            </a:pPr>
            <a:r>
              <a:rPr sz="1800" spc="-10" dirty="0">
                <a:solidFill>
                  <a:srgbClr val="001F5F"/>
                </a:solidFill>
                <a:latin typeface="Calibri"/>
                <a:cs typeface="Calibri"/>
              </a:rPr>
              <a:t>Необходимость</a:t>
            </a:r>
            <a:r>
              <a:rPr sz="1800" spc="-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1F5F"/>
                </a:solidFill>
                <a:latin typeface="Calibri"/>
                <a:cs typeface="Calibri"/>
              </a:rPr>
              <a:t>диалога</a:t>
            </a:r>
            <a:r>
              <a:rPr sz="1800" spc="-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1F5F"/>
                </a:solidFill>
                <a:latin typeface="Calibri"/>
                <a:cs typeface="Calibri"/>
              </a:rPr>
              <a:t>с</a:t>
            </a:r>
            <a:r>
              <a:rPr sz="18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Calibri"/>
                <a:cs typeface="Calibri"/>
              </a:rPr>
              <a:t>родителями</a:t>
            </a:r>
            <a:r>
              <a:rPr sz="1800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50" dirty="0">
                <a:solidFill>
                  <a:srgbClr val="001F5F"/>
                </a:solidFill>
                <a:latin typeface="Calibri"/>
                <a:cs typeface="Calibri"/>
              </a:rPr>
              <a:t>и </a:t>
            </a:r>
            <a:r>
              <a:rPr sz="1800" spc="-10" dirty="0">
                <a:solidFill>
                  <a:srgbClr val="001F5F"/>
                </a:solidFill>
                <a:latin typeface="Calibri"/>
                <a:cs typeface="Calibri"/>
              </a:rPr>
              <a:t>преобладание</a:t>
            </a:r>
            <a:r>
              <a:rPr sz="18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Calibri"/>
                <a:cs typeface="Calibri"/>
              </a:rPr>
              <a:t>монологических</a:t>
            </a:r>
            <a:r>
              <a:rPr sz="180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001F5F"/>
                </a:solidFill>
                <a:latin typeface="Calibri"/>
                <a:cs typeface="Calibri"/>
              </a:rPr>
              <a:t>форм </a:t>
            </a:r>
            <a:r>
              <a:rPr sz="1800" spc="-10" dirty="0">
                <a:solidFill>
                  <a:srgbClr val="001F5F"/>
                </a:solidFill>
                <a:latin typeface="Calibri"/>
                <a:cs typeface="Calibri"/>
              </a:rPr>
              <a:t>общения</a:t>
            </a:r>
            <a:endParaRPr sz="1800">
              <a:latin typeface="Calibri"/>
              <a:cs typeface="Calibri"/>
            </a:endParaRPr>
          </a:p>
          <a:p>
            <a:pPr marL="74930">
              <a:lnSpc>
                <a:spcPts val="2055"/>
              </a:lnSpc>
              <a:spcBef>
                <a:spcPts val="910"/>
              </a:spcBef>
            </a:pPr>
            <a:r>
              <a:rPr sz="1800" dirty="0">
                <a:solidFill>
                  <a:srgbClr val="001F5F"/>
                </a:solidFill>
                <a:latin typeface="Calibri"/>
                <a:cs typeface="Calibri"/>
              </a:rPr>
              <a:t>Потребность</a:t>
            </a:r>
            <a:r>
              <a:rPr sz="1800" spc="-8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Calibri"/>
                <a:cs typeface="Calibri"/>
              </a:rPr>
              <a:t>родителей</a:t>
            </a:r>
            <a:r>
              <a:rPr sz="1800" spc="-9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50" dirty="0">
                <a:solidFill>
                  <a:srgbClr val="001F5F"/>
                </a:solidFill>
                <a:latin typeface="Calibri"/>
                <a:cs typeface="Calibri"/>
              </a:rPr>
              <a:t>в</a:t>
            </a:r>
            <a:endParaRPr sz="1800">
              <a:latin typeface="Calibri"/>
              <a:cs typeface="Calibri"/>
            </a:endParaRPr>
          </a:p>
          <a:p>
            <a:pPr marL="74930">
              <a:lnSpc>
                <a:spcPts val="1945"/>
              </a:lnSpc>
            </a:pPr>
            <a:r>
              <a:rPr sz="1800" spc="-10" dirty="0">
                <a:solidFill>
                  <a:srgbClr val="001F5F"/>
                </a:solidFill>
                <a:latin typeface="Calibri"/>
                <a:cs typeface="Calibri"/>
              </a:rPr>
              <a:t>профессиональной</a:t>
            </a:r>
            <a:r>
              <a:rPr sz="18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1F5F"/>
                </a:solidFill>
                <a:latin typeface="Calibri"/>
                <a:cs typeface="Calibri"/>
              </a:rPr>
              <a:t>помощи</a:t>
            </a:r>
            <a:r>
              <a:rPr sz="18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50" dirty="0">
                <a:solidFill>
                  <a:srgbClr val="001F5F"/>
                </a:solidFill>
                <a:latin typeface="Calibri"/>
                <a:cs typeface="Calibri"/>
              </a:rPr>
              <a:t>и</a:t>
            </a:r>
            <a:endParaRPr sz="1800">
              <a:latin typeface="Calibri"/>
              <a:cs typeface="Calibri"/>
            </a:endParaRPr>
          </a:p>
          <a:p>
            <a:pPr marL="74930" marR="220979">
              <a:lnSpc>
                <a:spcPts val="1939"/>
              </a:lnSpc>
              <a:spcBef>
                <a:spcPts val="140"/>
              </a:spcBef>
            </a:pPr>
            <a:r>
              <a:rPr sz="1800" spc="-10" dirty="0">
                <a:solidFill>
                  <a:srgbClr val="001F5F"/>
                </a:solidFill>
                <a:latin typeface="Calibri"/>
                <a:cs typeface="Calibri"/>
              </a:rPr>
              <a:t>отсутствие</a:t>
            </a:r>
            <a:r>
              <a:rPr sz="1800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1F5F"/>
                </a:solidFill>
                <a:latin typeface="Calibri"/>
                <a:cs typeface="Calibri"/>
              </a:rPr>
              <a:t>видения</a:t>
            </a:r>
            <a:r>
              <a:rPr sz="1800" spc="-8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1F5F"/>
                </a:solidFill>
                <a:latin typeface="Calibri"/>
                <a:cs typeface="Calibri"/>
              </a:rPr>
              <a:t>педагога</a:t>
            </a:r>
            <a:r>
              <a:rPr sz="1800" spc="-7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001F5F"/>
                </a:solidFill>
                <a:latin typeface="Calibri"/>
                <a:cs typeface="Calibri"/>
              </a:rPr>
              <a:t>как </a:t>
            </a:r>
            <a:r>
              <a:rPr sz="1800" spc="-10" dirty="0">
                <a:solidFill>
                  <a:srgbClr val="001F5F"/>
                </a:solidFill>
                <a:latin typeface="Calibri"/>
                <a:cs typeface="Calibri"/>
              </a:rPr>
              <a:t>носителя</a:t>
            </a:r>
            <a:r>
              <a:rPr sz="1800" spc="-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Calibri"/>
                <a:cs typeface="Calibri"/>
              </a:rPr>
              <a:t>компетентной</a:t>
            </a:r>
            <a:r>
              <a:rPr sz="1800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Calibri"/>
                <a:cs typeface="Calibri"/>
              </a:rPr>
              <a:t>информации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36991" y="1387297"/>
            <a:ext cx="145605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001F5F"/>
                </a:solidFill>
                <a:latin typeface="Calibri"/>
                <a:cs typeface="Calibri"/>
              </a:rPr>
              <a:t>Противоречия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43000" y="5899487"/>
            <a:ext cx="9774809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66415" marR="5080" indent="-1537335">
              <a:lnSpc>
                <a:spcPts val="1939"/>
              </a:lnSpc>
            </a:pPr>
            <a:r>
              <a:rPr lang="ru-RU" sz="1800" b="1" spc="-10" dirty="0">
                <a:solidFill>
                  <a:srgbClr val="001F5F"/>
                </a:solidFill>
                <a:latin typeface="Calibri"/>
                <a:cs typeface="Calibri"/>
              </a:rPr>
              <a:t>Необходимость</a:t>
            </a:r>
            <a:r>
              <a:rPr lang="ru-RU" sz="1800" b="1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ru-RU" sz="1800" b="1" spc="-10" dirty="0">
                <a:solidFill>
                  <a:srgbClr val="001F5F"/>
                </a:solidFill>
                <a:latin typeface="Calibri"/>
                <a:cs typeface="Calibri"/>
              </a:rPr>
              <a:t>формирования</a:t>
            </a:r>
            <a:r>
              <a:rPr lang="ru-RU" sz="1800" b="1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ru-RU" sz="1800" b="1" dirty="0">
                <a:solidFill>
                  <a:srgbClr val="001F5F"/>
                </a:solidFill>
                <a:latin typeface="Calibri"/>
                <a:cs typeface="Calibri"/>
              </a:rPr>
              <a:t>единого</a:t>
            </a:r>
            <a:r>
              <a:rPr lang="ru-RU" sz="1800" b="1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ru-RU" sz="1800" b="1" spc="-10" dirty="0">
                <a:solidFill>
                  <a:srgbClr val="001F5F"/>
                </a:solidFill>
                <a:latin typeface="Calibri"/>
                <a:cs typeface="Calibri"/>
              </a:rPr>
              <a:t>образовательного</a:t>
            </a:r>
            <a:r>
              <a:rPr lang="ru-RU" sz="1800" b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ru-RU" sz="1800" b="1" spc="-10" dirty="0">
                <a:solidFill>
                  <a:srgbClr val="001F5F"/>
                </a:solidFill>
                <a:latin typeface="Calibri"/>
                <a:cs typeface="Calibri"/>
              </a:rPr>
              <a:t>пространства </a:t>
            </a:r>
            <a:r>
              <a:rPr lang="ru-RU" sz="1800" b="1" dirty="0">
                <a:solidFill>
                  <a:srgbClr val="001F5F"/>
                </a:solidFill>
                <a:latin typeface="Calibri"/>
                <a:cs typeface="Calibri"/>
              </a:rPr>
              <a:t>института</a:t>
            </a:r>
            <a:r>
              <a:rPr lang="ru-RU" sz="1800" b="1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ru-RU" sz="1800" b="1" dirty="0">
                <a:solidFill>
                  <a:srgbClr val="001F5F"/>
                </a:solidFill>
                <a:latin typeface="Calibri"/>
                <a:cs typeface="Calibri"/>
              </a:rPr>
              <a:t>образования</a:t>
            </a:r>
            <a:r>
              <a:rPr lang="ru-RU" sz="1800" b="1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ru-RU" sz="1800" b="1" dirty="0">
                <a:solidFill>
                  <a:srgbClr val="001F5F"/>
                </a:solidFill>
                <a:latin typeface="Calibri"/>
                <a:cs typeface="Calibri"/>
              </a:rPr>
              <a:t>и</a:t>
            </a:r>
            <a:r>
              <a:rPr lang="ru-RU" sz="1800" b="1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ru-RU" sz="1800" b="1" dirty="0">
                <a:solidFill>
                  <a:srgbClr val="001F5F"/>
                </a:solidFill>
                <a:latin typeface="Calibri"/>
                <a:cs typeface="Calibri"/>
              </a:rPr>
              <a:t>института</a:t>
            </a:r>
            <a:r>
              <a:rPr lang="ru-RU" sz="1800" b="1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ru-RU" sz="1800" b="1" spc="-10" dirty="0">
                <a:solidFill>
                  <a:srgbClr val="001F5F"/>
                </a:solidFill>
                <a:latin typeface="Calibri"/>
                <a:cs typeface="Calibri"/>
              </a:rPr>
              <a:t>семьи</a:t>
            </a:r>
            <a:endParaRPr lang="ru-RU"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1048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1159763" y="763523"/>
              <a:ext cx="4935220" cy="1228725"/>
            </a:xfrm>
            <a:custGeom>
              <a:avLst/>
              <a:gdLst/>
              <a:ahLst/>
              <a:cxnLst/>
              <a:rect l="l" t="t" r="r" b="b"/>
              <a:pathLst>
                <a:path w="4935220" h="1228725">
                  <a:moveTo>
                    <a:pt x="4729988" y="0"/>
                  </a:moveTo>
                  <a:lnTo>
                    <a:pt x="204724" y="0"/>
                  </a:lnTo>
                  <a:lnTo>
                    <a:pt x="157781" y="5408"/>
                  </a:lnTo>
                  <a:lnTo>
                    <a:pt x="114690" y="20814"/>
                  </a:lnTo>
                  <a:lnTo>
                    <a:pt x="76678" y="44986"/>
                  </a:lnTo>
                  <a:lnTo>
                    <a:pt x="44974" y="76694"/>
                  </a:lnTo>
                  <a:lnTo>
                    <a:pt x="20808" y="114707"/>
                  </a:lnTo>
                  <a:lnTo>
                    <a:pt x="5406" y="157793"/>
                  </a:lnTo>
                  <a:lnTo>
                    <a:pt x="0" y="204724"/>
                  </a:lnTo>
                  <a:lnTo>
                    <a:pt x="0" y="1023620"/>
                  </a:lnTo>
                  <a:lnTo>
                    <a:pt x="5406" y="1070550"/>
                  </a:lnTo>
                  <a:lnTo>
                    <a:pt x="20808" y="1113636"/>
                  </a:lnTo>
                  <a:lnTo>
                    <a:pt x="44974" y="1151649"/>
                  </a:lnTo>
                  <a:lnTo>
                    <a:pt x="76678" y="1183357"/>
                  </a:lnTo>
                  <a:lnTo>
                    <a:pt x="114690" y="1207529"/>
                  </a:lnTo>
                  <a:lnTo>
                    <a:pt x="157781" y="1222935"/>
                  </a:lnTo>
                  <a:lnTo>
                    <a:pt x="204724" y="1228343"/>
                  </a:lnTo>
                  <a:lnTo>
                    <a:pt x="4729988" y="1228343"/>
                  </a:lnTo>
                  <a:lnTo>
                    <a:pt x="4776918" y="1222935"/>
                  </a:lnTo>
                  <a:lnTo>
                    <a:pt x="4820004" y="1207529"/>
                  </a:lnTo>
                  <a:lnTo>
                    <a:pt x="4858017" y="1183357"/>
                  </a:lnTo>
                  <a:lnTo>
                    <a:pt x="4889725" y="1151649"/>
                  </a:lnTo>
                  <a:lnTo>
                    <a:pt x="4913897" y="1113636"/>
                  </a:lnTo>
                  <a:lnTo>
                    <a:pt x="4929303" y="1070550"/>
                  </a:lnTo>
                  <a:lnTo>
                    <a:pt x="4934712" y="1023620"/>
                  </a:lnTo>
                  <a:lnTo>
                    <a:pt x="4934712" y="204724"/>
                  </a:lnTo>
                  <a:lnTo>
                    <a:pt x="4929303" y="157793"/>
                  </a:lnTo>
                  <a:lnTo>
                    <a:pt x="4913897" y="114707"/>
                  </a:lnTo>
                  <a:lnTo>
                    <a:pt x="4889725" y="76694"/>
                  </a:lnTo>
                  <a:lnTo>
                    <a:pt x="4858017" y="44986"/>
                  </a:lnTo>
                  <a:lnTo>
                    <a:pt x="4820004" y="20814"/>
                  </a:lnTo>
                  <a:lnTo>
                    <a:pt x="4776918" y="5408"/>
                  </a:lnTo>
                  <a:lnTo>
                    <a:pt x="47299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59763" y="763523"/>
              <a:ext cx="4935220" cy="1228725"/>
            </a:xfrm>
            <a:custGeom>
              <a:avLst/>
              <a:gdLst/>
              <a:ahLst/>
              <a:cxnLst/>
              <a:rect l="l" t="t" r="r" b="b"/>
              <a:pathLst>
                <a:path w="4935220" h="1228725">
                  <a:moveTo>
                    <a:pt x="0" y="204724"/>
                  </a:moveTo>
                  <a:lnTo>
                    <a:pt x="5406" y="157793"/>
                  </a:lnTo>
                  <a:lnTo>
                    <a:pt x="20808" y="114707"/>
                  </a:lnTo>
                  <a:lnTo>
                    <a:pt x="44974" y="76694"/>
                  </a:lnTo>
                  <a:lnTo>
                    <a:pt x="76678" y="44986"/>
                  </a:lnTo>
                  <a:lnTo>
                    <a:pt x="114690" y="20814"/>
                  </a:lnTo>
                  <a:lnTo>
                    <a:pt x="157781" y="5408"/>
                  </a:lnTo>
                  <a:lnTo>
                    <a:pt x="204724" y="0"/>
                  </a:lnTo>
                  <a:lnTo>
                    <a:pt x="4729988" y="0"/>
                  </a:lnTo>
                  <a:lnTo>
                    <a:pt x="4776918" y="5408"/>
                  </a:lnTo>
                  <a:lnTo>
                    <a:pt x="4820004" y="20814"/>
                  </a:lnTo>
                  <a:lnTo>
                    <a:pt x="4858017" y="44986"/>
                  </a:lnTo>
                  <a:lnTo>
                    <a:pt x="4889725" y="76694"/>
                  </a:lnTo>
                  <a:lnTo>
                    <a:pt x="4913897" y="114707"/>
                  </a:lnTo>
                  <a:lnTo>
                    <a:pt x="4929303" y="157793"/>
                  </a:lnTo>
                  <a:lnTo>
                    <a:pt x="4934712" y="204724"/>
                  </a:lnTo>
                  <a:lnTo>
                    <a:pt x="4934712" y="1023620"/>
                  </a:lnTo>
                  <a:lnTo>
                    <a:pt x="4929303" y="1070550"/>
                  </a:lnTo>
                  <a:lnTo>
                    <a:pt x="4913897" y="1113636"/>
                  </a:lnTo>
                  <a:lnTo>
                    <a:pt x="4889725" y="1151649"/>
                  </a:lnTo>
                  <a:lnTo>
                    <a:pt x="4858017" y="1183357"/>
                  </a:lnTo>
                  <a:lnTo>
                    <a:pt x="4820004" y="1207529"/>
                  </a:lnTo>
                  <a:lnTo>
                    <a:pt x="4776918" y="1222935"/>
                  </a:lnTo>
                  <a:lnTo>
                    <a:pt x="4729988" y="1228343"/>
                  </a:lnTo>
                  <a:lnTo>
                    <a:pt x="204724" y="1228343"/>
                  </a:lnTo>
                  <a:lnTo>
                    <a:pt x="157781" y="1222935"/>
                  </a:lnTo>
                  <a:lnTo>
                    <a:pt x="114690" y="1207529"/>
                  </a:lnTo>
                  <a:lnTo>
                    <a:pt x="76678" y="1183357"/>
                  </a:lnTo>
                  <a:lnTo>
                    <a:pt x="44974" y="1151649"/>
                  </a:lnTo>
                  <a:lnTo>
                    <a:pt x="20808" y="1113636"/>
                  </a:lnTo>
                  <a:lnTo>
                    <a:pt x="5406" y="1070550"/>
                  </a:lnTo>
                  <a:lnTo>
                    <a:pt x="0" y="1023620"/>
                  </a:lnTo>
                  <a:lnTo>
                    <a:pt x="0" y="204724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316863" y="739266"/>
            <a:ext cx="4620895" cy="1245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-635" algn="ctr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1F4E79"/>
                </a:solidFill>
                <a:latin typeface="Calibri"/>
                <a:cs typeface="Calibri"/>
              </a:rPr>
              <a:t>Педагогическое</a:t>
            </a:r>
            <a:r>
              <a:rPr sz="2000" b="1" spc="-6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1F4E79"/>
                </a:solidFill>
                <a:latin typeface="Calibri"/>
                <a:cs typeface="Calibri"/>
              </a:rPr>
              <a:t>просвещение</a:t>
            </a:r>
            <a:r>
              <a:rPr sz="2000" b="1" spc="-7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1F4E79"/>
                </a:solidFill>
                <a:latin typeface="Calibri"/>
                <a:cs typeface="Calibri"/>
              </a:rPr>
              <a:t>родителей </a:t>
            </a:r>
            <a:r>
              <a:rPr sz="2000" b="1" dirty="0">
                <a:solidFill>
                  <a:srgbClr val="1F4E79"/>
                </a:solidFill>
                <a:latin typeface="Calibri"/>
                <a:cs typeface="Calibri"/>
              </a:rPr>
              <a:t>(законных</a:t>
            </a:r>
            <a:r>
              <a:rPr sz="2000" b="1" spc="-5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1F4E79"/>
                </a:solidFill>
                <a:latin typeface="Calibri"/>
                <a:cs typeface="Calibri"/>
              </a:rPr>
              <a:t>представителей)</a:t>
            </a:r>
            <a:r>
              <a:rPr sz="2000" b="1" spc="-6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1F4E79"/>
                </a:solidFill>
                <a:latin typeface="Calibri"/>
                <a:cs typeface="Calibri"/>
              </a:rPr>
              <a:t>детей</a:t>
            </a:r>
            <a:r>
              <a:rPr sz="2000" b="1" spc="-3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1F4E79"/>
                </a:solidFill>
                <a:latin typeface="Calibri"/>
                <a:cs typeface="Calibri"/>
              </a:rPr>
              <a:t>–</a:t>
            </a:r>
            <a:r>
              <a:rPr sz="2000" b="1" spc="-3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000" b="1" spc="-25" dirty="0">
                <a:solidFill>
                  <a:srgbClr val="1F4E79"/>
                </a:solidFill>
                <a:latin typeface="Calibri"/>
                <a:cs typeface="Calibri"/>
              </a:rPr>
              <a:t>это </a:t>
            </a:r>
            <a:r>
              <a:rPr sz="2000" b="1" spc="-10" dirty="0">
                <a:solidFill>
                  <a:srgbClr val="1F4E79"/>
                </a:solidFill>
                <a:latin typeface="Calibri"/>
                <a:cs typeface="Calibri"/>
              </a:rPr>
              <a:t>целенаправленный</a:t>
            </a:r>
            <a:r>
              <a:rPr sz="2000" b="1" spc="-2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1F4E79"/>
                </a:solidFill>
                <a:latin typeface="Calibri"/>
                <a:cs typeface="Calibri"/>
              </a:rPr>
              <a:t>процесс</a:t>
            </a:r>
            <a:r>
              <a:rPr sz="2000" b="1" spc="-3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1F4E79"/>
                </a:solidFill>
                <a:latin typeface="Calibri"/>
                <a:cs typeface="Calibri"/>
              </a:rPr>
              <a:t>активизации воспитательного</a:t>
            </a:r>
            <a:r>
              <a:rPr sz="2000" b="1" spc="-4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1F4E79"/>
                </a:solidFill>
                <a:latin typeface="Calibri"/>
                <a:cs typeface="Calibri"/>
              </a:rPr>
              <a:t>потенциала</a:t>
            </a:r>
            <a:r>
              <a:rPr sz="2000" b="1" spc="-3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1F4E79"/>
                </a:solidFill>
                <a:latin typeface="Calibri"/>
                <a:cs typeface="Calibri"/>
              </a:rPr>
              <a:t>семьи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34441" y="2294889"/>
            <a:ext cx="5093970" cy="1375410"/>
            <a:chOff x="234441" y="2294889"/>
            <a:chExt cx="5093970" cy="1375410"/>
          </a:xfrm>
        </p:grpSpPr>
        <p:sp>
          <p:nvSpPr>
            <p:cNvPr id="7" name="object 7"/>
            <p:cNvSpPr/>
            <p:nvPr/>
          </p:nvSpPr>
          <p:spPr>
            <a:xfrm>
              <a:off x="240791" y="2301239"/>
              <a:ext cx="5081270" cy="1362710"/>
            </a:xfrm>
            <a:custGeom>
              <a:avLst/>
              <a:gdLst/>
              <a:ahLst/>
              <a:cxnLst/>
              <a:rect l="l" t="t" r="r" b="b"/>
              <a:pathLst>
                <a:path w="5081270" h="1362710">
                  <a:moveTo>
                    <a:pt x="4853940" y="0"/>
                  </a:moveTo>
                  <a:lnTo>
                    <a:pt x="227076" y="0"/>
                  </a:lnTo>
                  <a:lnTo>
                    <a:pt x="181311" y="4615"/>
                  </a:lnTo>
                  <a:lnTo>
                    <a:pt x="138686" y="17853"/>
                  </a:lnTo>
                  <a:lnTo>
                    <a:pt x="100114" y="38797"/>
                  </a:lnTo>
                  <a:lnTo>
                    <a:pt x="66508" y="66532"/>
                  </a:lnTo>
                  <a:lnTo>
                    <a:pt x="38780" y="100142"/>
                  </a:lnTo>
                  <a:lnTo>
                    <a:pt x="17844" y="138713"/>
                  </a:lnTo>
                  <a:lnTo>
                    <a:pt x="4613" y="181329"/>
                  </a:lnTo>
                  <a:lnTo>
                    <a:pt x="0" y="227075"/>
                  </a:lnTo>
                  <a:lnTo>
                    <a:pt x="0" y="1135380"/>
                  </a:lnTo>
                  <a:lnTo>
                    <a:pt x="4613" y="1181126"/>
                  </a:lnTo>
                  <a:lnTo>
                    <a:pt x="17844" y="1223742"/>
                  </a:lnTo>
                  <a:lnTo>
                    <a:pt x="38780" y="1262313"/>
                  </a:lnTo>
                  <a:lnTo>
                    <a:pt x="66508" y="1295923"/>
                  </a:lnTo>
                  <a:lnTo>
                    <a:pt x="100114" y="1323658"/>
                  </a:lnTo>
                  <a:lnTo>
                    <a:pt x="138686" y="1344602"/>
                  </a:lnTo>
                  <a:lnTo>
                    <a:pt x="181311" y="1357840"/>
                  </a:lnTo>
                  <a:lnTo>
                    <a:pt x="227076" y="1362456"/>
                  </a:lnTo>
                  <a:lnTo>
                    <a:pt x="4853940" y="1362456"/>
                  </a:lnTo>
                  <a:lnTo>
                    <a:pt x="4899686" y="1357840"/>
                  </a:lnTo>
                  <a:lnTo>
                    <a:pt x="4942302" y="1344602"/>
                  </a:lnTo>
                  <a:lnTo>
                    <a:pt x="4980873" y="1323658"/>
                  </a:lnTo>
                  <a:lnTo>
                    <a:pt x="5014483" y="1295923"/>
                  </a:lnTo>
                  <a:lnTo>
                    <a:pt x="5042218" y="1262313"/>
                  </a:lnTo>
                  <a:lnTo>
                    <a:pt x="5063162" y="1223742"/>
                  </a:lnTo>
                  <a:lnTo>
                    <a:pt x="5076400" y="1181126"/>
                  </a:lnTo>
                  <a:lnTo>
                    <a:pt x="5081016" y="1135380"/>
                  </a:lnTo>
                  <a:lnTo>
                    <a:pt x="5081016" y="227075"/>
                  </a:lnTo>
                  <a:lnTo>
                    <a:pt x="5076400" y="181329"/>
                  </a:lnTo>
                  <a:lnTo>
                    <a:pt x="5063162" y="138713"/>
                  </a:lnTo>
                  <a:lnTo>
                    <a:pt x="5042218" y="100142"/>
                  </a:lnTo>
                  <a:lnTo>
                    <a:pt x="5014483" y="66532"/>
                  </a:lnTo>
                  <a:lnTo>
                    <a:pt x="4980873" y="38797"/>
                  </a:lnTo>
                  <a:lnTo>
                    <a:pt x="4942302" y="17853"/>
                  </a:lnTo>
                  <a:lnTo>
                    <a:pt x="4899686" y="4615"/>
                  </a:lnTo>
                  <a:lnTo>
                    <a:pt x="48539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40791" y="2301239"/>
              <a:ext cx="5081270" cy="1362710"/>
            </a:xfrm>
            <a:custGeom>
              <a:avLst/>
              <a:gdLst/>
              <a:ahLst/>
              <a:cxnLst/>
              <a:rect l="l" t="t" r="r" b="b"/>
              <a:pathLst>
                <a:path w="5081270" h="1362710">
                  <a:moveTo>
                    <a:pt x="0" y="227075"/>
                  </a:moveTo>
                  <a:lnTo>
                    <a:pt x="4613" y="181329"/>
                  </a:lnTo>
                  <a:lnTo>
                    <a:pt x="17844" y="138713"/>
                  </a:lnTo>
                  <a:lnTo>
                    <a:pt x="38780" y="100142"/>
                  </a:lnTo>
                  <a:lnTo>
                    <a:pt x="66508" y="66532"/>
                  </a:lnTo>
                  <a:lnTo>
                    <a:pt x="100114" y="38797"/>
                  </a:lnTo>
                  <a:lnTo>
                    <a:pt x="138686" y="17853"/>
                  </a:lnTo>
                  <a:lnTo>
                    <a:pt x="181311" y="4615"/>
                  </a:lnTo>
                  <a:lnTo>
                    <a:pt x="227076" y="0"/>
                  </a:lnTo>
                  <a:lnTo>
                    <a:pt x="4853940" y="0"/>
                  </a:lnTo>
                  <a:lnTo>
                    <a:pt x="4899686" y="4615"/>
                  </a:lnTo>
                  <a:lnTo>
                    <a:pt x="4942302" y="17853"/>
                  </a:lnTo>
                  <a:lnTo>
                    <a:pt x="4980873" y="38797"/>
                  </a:lnTo>
                  <a:lnTo>
                    <a:pt x="5014483" y="66532"/>
                  </a:lnTo>
                  <a:lnTo>
                    <a:pt x="5042218" y="100142"/>
                  </a:lnTo>
                  <a:lnTo>
                    <a:pt x="5063162" y="138713"/>
                  </a:lnTo>
                  <a:lnTo>
                    <a:pt x="5076400" y="181329"/>
                  </a:lnTo>
                  <a:lnTo>
                    <a:pt x="5081016" y="227075"/>
                  </a:lnTo>
                  <a:lnTo>
                    <a:pt x="5081016" y="1135380"/>
                  </a:lnTo>
                  <a:lnTo>
                    <a:pt x="5076400" y="1181126"/>
                  </a:lnTo>
                  <a:lnTo>
                    <a:pt x="5063162" y="1223742"/>
                  </a:lnTo>
                  <a:lnTo>
                    <a:pt x="5042218" y="1262313"/>
                  </a:lnTo>
                  <a:lnTo>
                    <a:pt x="5014483" y="1295923"/>
                  </a:lnTo>
                  <a:lnTo>
                    <a:pt x="4980873" y="1323658"/>
                  </a:lnTo>
                  <a:lnTo>
                    <a:pt x="4942302" y="1344602"/>
                  </a:lnTo>
                  <a:lnTo>
                    <a:pt x="4899686" y="1357840"/>
                  </a:lnTo>
                  <a:lnTo>
                    <a:pt x="4853940" y="1362456"/>
                  </a:lnTo>
                  <a:lnTo>
                    <a:pt x="227076" y="1362456"/>
                  </a:lnTo>
                  <a:lnTo>
                    <a:pt x="181311" y="1357840"/>
                  </a:lnTo>
                  <a:lnTo>
                    <a:pt x="138686" y="1344602"/>
                  </a:lnTo>
                  <a:lnTo>
                    <a:pt x="100114" y="1323658"/>
                  </a:lnTo>
                  <a:lnTo>
                    <a:pt x="66508" y="1295923"/>
                  </a:lnTo>
                  <a:lnTo>
                    <a:pt x="38780" y="1262313"/>
                  </a:lnTo>
                  <a:lnTo>
                    <a:pt x="17844" y="1223742"/>
                  </a:lnTo>
                  <a:lnTo>
                    <a:pt x="4613" y="1181126"/>
                  </a:lnTo>
                  <a:lnTo>
                    <a:pt x="0" y="1135380"/>
                  </a:lnTo>
                  <a:lnTo>
                    <a:pt x="0" y="227075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939495" y="2497074"/>
            <a:ext cx="3681095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1F4E79"/>
                </a:solidFill>
                <a:latin typeface="Calibri"/>
                <a:cs typeface="Calibri"/>
              </a:rPr>
              <a:t>Обеспечение</a:t>
            </a:r>
            <a:r>
              <a:rPr sz="2000" b="1" spc="-6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1F4E79"/>
                </a:solidFill>
                <a:latin typeface="Calibri"/>
                <a:cs typeface="Calibri"/>
              </a:rPr>
              <a:t>единства</a:t>
            </a:r>
            <a:r>
              <a:rPr sz="2000" b="1" spc="-6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1F4E79"/>
                </a:solidFill>
                <a:latin typeface="Calibri"/>
                <a:cs typeface="Calibri"/>
              </a:rPr>
              <a:t>подходов </a:t>
            </a:r>
            <a:r>
              <a:rPr sz="2000" b="1" dirty="0">
                <a:solidFill>
                  <a:srgbClr val="1F4E79"/>
                </a:solidFill>
                <a:latin typeface="Calibri"/>
                <a:cs typeface="Calibri"/>
              </a:rPr>
              <a:t>к</a:t>
            </a:r>
            <a:r>
              <a:rPr sz="2000" b="1" spc="-1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1F4E79"/>
                </a:solidFill>
                <a:latin typeface="Calibri"/>
                <a:cs typeface="Calibri"/>
              </a:rPr>
              <a:t>воспитанию</a:t>
            </a:r>
            <a:r>
              <a:rPr sz="2000" b="1" spc="-6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1F4E79"/>
                </a:solidFill>
                <a:latin typeface="Calibri"/>
                <a:cs typeface="Calibri"/>
              </a:rPr>
              <a:t>и</a:t>
            </a:r>
            <a:r>
              <a:rPr sz="2000" b="1" spc="-1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1F4E79"/>
                </a:solidFill>
                <a:latin typeface="Calibri"/>
                <a:cs typeface="Calibri"/>
              </a:rPr>
              <a:t>обучению</a:t>
            </a:r>
            <a:r>
              <a:rPr sz="2000" b="1" spc="-3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1F4E79"/>
                </a:solidFill>
                <a:latin typeface="Calibri"/>
                <a:cs typeface="Calibri"/>
              </a:rPr>
              <a:t>детей </a:t>
            </a:r>
            <a:r>
              <a:rPr sz="2000" b="1" dirty="0">
                <a:solidFill>
                  <a:srgbClr val="1F4E79"/>
                </a:solidFill>
                <a:latin typeface="Calibri"/>
                <a:cs typeface="Calibri"/>
              </a:rPr>
              <a:t>в</a:t>
            </a:r>
            <a:r>
              <a:rPr sz="2000" b="1" spc="-3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1F4E79"/>
                </a:solidFill>
                <a:latin typeface="Calibri"/>
                <a:cs typeface="Calibri"/>
              </a:rPr>
              <a:t>условиях</a:t>
            </a:r>
            <a:r>
              <a:rPr sz="2000" b="1" spc="-4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1F4E79"/>
                </a:solidFill>
                <a:latin typeface="Calibri"/>
                <a:cs typeface="Calibri"/>
              </a:rPr>
              <a:t>ДОО</a:t>
            </a:r>
            <a:r>
              <a:rPr sz="2000" b="1" spc="-4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1F4E79"/>
                </a:solidFill>
                <a:latin typeface="Calibri"/>
                <a:cs typeface="Calibri"/>
              </a:rPr>
              <a:t>и</a:t>
            </a:r>
            <a:r>
              <a:rPr sz="2000" b="1" spc="-2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1F4E79"/>
                </a:solidFill>
                <a:latin typeface="Calibri"/>
                <a:cs typeface="Calibri"/>
              </a:rPr>
              <a:t>семьи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626477" y="2499436"/>
            <a:ext cx="4474845" cy="1489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10540">
              <a:lnSpc>
                <a:spcPct val="100000"/>
              </a:lnSpc>
              <a:spcBef>
                <a:spcPts val="100"/>
              </a:spcBef>
            </a:pPr>
            <a:r>
              <a:rPr sz="4800" dirty="0"/>
              <a:t>Почему</a:t>
            </a:r>
            <a:r>
              <a:rPr sz="4800" spc="-325" dirty="0"/>
              <a:t> </a:t>
            </a:r>
            <a:r>
              <a:rPr sz="4800" spc="-25" dirty="0"/>
              <a:t>это </a:t>
            </a:r>
            <a:r>
              <a:rPr sz="4800" dirty="0"/>
              <a:t>важно</a:t>
            </a:r>
            <a:r>
              <a:rPr sz="4800" spc="-180" dirty="0"/>
              <a:t> </a:t>
            </a:r>
            <a:r>
              <a:rPr sz="4800" spc="-10" dirty="0"/>
              <a:t>сегодня</a:t>
            </a:r>
            <a:endParaRPr sz="4800" dirty="0"/>
          </a:p>
        </p:txBody>
      </p:sp>
      <p:grpSp>
        <p:nvGrpSpPr>
          <p:cNvPr id="11" name="object 11"/>
          <p:cNvGrpSpPr/>
          <p:nvPr/>
        </p:nvGrpSpPr>
        <p:grpSpPr>
          <a:xfrm>
            <a:off x="234695" y="994282"/>
            <a:ext cx="7837170" cy="5643245"/>
            <a:chOff x="234695" y="994282"/>
            <a:chExt cx="7837170" cy="5643245"/>
          </a:xfrm>
        </p:grpSpPr>
        <p:sp>
          <p:nvSpPr>
            <p:cNvPr id="12" name="object 12"/>
            <p:cNvSpPr/>
            <p:nvPr/>
          </p:nvSpPr>
          <p:spPr>
            <a:xfrm>
              <a:off x="457200" y="5407151"/>
              <a:ext cx="4954905" cy="1224280"/>
            </a:xfrm>
            <a:custGeom>
              <a:avLst/>
              <a:gdLst/>
              <a:ahLst/>
              <a:cxnLst/>
              <a:rect l="l" t="t" r="r" b="b"/>
              <a:pathLst>
                <a:path w="4954905" h="1224279">
                  <a:moveTo>
                    <a:pt x="4750562" y="0"/>
                  </a:moveTo>
                  <a:lnTo>
                    <a:pt x="203962" y="0"/>
                  </a:lnTo>
                  <a:lnTo>
                    <a:pt x="157198" y="5386"/>
                  </a:lnTo>
                  <a:lnTo>
                    <a:pt x="114268" y="20730"/>
                  </a:lnTo>
                  <a:lnTo>
                    <a:pt x="76397" y="44806"/>
                  </a:lnTo>
                  <a:lnTo>
                    <a:pt x="44810" y="76392"/>
                  </a:lnTo>
                  <a:lnTo>
                    <a:pt x="20732" y="114262"/>
                  </a:lnTo>
                  <a:lnTo>
                    <a:pt x="5387" y="157194"/>
                  </a:lnTo>
                  <a:lnTo>
                    <a:pt x="0" y="203962"/>
                  </a:lnTo>
                  <a:lnTo>
                    <a:pt x="0" y="1019797"/>
                  </a:lnTo>
                  <a:lnTo>
                    <a:pt x="5387" y="1066565"/>
                  </a:lnTo>
                  <a:lnTo>
                    <a:pt x="20732" y="1109498"/>
                  </a:lnTo>
                  <a:lnTo>
                    <a:pt x="44810" y="1147371"/>
                  </a:lnTo>
                  <a:lnTo>
                    <a:pt x="76397" y="1178960"/>
                  </a:lnTo>
                  <a:lnTo>
                    <a:pt x="114268" y="1203039"/>
                  </a:lnTo>
                  <a:lnTo>
                    <a:pt x="157198" y="1218384"/>
                  </a:lnTo>
                  <a:lnTo>
                    <a:pt x="203962" y="1223772"/>
                  </a:lnTo>
                  <a:lnTo>
                    <a:pt x="4750562" y="1223772"/>
                  </a:lnTo>
                  <a:lnTo>
                    <a:pt x="4797329" y="1218384"/>
                  </a:lnTo>
                  <a:lnTo>
                    <a:pt x="4840261" y="1203039"/>
                  </a:lnTo>
                  <a:lnTo>
                    <a:pt x="4878131" y="1178960"/>
                  </a:lnTo>
                  <a:lnTo>
                    <a:pt x="4909717" y="1147371"/>
                  </a:lnTo>
                  <a:lnTo>
                    <a:pt x="4933793" y="1109498"/>
                  </a:lnTo>
                  <a:lnTo>
                    <a:pt x="4949137" y="1066565"/>
                  </a:lnTo>
                  <a:lnTo>
                    <a:pt x="4954524" y="1019797"/>
                  </a:lnTo>
                  <a:lnTo>
                    <a:pt x="4954524" y="203962"/>
                  </a:lnTo>
                  <a:lnTo>
                    <a:pt x="4949137" y="157194"/>
                  </a:lnTo>
                  <a:lnTo>
                    <a:pt x="4933793" y="114262"/>
                  </a:lnTo>
                  <a:lnTo>
                    <a:pt x="4909717" y="76392"/>
                  </a:lnTo>
                  <a:lnTo>
                    <a:pt x="4878131" y="44806"/>
                  </a:lnTo>
                  <a:lnTo>
                    <a:pt x="4840261" y="20730"/>
                  </a:lnTo>
                  <a:lnTo>
                    <a:pt x="4797329" y="5386"/>
                  </a:lnTo>
                  <a:lnTo>
                    <a:pt x="47505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57200" y="5407151"/>
              <a:ext cx="4954905" cy="1224280"/>
            </a:xfrm>
            <a:custGeom>
              <a:avLst/>
              <a:gdLst/>
              <a:ahLst/>
              <a:cxnLst/>
              <a:rect l="l" t="t" r="r" b="b"/>
              <a:pathLst>
                <a:path w="4954905" h="1224279">
                  <a:moveTo>
                    <a:pt x="0" y="203962"/>
                  </a:moveTo>
                  <a:lnTo>
                    <a:pt x="5387" y="157194"/>
                  </a:lnTo>
                  <a:lnTo>
                    <a:pt x="20732" y="114262"/>
                  </a:lnTo>
                  <a:lnTo>
                    <a:pt x="44810" y="76392"/>
                  </a:lnTo>
                  <a:lnTo>
                    <a:pt x="76397" y="44806"/>
                  </a:lnTo>
                  <a:lnTo>
                    <a:pt x="114268" y="20730"/>
                  </a:lnTo>
                  <a:lnTo>
                    <a:pt x="157198" y="5386"/>
                  </a:lnTo>
                  <a:lnTo>
                    <a:pt x="203962" y="0"/>
                  </a:lnTo>
                  <a:lnTo>
                    <a:pt x="4750562" y="0"/>
                  </a:lnTo>
                  <a:lnTo>
                    <a:pt x="4797329" y="5386"/>
                  </a:lnTo>
                  <a:lnTo>
                    <a:pt x="4840261" y="20730"/>
                  </a:lnTo>
                  <a:lnTo>
                    <a:pt x="4878131" y="44806"/>
                  </a:lnTo>
                  <a:lnTo>
                    <a:pt x="4909717" y="76392"/>
                  </a:lnTo>
                  <a:lnTo>
                    <a:pt x="4933793" y="114262"/>
                  </a:lnTo>
                  <a:lnTo>
                    <a:pt x="4949137" y="157194"/>
                  </a:lnTo>
                  <a:lnTo>
                    <a:pt x="4954524" y="203962"/>
                  </a:lnTo>
                  <a:lnTo>
                    <a:pt x="4954524" y="1019797"/>
                  </a:lnTo>
                  <a:lnTo>
                    <a:pt x="4949137" y="1066565"/>
                  </a:lnTo>
                  <a:lnTo>
                    <a:pt x="4933793" y="1109498"/>
                  </a:lnTo>
                  <a:lnTo>
                    <a:pt x="4909717" y="1147371"/>
                  </a:lnTo>
                  <a:lnTo>
                    <a:pt x="4878131" y="1178960"/>
                  </a:lnTo>
                  <a:lnTo>
                    <a:pt x="4840261" y="1203039"/>
                  </a:lnTo>
                  <a:lnTo>
                    <a:pt x="4797329" y="1218384"/>
                  </a:lnTo>
                  <a:lnTo>
                    <a:pt x="4750562" y="1223772"/>
                  </a:lnTo>
                  <a:lnTo>
                    <a:pt x="203962" y="1223772"/>
                  </a:lnTo>
                  <a:lnTo>
                    <a:pt x="157198" y="1218384"/>
                  </a:lnTo>
                  <a:lnTo>
                    <a:pt x="114268" y="1203039"/>
                  </a:lnTo>
                  <a:lnTo>
                    <a:pt x="76397" y="1178960"/>
                  </a:lnTo>
                  <a:lnTo>
                    <a:pt x="44810" y="1147371"/>
                  </a:lnTo>
                  <a:lnTo>
                    <a:pt x="20732" y="1109498"/>
                  </a:lnTo>
                  <a:lnTo>
                    <a:pt x="5387" y="1066565"/>
                  </a:lnTo>
                  <a:lnTo>
                    <a:pt x="0" y="1019797"/>
                  </a:lnTo>
                  <a:lnTo>
                    <a:pt x="0" y="203962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82310" y="3827970"/>
              <a:ext cx="2147468" cy="206724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42318" y="1824278"/>
              <a:ext cx="2233104" cy="223645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05080" y="994282"/>
              <a:ext cx="2066531" cy="213493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76647" y="2915602"/>
              <a:ext cx="2160015" cy="211626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40791" y="3924300"/>
              <a:ext cx="4954905" cy="1224280"/>
            </a:xfrm>
            <a:custGeom>
              <a:avLst/>
              <a:gdLst/>
              <a:ahLst/>
              <a:cxnLst/>
              <a:rect l="l" t="t" r="r" b="b"/>
              <a:pathLst>
                <a:path w="4954905" h="1224279">
                  <a:moveTo>
                    <a:pt x="4750562" y="0"/>
                  </a:moveTo>
                  <a:lnTo>
                    <a:pt x="203962" y="0"/>
                  </a:lnTo>
                  <a:lnTo>
                    <a:pt x="157198" y="5386"/>
                  </a:lnTo>
                  <a:lnTo>
                    <a:pt x="114268" y="20730"/>
                  </a:lnTo>
                  <a:lnTo>
                    <a:pt x="76397" y="44806"/>
                  </a:lnTo>
                  <a:lnTo>
                    <a:pt x="44810" y="76392"/>
                  </a:lnTo>
                  <a:lnTo>
                    <a:pt x="20732" y="114262"/>
                  </a:lnTo>
                  <a:lnTo>
                    <a:pt x="5387" y="157194"/>
                  </a:lnTo>
                  <a:lnTo>
                    <a:pt x="0" y="203962"/>
                  </a:lnTo>
                  <a:lnTo>
                    <a:pt x="0" y="1019810"/>
                  </a:lnTo>
                  <a:lnTo>
                    <a:pt x="5387" y="1066577"/>
                  </a:lnTo>
                  <a:lnTo>
                    <a:pt x="20732" y="1109509"/>
                  </a:lnTo>
                  <a:lnTo>
                    <a:pt x="44810" y="1147379"/>
                  </a:lnTo>
                  <a:lnTo>
                    <a:pt x="76397" y="1178965"/>
                  </a:lnTo>
                  <a:lnTo>
                    <a:pt x="114268" y="1203041"/>
                  </a:lnTo>
                  <a:lnTo>
                    <a:pt x="157198" y="1218385"/>
                  </a:lnTo>
                  <a:lnTo>
                    <a:pt x="203962" y="1223772"/>
                  </a:lnTo>
                  <a:lnTo>
                    <a:pt x="4750562" y="1223772"/>
                  </a:lnTo>
                  <a:lnTo>
                    <a:pt x="4797329" y="1218385"/>
                  </a:lnTo>
                  <a:lnTo>
                    <a:pt x="4840261" y="1203041"/>
                  </a:lnTo>
                  <a:lnTo>
                    <a:pt x="4878131" y="1178965"/>
                  </a:lnTo>
                  <a:lnTo>
                    <a:pt x="4909717" y="1147379"/>
                  </a:lnTo>
                  <a:lnTo>
                    <a:pt x="4933793" y="1109509"/>
                  </a:lnTo>
                  <a:lnTo>
                    <a:pt x="4949137" y="1066577"/>
                  </a:lnTo>
                  <a:lnTo>
                    <a:pt x="4954524" y="1019810"/>
                  </a:lnTo>
                  <a:lnTo>
                    <a:pt x="4954524" y="203962"/>
                  </a:lnTo>
                  <a:lnTo>
                    <a:pt x="4949137" y="157194"/>
                  </a:lnTo>
                  <a:lnTo>
                    <a:pt x="4933793" y="114262"/>
                  </a:lnTo>
                  <a:lnTo>
                    <a:pt x="4909717" y="76392"/>
                  </a:lnTo>
                  <a:lnTo>
                    <a:pt x="4878131" y="44806"/>
                  </a:lnTo>
                  <a:lnTo>
                    <a:pt x="4840261" y="20730"/>
                  </a:lnTo>
                  <a:lnTo>
                    <a:pt x="4797329" y="5386"/>
                  </a:lnTo>
                  <a:lnTo>
                    <a:pt x="47505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40791" y="3924300"/>
              <a:ext cx="4954905" cy="1224280"/>
            </a:xfrm>
            <a:custGeom>
              <a:avLst/>
              <a:gdLst/>
              <a:ahLst/>
              <a:cxnLst/>
              <a:rect l="l" t="t" r="r" b="b"/>
              <a:pathLst>
                <a:path w="4954905" h="1224279">
                  <a:moveTo>
                    <a:pt x="0" y="203962"/>
                  </a:moveTo>
                  <a:lnTo>
                    <a:pt x="5387" y="157194"/>
                  </a:lnTo>
                  <a:lnTo>
                    <a:pt x="20732" y="114262"/>
                  </a:lnTo>
                  <a:lnTo>
                    <a:pt x="44810" y="76392"/>
                  </a:lnTo>
                  <a:lnTo>
                    <a:pt x="76397" y="44806"/>
                  </a:lnTo>
                  <a:lnTo>
                    <a:pt x="114268" y="20730"/>
                  </a:lnTo>
                  <a:lnTo>
                    <a:pt x="157198" y="5386"/>
                  </a:lnTo>
                  <a:lnTo>
                    <a:pt x="203962" y="0"/>
                  </a:lnTo>
                  <a:lnTo>
                    <a:pt x="4750562" y="0"/>
                  </a:lnTo>
                  <a:lnTo>
                    <a:pt x="4797329" y="5386"/>
                  </a:lnTo>
                  <a:lnTo>
                    <a:pt x="4840261" y="20730"/>
                  </a:lnTo>
                  <a:lnTo>
                    <a:pt x="4878131" y="44806"/>
                  </a:lnTo>
                  <a:lnTo>
                    <a:pt x="4909717" y="76392"/>
                  </a:lnTo>
                  <a:lnTo>
                    <a:pt x="4933793" y="114262"/>
                  </a:lnTo>
                  <a:lnTo>
                    <a:pt x="4949137" y="157194"/>
                  </a:lnTo>
                  <a:lnTo>
                    <a:pt x="4954524" y="203962"/>
                  </a:lnTo>
                  <a:lnTo>
                    <a:pt x="4954524" y="1019810"/>
                  </a:lnTo>
                  <a:lnTo>
                    <a:pt x="4949137" y="1066577"/>
                  </a:lnTo>
                  <a:lnTo>
                    <a:pt x="4933793" y="1109509"/>
                  </a:lnTo>
                  <a:lnTo>
                    <a:pt x="4909717" y="1147379"/>
                  </a:lnTo>
                  <a:lnTo>
                    <a:pt x="4878131" y="1178965"/>
                  </a:lnTo>
                  <a:lnTo>
                    <a:pt x="4840261" y="1203041"/>
                  </a:lnTo>
                  <a:lnTo>
                    <a:pt x="4797329" y="1218385"/>
                  </a:lnTo>
                  <a:lnTo>
                    <a:pt x="4750562" y="1223772"/>
                  </a:lnTo>
                  <a:lnTo>
                    <a:pt x="203962" y="1223772"/>
                  </a:lnTo>
                  <a:lnTo>
                    <a:pt x="157198" y="1218385"/>
                  </a:lnTo>
                  <a:lnTo>
                    <a:pt x="114268" y="1203041"/>
                  </a:lnTo>
                  <a:lnTo>
                    <a:pt x="76397" y="1178965"/>
                  </a:lnTo>
                  <a:lnTo>
                    <a:pt x="44810" y="1147379"/>
                  </a:lnTo>
                  <a:lnTo>
                    <a:pt x="20732" y="1109509"/>
                  </a:lnTo>
                  <a:lnTo>
                    <a:pt x="5387" y="1066577"/>
                  </a:lnTo>
                  <a:lnTo>
                    <a:pt x="0" y="1019810"/>
                  </a:lnTo>
                  <a:lnTo>
                    <a:pt x="0" y="203962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472236" y="3897884"/>
            <a:ext cx="4625975" cy="272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41605" algn="ctr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1F4E79"/>
                </a:solidFill>
                <a:latin typeface="Calibri"/>
                <a:cs typeface="Calibri"/>
              </a:rPr>
              <a:t>Совершенствование</a:t>
            </a:r>
            <a:r>
              <a:rPr sz="2000" b="1" spc="-7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1F4E79"/>
                </a:solidFill>
                <a:latin typeface="Calibri"/>
                <a:cs typeface="Calibri"/>
              </a:rPr>
              <a:t>профессиональных </a:t>
            </a:r>
            <a:r>
              <a:rPr sz="2000" b="1" dirty="0">
                <a:solidFill>
                  <a:srgbClr val="1F4E79"/>
                </a:solidFill>
                <a:latin typeface="Calibri"/>
                <a:cs typeface="Calibri"/>
              </a:rPr>
              <a:t>компетенций</a:t>
            </a:r>
            <a:r>
              <a:rPr sz="2000" b="1" spc="-9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1F4E79"/>
                </a:solidFill>
                <a:latin typeface="Calibri"/>
                <a:cs typeface="Calibri"/>
              </a:rPr>
              <a:t>(обновление)</a:t>
            </a:r>
            <a:endParaRPr sz="2000">
              <a:latin typeface="Calibri"/>
              <a:cs typeface="Calibri"/>
            </a:endParaRPr>
          </a:p>
          <a:p>
            <a:pPr marR="129539" algn="ctr">
              <a:lnSpc>
                <a:spcPct val="100000"/>
              </a:lnSpc>
            </a:pPr>
            <a:r>
              <a:rPr sz="2000" b="1" spc="-10" dirty="0">
                <a:solidFill>
                  <a:srgbClr val="1F4E79"/>
                </a:solidFill>
                <a:latin typeface="Calibri"/>
                <a:cs typeface="Calibri"/>
              </a:rPr>
              <a:t>педагогических</a:t>
            </a:r>
            <a:r>
              <a:rPr sz="2000" b="1" spc="-4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1F4E79"/>
                </a:solidFill>
                <a:latin typeface="Calibri"/>
                <a:cs typeface="Calibri"/>
              </a:rPr>
              <a:t>кадров</a:t>
            </a:r>
            <a:r>
              <a:rPr sz="2000" b="1" spc="-3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1F4E79"/>
                </a:solidFill>
                <a:latin typeface="Calibri"/>
                <a:cs typeface="Calibri"/>
              </a:rPr>
              <a:t>в</a:t>
            </a:r>
            <a:r>
              <a:rPr sz="2000" b="1" spc="-3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1F4E79"/>
                </a:solidFill>
                <a:latin typeface="Calibri"/>
                <a:cs typeface="Calibri"/>
              </a:rPr>
              <a:t>работе</a:t>
            </a:r>
            <a:r>
              <a:rPr sz="2000" b="1" spc="-2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000" b="1" spc="-50" dirty="0">
                <a:solidFill>
                  <a:srgbClr val="1F4E79"/>
                </a:solidFill>
                <a:latin typeface="Calibri"/>
                <a:cs typeface="Calibri"/>
              </a:rPr>
              <a:t>с</a:t>
            </a:r>
            <a:endParaRPr sz="2000">
              <a:latin typeface="Calibri"/>
              <a:cs typeface="Calibri"/>
            </a:endParaRPr>
          </a:p>
          <a:p>
            <a:pPr marR="125730" algn="ctr">
              <a:lnSpc>
                <a:spcPct val="100000"/>
              </a:lnSpc>
              <a:spcBef>
                <a:spcPts val="5"/>
              </a:spcBef>
            </a:pPr>
            <a:r>
              <a:rPr sz="2000" b="1" spc="-10" dirty="0">
                <a:solidFill>
                  <a:srgbClr val="1F4E79"/>
                </a:solidFill>
                <a:latin typeface="Calibri"/>
                <a:cs typeface="Calibri"/>
              </a:rPr>
              <a:t>родителями</a:t>
            </a:r>
            <a:endParaRPr sz="2000">
              <a:latin typeface="Calibri"/>
              <a:cs typeface="Calibri"/>
            </a:endParaRPr>
          </a:p>
          <a:p>
            <a:pPr marL="295910" algn="ctr">
              <a:lnSpc>
                <a:spcPct val="100000"/>
              </a:lnSpc>
              <a:spcBef>
                <a:spcPts val="2080"/>
              </a:spcBef>
            </a:pPr>
            <a:r>
              <a:rPr sz="2000" b="1" dirty="0">
                <a:solidFill>
                  <a:srgbClr val="1F4E79"/>
                </a:solidFill>
                <a:latin typeface="Calibri"/>
                <a:cs typeface="Calibri"/>
              </a:rPr>
              <a:t>Повышение</a:t>
            </a:r>
            <a:r>
              <a:rPr sz="2000" b="1" spc="-6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1F4E79"/>
                </a:solidFill>
                <a:latin typeface="Calibri"/>
                <a:cs typeface="Calibri"/>
              </a:rPr>
              <a:t>педагогической</a:t>
            </a:r>
            <a:endParaRPr sz="2000">
              <a:latin typeface="Calibri"/>
              <a:cs typeface="Calibri"/>
            </a:endParaRPr>
          </a:p>
          <a:p>
            <a:pPr marL="299720" algn="ctr">
              <a:lnSpc>
                <a:spcPct val="100000"/>
              </a:lnSpc>
            </a:pPr>
            <a:r>
              <a:rPr sz="2000" b="1" spc="-10" dirty="0">
                <a:solidFill>
                  <a:srgbClr val="1F4E79"/>
                </a:solidFill>
                <a:latin typeface="Calibri"/>
                <a:cs typeface="Calibri"/>
              </a:rPr>
              <a:t>компетентности</a:t>
            </a:r>
            <a:r>
              <a:rPr sz="2000" b="1" spc="-3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1F4E79"/>
                </a:solidFill>
                <a:latin typeface="Calibri"/>
                <a:cs typeface="Calibri"/>
              </a:rPr>
              <a:t>родителей</a:t>
            </a:r>
            <a:endParaRPr sz="2000">
              <a:latin typeface="Calibri"/>
              <a:cs typeface="Calibri"/>
            </a:endParaRPr>
          </a:p>
          <a:p>
            <a:pPr marL="309245" marR="5080" algn="ctr">
              <a:lnSpc>
                <a:spcPct val="100000"/>
              </a:lnSpc>
              <a:spcBef>
                <a:spcPts val="5"/>
              </a:spcBef>
            </a:pPr>
            <a:r>
              <a:rPr sz="2000" b="1" dirty="0">
                <a:solidFill>
                  <a:srgbClr val="1F4E79"/>
                </a:solidFill>
                <a:latin typeface="Calibri"/>
                <a:cs typeface="Calibri"/>
              </a:rPr>
              <a:t>(законных</a:t>
            </a:r>
            <a:r>
              <a:rPr sz="2000" b="1" spc="-3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1F4E79"/>
                </a:solidFill>
                <a:latin typeface="Calibri"/>
                <a:cs typeface="Calibri"/>
              </a:rPr>
              <a:t>представителей)</a:t>
            </a:r>
            <a:r>
              <a:rPr sz="2000" b="1" spc="-5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1F4E79"/>
                </a:solidFill>
                <a:latin typeface="Calibri"/>
                <a:cs typeface="Calibri"/>
              </a:rPr>
              <a:t>в</a:t>
            </a:r>
            <a:r>
              <a:rPr sz="2000" b="1" spc="-2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1F4E79"/>
                </a:solidFill>
                <a:latin typeface="Calibri"/>
                <a:cs typeface="Calibri"/>
              </a:rPr>
              <a:t>вопросах </a:t>
            </a:r>
            <a:r>
              <a:rPr sz="2000" b="1" dirty="0">
                <a:solidFill>
                  <a:srgbClr val="1F4E79"/>
                </a:solidFill>
                <a:latin typeface="Calibri"/>
                <a:cs typeface="Calibri"/>
              </a:rPr>
              <a:t>воспитания</a:t>
            </a:r>
            <a:r>
              <a:rPr sz="2000" b="1" spc="-5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1F4E79"/>
                </a:solidFill>
                <a:latin typeface="Calibri"/>
                <a:cs typeface="Calibri"/>
              </a:rPr>
              <a:t>и</a:t>
            </a:r>
            <a:r>
              <a:rPr sz="2000" b="1" spc="-2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1F4E79"/>
                </a:solidFill>
                <a:latin typeface="Calibri"/>
                <a:cs typeface="Calibri"/>
              </a:rPr>
              <a:t>развития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04897" y="165938"/>
            <a:ext cx="854710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Основные</a:t>
            </a:r>
            <a:r>
              <a:rPr sz="2400" spc="-80" dirty="0"/>
              <a:t> </a:t>
            </a:r>
            <a:r>
              <a:rPr sz="2400" dirty="0"/>
              <a:t>направления</a:t>
            </a:r>
            <a:r>
              <a:rPr sz="2400" spc="-65" dirty="0"/>
              <a:t> </a:t>
            </a:r>
            <a:r>
              <a:rPr sz="2400" dirty="0"/>
              <a:t>и</a:t>
            </a:r>
            <a:r>
              <a:rPr sz="2400" spc="-65" dirty="0"/>
              <a:t> </a:t>
            </a:r>
            <a:r>
              <a:rPr sz="2400" dirty="0"/>
              <a:t>формы</a:t>
            </a:r>
            <a:r>
              <a:rPr sz="2400" spc="-55" dirty="0"/>
              <a:t> </a:t>
            </a:r>
            <a:r>
              <a:rPr sz="2400" dirty="0"/>
              <a:t>работы</a:t>
            </a:r>
            <a:r>
              <a:rPr sz="2400" spc="-50" dirty="0"/>
              <a:t> </a:t>
            </a:r>
            <a:r>
              <a:rPr sz="2400" dirty="0"/>
              <a:t>с</a:t>
            </a:r>
            <a:r>
              <a:rPr sz="2400" spc="-75" dirty="0"/>
              <a:t> </a:t>
            </a:r>
            <a:r>
              <a:rPr sz="2400" spc="-10" dirty="0"/>
              <a:t>родителями</a:t>
            </a:r>
            <a:endParaRPr sz="2400" dirty="0"/>
          </a:p>
        </p:txBody>
      </p:sp>
      <p:grpSp>
        <p:nvGrpSpPr>
          <p:cNvPr id="3" name="object 3"/>
          <p:cNvGrpSpPr/>
          <p:nvPr/>
        </p:nvGrpSpPr>
        <p:grpSpPr>
          <a:xfrm>
            <a:off x="365506" y="1104646"/>
            <a:ext cx="4843780" cy="1071880"/>
            <a:chOff x="365506" y="1104646"/>
            <a:chExt cx="4843780" cy="1071880"/>
          </a:xfrm>
        </p:grpSpPr>
        <p:sp>
          <p:nvSpPr>
            <p:cNvPr id="4" name="object 4"/>
            <p:cNvSpPr/>
            <p:nvPr/>
          </p:nvSpPr>
          <p:spPr>
            <a:xfrm>
              <a:off x="371856" y="1110996"/>
              <a:ext cx="4831080" cy="1059180"/>
            </a:xfrm>
            <a:custGeom>
              <a:avLst/>
              <a:gdLst/>
              <a:ahLst/>
              <a:cxnLst/>
              <a:rect l="l" t="t" r="r" b="b"/>
              <a:pathLst>
                <a:path w="4831080" h="1059180">
                  <a:moveTo>
                    <a:pt x="4654550" y="0"/>
                  </a:moveTo>
                  <a:lnTo>
                    <a:pt x="176529" y="0"/>
                  </a:lnTo>
                  <a:lnTo>
                    <a:pt x="129600" y="6302"/>
                  </a:lnTo>
                  <a:lnTo>
                    <a:pt x="87430" y="24092"/>
                  </a:lnTo>
                  <a:lnTo>
                    <a:pt x="51703" y="51688"/>
                  </a:lnTo>
                  <a:lnTo>
                    <a:pt x="24100" y="87413"/>
                  </a:lnTo>
                  <a:lnTo>
                    <a:pt x="6305" y="129587"/>
                  </a:lnTo>
                  <a:lnTo>
                    <a:pt x="0" y="176529"/>
                  </a:lnTo>
                  <a:lnTo>
                    <a:pt x="0" y="882650"/>
                  </a:lnTo>
                  <a:lnTo>
                    <a:pt x="6305" y="929592"/>
                  </a:lnTo>
                  <a:lnTo>
                    <a:pt x="24100" y="971766"/>
                  </a:lnTo>
                  <a:lnTo>
                    <a:pt x="51703" y="1007490"/>
                  </a:lnTo>
                  <a:lnTo>
                    <a:pt x="87430" y="1035087"/>
                  </a:lnTo>
                  <a:lnTo>
                    <a:pt x="129600" y="1052877"/>
                  </a:lnTo>
                  <a:lnTo>
                    <a:pt x="176529" y="1059179"/>
                  </a:lnTo>
                  <a:lnTo>
                    <a:pt x="4654550" y="1059179"/>
                  </a:lnTo>
                  <a:lnTo>
                    <a:pt x="4701492" y="1052877"/>
                  </a:lnTo>
                  <a:lnTo>
                    <a:pt x="4743666" y="1035087"/>
                  </a:lnTo>
                  <a:lnTo>
                    <a:pt x="4779391" y="1007490"/>
                  </a:lnTo>
                  <a:lnTo>
                    <a:pt x="4806987" y="971766"/>
                  </a:lnTo>
                  <a:lnTo>
                    <a:pt x="4824777" y="929592"/>
                  </a:lnTo>
                  <a:lnTo>
                    <a:pt x="4831080" y="882650"/>
                  </a:lnTo>
                  <a:lnTo>
                    <a:pt x="4831080" y="176529"/>
                  </a:lnTo>
                  <a:lnTo>
                    <a:pt x="4824777" y="129587"/>
                  </a:lnTo>
                  <a:lnTo>
                    <a:pt x="4806987" y="87413"/>
                  </a:lnTo>
                  <a:lnTo>
                    <a:pt x="4779390" y="51688"/>
                  </a:lnTo>
                  <a:lnTo>
                    <a:pt x="4743666" y="24092"/>
                  </a:lnTo>
                  <a:lnTo>
                    <a:pt x="4701492" y="6302"/>
                  </a:lnTo>
                  <a:lnTo>
                    <a:pt x="46545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71856" y="1110996"/>
              <a:ext cx="4831080" cy="1059180"/>
            </a:xfrm>
            <a:custGeom>
              <a:avLst/>
              <a:gdLst/>
              <a:ahLst/>
              <a:cxnLst/>
              <a:rect l="l" t="t" r="r" b="b"/>
              <a:pathLst>
                <a:path w="4831080" h="1059180">
                  <a:moveTo>
                    <a:pt x="0" y="176529"/>
                  </a:moveTo>
                  <a:lnTo>
                    <a:pt x="6305" y="129587"/>
                  </a:lnTo>
                  <a:lnTo>
                    <a:pt x="24100" y="87413"/>
                  </a:lnTo>
                  <a:lnTo>
                    <a:pt x="51703" y="51688"/>
                  </a:lnTo>
                  <a:lnTo>
                    <a:pt x="87430" y="24092"/>
                  </a:lnTo>
                  <a:lnTo>
                    <a:pt x="129600" y="6302"/>
                  </a:lnTo>
                  <a:lnTo>
                    <a:pt x="176529" y="0"/>
                  </a:lnTo>
                  <a:lnTo>
                    <a:pt x="4654550" y="0"/>
                  </a:lnTo>
                  <a:lnTo>
                    <a:pt x="4701492" y="6302"/>
                  </a:lnTo>
                  <a:lnTo>
                    <a:pt x="4743666" y="24092"/>
                  </a:lnTo>
                  <a:lnTo>
                    <a:pt x="4779390" y="51688"/>
                  </a:lnTo>
                  <a:lnTo>
                    <a:pt x="4806987" y="87413"/>
                  </a:lnTo>
                  <a:lnTo>
                    <a:pt x="4824777" y="129587"/>
                  </a:lnTo>
                  <a:lnTo>
                    <a:pt x="4831080" y="176529"/>
                  </a:lnTo>
                  <a:lnTo>
                    <a:pt x="4831080" y="882650"/>
                  </a:lnTo>
                  <a:lnTo>
                    <a:pt x="4824777" y="929592"/>
                  </a:lnTo>
                  <a:lnTo>
                    <a:pt x="4806987" y="971766"/>
                  </a:lnTo>
                  <a:lnTo>
                    <a:pt x="4779391" y="1007490"/>
                  </a:lnTo>
                  <a:lnTo>
                    <a:pt x="4743666" y="1035087"/>
                  </a:lnTo>
                  <a:lnTo>
                    <a:pt x="4701492" y="1052877"/>
                  </a:lnTo>
                  <a:lnTo>
                    <a:pt x="4654550" y="1059179"/>
                  </a:lnTo>
                  <a:lnTo>
                    <a:pt x="176529" y="1059179"/>
                  </a:lnTo>
                  <a:lnTo>
                    <a:pt x="129600" y="1052877"/>
                  </a:lnTo>
                  <a:lnTo>
                    <a:pt x="87430" y="1035087"/>
                  </a:lnTo>
                  <a:lnTo>
                    <a:pt x="51703" y="1007490"/>
                  </a:lnTo>
                  <a:lnTo>
                    <a:pt x="24100" y="971766"/>
                  </a:lnTo>
                  <a:lnTo>
                    <a:pt x="6305" y="929592"/>
                  </a:lnTo>
                  <a:lnTo>
                    <a:pt x="0" y="882650"/>
                  </a:lnTo>
                  <a:lnTo>
                    <a:pt x="0" y="176529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70356" y="1073277"/>
            <a:ext cx="423037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0" marR="5080" indent="-368935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1F4E79"/>
                </a:solidFill>
                <a:latin typeface="Arial"/>
                <a:cs typeface="Arial"/>
              </a:rPr>
              <a:t>Просвещение</a:t>
            </a:r>
            <a:r>
              <a:rPr sz="1800" b="1" spc="-5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F4E79"/>
                </a:solidFill>
                <a:latin typeface="Arial"/>
                <a:cs typeface="Arial"/>
              </a:rPr>
              <a:t>как</a:t>
            </a:r>
            <a:r>
              <a:rPr sz="1800" b="1" spc="-9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F4E79"/>
                </a:solidFill>
                <a:latin typeface="Arial"/>
                <a:cs typeface="Arial"/>
              </a:rPr>
              <a:t>средство</a:t>
            </a:r>
            <a:r>
              <a:rPr sz="1800" b="1" spc="-5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1F4E79"/>
                </a:solidFill>
                <a:latin typeface="Arial"/>
                <a:cs typeface="Arial"/>
              </a:rPr>
              <a:t>развития ответственного</a:t>
            </a:r>
            <a:r>
              <a:rPr sz="1800" b="1" spc="-4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F4E79"/>
                </a:solidFill>
                <a:latin typeface="Arial"/>
                <a:cs typeface="Arial"/>
              </a:rPr>
              <a:t>и</a:t>
            </a:r>
            <a:r>
              <a:rPr sz="1800" b="1" spc="-7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1F4E79"/>
                </a:solidFill>
                <a:latin typeface="Arial"/>
                <a:cs typeface="Arial"/>
              </a:rPr>
              <a:t>осознанного</a:t>
            </a:r>
            <a:endParaRPr sz="1800" dirty="0">
              <a:latin typeface="Arial"/>
              <a:cs typeface="Arial"/>
            </a:endParaRPr>
          </a:p>
          <a:p>
            <a:pPr marL="469900" marR="33020" indent="-426720">
              <a:lnSpc>
                <a:spcPct val="100000"/>
              </a:lnSpc>
            </a:pPr>
            <a:r>
              <a:rPr sz="1800" b="1" spc="-10" dirty="0">
                <a:solidFill>
                  <a:srgbClr val="1F4E79"/>
                </a:solidFill>
                <a:latin typeface="Arial"/>
                <a:cs typeface="Arial"/>
              </a:rPr>
              <a:t>родительства</a:t>
            </a:r>
            <a:r>
              <a:rPr sz="1800" b="1" spc="-5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F4E79"/>
                </a:solidFill>
                <a:latin typeface="Arial"/>
                <a:cs typeface="Arial"/>
              </a:rPr>
              <a:t>что</a:t>
            </a:r>
            <a:r>
              <a:rPr sz="1800" b="1" spc="-6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F4E79"/>
                </a:solidFill>
                <a:latin typeface="Arial"/>
                <a:cs typeface="Arial"/>
              </a:rPr>
              <a:t>является</a:t>
            </a:r>
            <a:r>
              <a:rPr sz="1800" b="1" spc="-7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1F4E79"/>
                </a:solidFill>
                <a:latin typeface="Arial"/>
                <a:cs typeface="Arial"/>
              </a:rPr>
              <a:t>базовой </a:t>
            </a:r>
            <a:r>
              <a:rPr sz="1800" b="1" dirty="0">
                <a:solidFill>
                  <a:srgbClr val="1F4E79"/>
                </a:solidFill>
                <a:latin typeface="Arial"/>
                <a:cs typeface="Arial"/>
              </a:rPr>
              <a:t>основы</a:t>
            </a:r>
            <a:r>
              <a:rPr sz="1800" b="1" spc="-6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1F4E79"/>
                </a:solidFill>
                <a:latin typeface="Arial"/>
                <a:cs typeface="Arial"/>
              </a:rPr>
              <a:t>благополучия</a:t>
            </a:r>
            <a:r>
              <a:rPr sz="1800" b="1" spc="-4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1F4E79"/>
                </a:solidFill>
                <a:latin typeface="Arial"/>
                <a:cs typeface="Arial"/>
              </a:rPr>
              <a:t>семьи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98450" y="2415285"/>
            <a:ext cx="4970780" cy="1116330"/>
            <a:chOff x="298450" y="2415285"/>
            <a:chExt cx="4970780" cy="1116330"/>
          </a:xfrm>
        </p:grpSpPr>
        <p:sp>
          <p:nvSpPr>
            <p:cNvPr id="8" name="object 8"/>
            <p:cNvSpPr/>
            <p:nvPr/>
          </p:nvSpPr>
          <p:spPr>
            <a:xfrm>
              <a:off x="304800" y="2421635"/>
              <a:ext cx="4958080" cy="1103630"/>
            </a:xfrm>
            <a:custGeom>
              <a:avLst/>
              <a:gdLst/>
              <a:ahLst/>
              <a:cxnLst/>
              <a:rect l="l" t="t" r="r" b="b"/>
              <a:pathLst>
                <a:path w="4958080" h="1103629">
                  <a:moveTo>
                    <a:pt x="4773676" y="0"/>
                  </a:moveTo>
                  <a:lnTo>
                    <a:pt x="183895" y="0"/>
                  </a:lnTo>
                  <a:lnTo>
                    <a:pt x="135009" y="6566"/>
                  </a:lnTo>
                  <a:lnTo>
                    <a:pt x="91080" y="25098"/>
                  </a:lnTo>
                  <a:lnTo>
                    <a:pt x="53862" y="53847"/>
                  </a:lnTo>
                  <a:lnTo>
                    <a:pt x="25107" y="91063"/>
                  </a:lnTo>
                  <a:lnTo>
                    <a:pt x="6569" y="134996"/>
                  </a:lnTo>
                  <a:lnTo>
                    <a:pt x="0" y="183896"/>
                  </a:lnTo>
                  <a:lnTo>
                    <a:pt x="0" y="919479"/>
                  </a:lnTo>
                  <a:lnTo>
                    <a:pt x="6569" y="968379"/>
                  </a:lnTo>
                  <a:lnTo>
                    <a:pt x="25107" y="1012312"/>
                  </a:lnTo>
                  <a:lnTo>
                    <a:pt x="53862" y="1049527"/>
                  </a:lnTo>
                  <a:lnTo>
                    <a:pt x="91080" y="1078277"/>
                  </a:lnTo>
                  <a:lnTo>
                    <a:pt x="135009" y="1096809"/>
                  </a:lnTo>
                  <a:lnTo>
                    <a:pt x="183895" y="1103376"/>
                  </a:lnTo>
                  <a:lnTo>
                    <a:pt x="4773676" y="1103376"/>
                  </a:lnTo>
                  <a:lnTo>
                    <a:pt x="4822575" y="1096809"/>
                  </a:lnTo>
                  <a:lnTo>
                    <a:pt x="4866508" y="1078277"/>
                  </a:lnTo>
                  <a:lnTo>
                    <a:pt x="4903724" y="1049528"/>
                  </a:lnTo>
                  <a:lnTo>
                    <a:pt x="4932473" y="1012312"/>
                  </a:lnTo>
                  <a:lnTo>
                    <a:pt x="4951005" y="968379"/>
                  </a:lnTo>
                  <a:lnTo>
                    <a:pt x="4957572" y="919479"/>
                  </a:lnTo>
                  <a:lnTo>
                    <a:pt x="4957572" y="183896"/>
                  </a:lnTo>
                  <a:lnTo>
                    <a:pt x="4951005" y="134996"/>
                  </a:lnTo>
                  <a:lnTo>
                    <a:pt x="4932473" y="91063"/>
                  </a:lnTo>
                  <a:lnTo>
                    <a:pt x="4903724" y="53848"/>
                  </a:lnTo>
                  <a:lnTo>
                    <a:pt x="4866508" y="25098"/>
                  </a:lnTo>
                  <a:lnTo>
                    <a:pt x="4822575" y="6566"/>
                  </a:lnTo>
                  <a:lnTo>
                    <a:pt x="47736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04800" y="2421635"/>
              <a:ext cx="4958080" cy="1103630"/>
            </a:xfrm>
            <a:custGeom>
              <a:avLst/>
              <a:gdLst/>
              <a:ahLst/>
              <a:cxnLst/>
              <a:rect l="l" t="t" r="r" b="b"/>
              <a:pathLst>
                <a:path w="4958080" h="1103629">
                  <a:moveTo>
                    <a:pt x="0" y="183896"/>
                  </a:moveTo>
                  <a:lnTo>
                    <a:pt x="6569" y="134996"/>
                  </a:lnTo>
                  <a:lnTo>
                    <a:pt x="25107" y="91063"/>
                  </a:lnTo>
                  <a:lnTo>
                    <a:pt x="53862" y="53847"/>
                  </a:lnTo>
                  <a:lnTo>
                    <a:pt x="91080" y="25098"/>
                  </a:lnTo>
                  <a:lnTo>
                    <a:pt x="135009" y="6566"/>
                  </a:lnTo>
                  <a:lnTo>
                    <a:pt x="183895" y="0"/>
                  </a:lnTo>
                  <a:lnTo>
                    <a:pt x="4773676" y="0"/>
                  </a:lnTo>
                  <a:lnTo>
                    <a:pt x="4822575" y="6566"/>
                  </a:lnTo>
                  <a:lnTo>
                    <a:pt x="4866508" y="25098"/>
                  </a:lnTo>
                  <a:lnTo>
                    <a:pt x="4903724" y="53848"/>
                  </a:lnTo>
                  <a:lnTo>
                    <a:pt x="4932473" y="91063"/>
                  </a:lnTo>
                  <a:lnTo>
                    <a:pt x="4951005" y="134996"/>
                  </a:lnTo>
                  <a:lnTo>
                    <a:pt x="4957572" y="183896"/>
                  </a:lnTo>
                  <a:lnTo>
                    <a:pt x="4957572" y="919479"/>
                  </a:lnTo>
                  <a:lnTo>
                    <a:pt x="4951005" y="968379"/>
                  </a:lnTo>
                  <a:lnTo>
                    <a:pt x="4932473" y="1012312"/>
                  </a:lnTo>
                  <a:lnTo>
                    <a:pt x="4903724" y="1049528"/>
                  </a:lnTo>
                  <a:lnTo>
                    <a:pt x="4866508" y="1078277"/>
                  </a:lnTo>
                  <a:lnTo>
                    <a:pt x="4822575" y="1096809"/>
                  </a:lnTo>
                  <a:lnTo>
                    <a:pt x="4773676" y="1103376"/>
                  </a:lnTo>
                  <a:lnTo>
                    <a:pt x="183895" y="1103376"/>
                  </a:lnTo>
                  <a:lnTo>
                    <a:pt x="135009" y="1096809"/>
                  </a:lnTo>
                  <a:lnTo>
                    <a:pt x="91080" y="1078277"/>
                  </a:lnTo>
                  <a:lnTo>
                    <a:pt x="53862" y="1049527"/>
                  </a:lnTo>
                  <a:lnTo>
                    <a:pt x="25107" y="1012312"/>
                  </a:lnTo>
                  <a:lnTo>
                    <a:pt x="6569" y="968379"/>
                  </a:lnTo>
                  <a:lnTo>
                    <a:pt x="0" y="919479"/>
                  </a:lnTo>
                  <a:lnTo>
                    <a:pt x="0" y="183896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67613" y="2543683"/>
            <a:ext cx="422846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1F4E79"/>
                </a:solidFill>
                <a:latin typeface="Arial"/>
                <a:cs typeface="Arial"/>
              </a:rPr>
              <a:t>Информирование</a:t>
            </a:r>
            <a:r>
              <a:rPr sz="1800" b="1" spc="-2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F4E79"/>
                </a:solidFill>
                <a:latin typeface="Arial"/>
                <a:cs typeface="Arial"/>
              </a:rPr>
              <a:t>о</a:t>
            </a:r>
            <a:r>
              <a:rPr sz="1800" b="1" spc="-6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1F4E79"/>
                </a:solidFill>
                <a:latin typeface="Arial"/>
                <a:cs typeface="Arial"/>
              </a:rPr>
              <a:t>целях</a:t>
            </a:r>
            <a:endParaRPr sz="1800" dirty="0">
              <a:latin typeface="Arial"/>
              <a:cs typeface="Arial"/>
            </a:endParaRPr>
          </a:p>
          <a:p>
            <a:pPr marL="12065" marR="5080" algn="ctr">
              <a:lnSpc>
                <a:spcPct val="100000"/>
              </a:lnSpc>
            </a:pPr>
            <a:r>
              <a:rPr sz="1800" b="1" spc="-10" dirty="0">
                <a:solidFill>
                  <a:srgbClr val="1F4E79"/>
                </a:solidFill>
                <a:latin typeface="Arial"/>
                <a:cs typeface="Arial"/>
              </a:rPr>
              <a:t>образовательной</a:t>
            </a:r>
            <a:r>
              <a:rPr sz="1800" b="1" spc="-4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F4E79"/>
                </a:solidFill>
                <a:latin typeface="Arial"/>
                <a:cs typeface="Arial"/>
              </a:rPr>
              <a:t>программы,</a:t>
            </a:r>
            <a:r>
              <a:rPr sz="1800" b="1" spc="-8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1F4E79"/>
                </a:solidFill>
                <a:latin typeface="Arial"/>
                <a:cs typeface="Arial"/>
              </a:rPr>
              <a:t>мерах государственной</a:t>
            </a:r>
            <a:r>
              <a:rPr sz="1800" b="1" spc="-5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1F4E79"/>
                </a:solidFill>
                <a:latin typeface="Arial"/>
                <a:cs typeface="Arial"/>
              </a:rPr>
              <a:t>поддержки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98450" y="3959097"/>
            <a:ext cx="4970780" cy="1201420"/>
            <a:chOff x="298450" y="3959097"/>
            <a:chExt cx="4970780" cy="1201420"/>
          </a:xfrm>
        </p:grpSpPr>
        <p:sp>
          <p:nvSpPr>
            <p:cNvPr id="12" name="object 12"/>
            <p:cNvSpPr/>
            <p:nvPr/>
          </p:nvSpPr>
          <p:spPr>
            <a:xfrm>
              <a:off x="304800" y="3965447"/>
              <a:ext cx="4958080" cy="1188720"/>
            </a:xfrm>
            <a:custGeom>
              <a:avLst/>
              <a:gdLst/>
              <a:ahLst/>
              <a:cxnLst/>
              <a:rect l="l" t="t" r="r" b="b"/>
              <a:pathLst>
                <a:path w="4958080" h="1188720">
                  <a:moveTo>
                    <a:pt x="4759452" y="0"/>
                  </a:moveTo>
                  <a:lnTo>
                    <a:pt x="198120" y="0"/>
                  </a:lnTo>
                  <a:lnTo>
                    <a:pt x="152691" y="5229"/>
                  </a:lnTo>
                  <a:lnTo>
                    <a:pt x="110989" y="20127"/>
                  </a:lnTo>
                  <a:lnTo>
                    <a:pt x="74204" y="43507"/>
                  </a:lnTo>
                  <a:lnTo>
                    <a:pt x="43523" y="74182"/>
                  </a:lnTo>
                  <a:lnTo>
                    <a:pt x="20136" y="110967"/>
                  </a:lnTo>
                  <a:lnTo>
                    <a:pt x="5232" y="152675"/>
                  </a:lnTo>
                  <a:lnTo>
                    <a:pt x="0" y="198119"/>
                  </a:lnTo>
                  <a:lnTo>
                    <a:pt x="0" y="990600"/>
                  </a:lnTo>
                  <a:lnTo>
                    <a:pt x="5232" y="1036044"/>
                  </a:lnTo>
                  <a:lnTo>
                    <a:pt x="20136" y="1077752"/>
                  </a:lnTo>
                  <a:lnTo>
                    <a:pt x="43523" y="1114537"/>
                  </a:lnTo>
                  <a:lnTo>
                    <a:pt x="74204" y="1145212"/>
                  </a:lnTo>
                  <a:lnTo>
                    <a:pt x="110989" y="1168592"/>
                  </a:lnTo>
                  <a:lnTo>
                    <a:pt x="152691" y="1183490"/>
                  </a:lnTo>
                  <a:lnTo>
                    <a:pt x="198120" y="1188720"/>
                  </a:lnTo>
                  <a:lnTo>
                    <a:pt x="4759452" y="1188720"/>
                  </a:lnTo>
                  <a:lnTo>
                    <a:pt x="4804896" y="1183490"/>
                  </a:lnTo>
                  <a:lnTo>
                    <a:pt x="4846604" y="1168592"/>
                  </a:lnTo>
                  <a:lnTo>
                    <a:pt x="4883389" y="1145212"/>
                  </a:lnTo>
                  <a:lnTo>
                    <a:pt x="4914064" y="1114537"/>
                  </a:lnTo>
                  <a:lnTo>
                    <a:pt x="4937444" y="1077752"/>
                  </a:lnTo>
                  <a:lnTo>
                    <a:pt x="4952342" y="1036044"/>
                  </a:lnTo>
                  <a:lnTo>
                    <a:pt x="4957572" y="990600"/>
                  </a:lnTo>
                  <a:lnTo>
                    <a:pt x="4957572" y="198119"/>
                  </a:lnTo>
                  <a:lnTo>
                    <a:pt x="4952342" y="152675"/>
                  </a:lnTo>
                  <a:lnTo>
                    <a:pt x="4937444" y="110967"/>
                  </a:lnTo>
                  <a:lnTo>
                    <a:pt x="4914064" y="74182"/>
                  </a:lnTo>
                  <a:lnTo>
                    <a:pt x="4883389" y="43507"/>
                  </a:lnTo>
                  <a:lnTo>
                    <a:pt x="4846604" y="20127"/>
                  </a:lnTo>
                  <a:lnTo>
                    <a:pt x="4804896" y="5229"/>
                  </a:lnTo>
                  <a:lnTo>
                    <a:pt x="47594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4800" y="3965447"/>
              <a:ext cx="4958080" cy="1188720"/>
            </a:xfrm>
            <a:custGeom>
              <a:avLst/>
              <a:gdLst/>
              <a:ahLst/>
              <a:cxnLst/>
              <a:rect l="l" t="t" r="r" b="b"/>
              <a:pathLst>
                <a:path w="4958080" h="1188720">
                  <a:moveTo>
                    <a:pt x="0" y="198119"/>
                  </a:moveTo>
                  <a:lnTo>
                    <a:pt x="5232" y="152675"/>
                  </a:lnTo>
                  <a:lnTo>
                    <a:pt x="20136" y="110967"/>
                  </a:lnTo>
                  <a:lnTo>
                    <a:pt x="43523" y="74182"/>
                  </a:lnTo>
                  <a:lnTo>
                    <a:pt x="74204" y="43507"/>
                  </a:lnTo>
                  <a:lnTo>
                    <a:pt x="110989" y="20127"/>
                  </a:lnTo>
                  <a:lnTo>
                    <a:pt x="152691" y="5229"/>
                  </a:lnTo>
                  <a:lnTo>
                    <a:pt x="198120" y="0"/>
                  </a:lnTo>
                  <a:lnTo>
                    <a:pt x="4759452" y="0"/>
                  </a:lnTo>
                  <a:lnTo>
                    <a:pt x="4804896" y="5229"/>
                  </a:lnTo>
                  <a:lnTo>
                    <a:pt x="4846604" y="20127"/>
                  </a:lnTo>
                  <a:lnTo>
                    <a:pt x="4883389" y="43507"/>
                  </a:lnTo>
                  <a:lnTo>
                    <a:pt x="4914064" y="74182"/>
                  </a:lnTo>
                  <a:lnTo>
                    <a:pt x="4937444" y="110967"/>
                  </a:lnTo>
                  <a:lnTo>
                    <a:pt x="4952342" y="152675"/>
                  </a:lnTo>
                  <a:lnTo>
                    <a:pt x="4957572" y="198119"/>
                  </a:lnTo>
                  <a:lnTo>
                    <a:pt x="4957572" y="990600"/>
                  </a:lnTo>
                  <a:lnTo>
                    <a:pt x="4952342" y="1036044"/>
                  </a:lnTo>
                  <a:lnTo>
                    <a:pt x="4937444" y="1077752"/>
                  </a:lnTo>
                  <a:lnTo>
                    <a:pt x="4914064" y="1114537"/>
                  </a:lnTo>
                  <a:lnTo>
                    <a:pt x="4883389" y="1145212"/>
                  </a:lnTo>
                  <a:lnTo>
                    <a:pt x="4846604" y="1168592"/>
                  </a:lnTo>
                  <a:lnTo>
                    <a:pt x="4804896" y="1183490"/>
                  </a:lnTo>
                  <a:lnTo>
                    <a:pt x="4759452" y="1188720"/>
                  </a:lnTo>
                  <a:lnTo>
                    <a:pt x="198120" y="1188720"/>
                  </a:lnTo>
                  <a:lnTo>
                    <a:pt x="152691" y="1183490"/>
                  </a:lnTo>
                  <a:lnTo>
                    <a:pt x="110989" y="1168592"/>
                  </a:lnTo>
                  <a:lnTo>
                    <a:pt x="74204" y="1145212"/>
                  </a:lnTo>
                  <a:lnTo>
                    <a:pt x="43523" y="1114537"/>
                  </a:lnTo>
                  <a:lnTo>
                    <a:pt x="20136" y="1077752"/>
                  </a:lnTo>
                  <a:lnTo>
                    <a:pt x="5232" y="1036044"/>
                  </a:lnTo>
                  <a:lnTo>
                    <a:pt x="0" y="990600"/>
                  </a:lnTo>
                  <a:lnTo>
                    <a:pt x="0" y="198119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994663" y="4130420"/>
            <a:ext cx="357505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1F4E79"/>
                </a:solidFill>
                <a:latin typeface="Arial"/>
                <a:cs typeface="Arial"/>
              </a:rPr>
              <a:t>Вовлечение</a:t>
            </a:r>
            <a:r>
              <a:rPr sz="1800" u="heavy" spc="-30" dirty="0">
                <a:solidFill>
                  <a:srgbClr val="1F4E79"/>
                </a:solidFill>
                <a:uFill>
                  <a:solidFill>
                    <a:srgbClr val="1F4E79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1F4E79"/>
                </a:solidFill>
                <a:latin typeface="Arial"/>
                <a:cs typeface="Arial"/>
              </a:rPr>
              <a:t>родителей</a:t>
            </a:r>
            <a:r>
              <a:rPr sz="1800" b="1" spc="-7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800" b="1" spc="-50" dirty="0">
                <a:solidFill>
                  <a:srgbClr val="1F4E79"/>
                </a:solidFill>
                <a:latin typeface="Arial"/>
                <a:cs typeface="Arial"/>
              </a:rPr>
              <a:t>в</a:t>
            </a:r>
            <a:endParaRPr sz="18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800" b="1" spc="-10" dirty="0">
                <a:solidFill>
                  <a:srgbClr val="1F4E79"/>
                </a:solidFill>
                <a:latin typeface="Arial"/>
                <a:cs typeface="Arial"/>
              </a:rPr>
              <a:t>образовательный</a:t>
            </a:r>
            <a:r>
              <a:rPr sz="1800" b="1" spc="-4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F4E79"/>
                </a:solidFill>
                <a:latin typeface="Arial"/>
                <a:cs typeface="Arial"/>
              </a:rPr>
              <a:t>процесс</a:t>
            </a:r>
            <a:r>
              <a:rPr sz="1800" b="1" spc="-7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800" b="1" spc="-50" dirty="0">
                <a:solidFill>
                  <a:srgbClr val="1F4E79"/>
                </a:solidFill>
                <a:latin typeface="Arial"/>
                <a:cs typeface="Arial"/>
              </a:rPr>
              <a:t>и</a:t>
            </a:r>
            <a:endParaRPr sz="18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800" b="1" spc="-10" dirty="0">
                <a:solidFill>
                  <a:srgbClr val="1F4E79"/>
                </a:solidFill>
                <a:latin typeface="Arial"/>
                <a:cs typeface="Arial"/>
              </a:rPr>
              <a:t>воспитательную</a:t>
            </a:r>
            <a:r>
              <a:rPr sz="1800" b="1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1F4E79"/>
                </a:solidFill>
                <a:latin typeface="Arial"/>
                <a:cs typeface="Arial"/>
              </a:rPr>
              <a:t>деятельность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98450" y="5460238"/>
            <a:ext cx="4970780" cy="1329690"/>
            <a:chOff x="298450" y="5460238"/>
            <a:chExt cx="4970780" cy="1329690"/>
          </a:xfrm>
        </p:grpSpPr>
        <p:sp>
          <p:nvSpPr>
            <p:cNvPr id="16" name="object 16"/>
            <p:cNvSpPr/>
            <p:nvPr/>
          </p:nvSpPr>
          <p:spPr>
            <a:xfrm>
              <a:off x="304800" y="5466588"/>
              <a:ext cx="4958080" cy="1316990"/>
            </a:xfrm>
            <a:custGeom>
              <a:avLst/>
              <a:gdLst/>
              <a:ahLst/>
              <a:cxnLst/>
              <a:rect l="l" t="t" r="r" b="b"/>
              <a:pathLst>
                <a:path w="4958080" h="1316990">
                  <a:moveTo>
                    <a:pt x="4738116" y="0"/>
                  </a:moveTo>
                  <a:lnTo>
                    <a:pt x="219456" y="0"/>
                  </a:lnTo>
                  <a:lnTo>
                    <a:pt x="175229" y="4460"/>
                  </a:lnTo>
                  <a:lnTo>
                    <a:pt x="134036" y="17252"/>
                  </a:lnTo>
                  <a:lnTo>
                    <a:pt x="96758" y="37491"/>
                  </a:lnTo>
                  <a:lnTo>
                    <a:pt x="64279" y="64293"/>
                  </a:lnTo>
                  <a:lnTo>
                    <a:pt x="37481" y="96775"/>
                  </a:lnTo>
                  <a:lnTo>
                    <a:pt x="17246" y="134052"/>
                  </a:lnTo>
                  <a:lnTo>
                    <a:pt x="4458" y="175240"/>
                  </a:lnTo>
                  <a:lnTo>
                    <a:pt x="0" y="219456"/>
                  </a:lnTo>
                  <a:lnTo>
                    <a:pt x="0" y="1097280"/>
                  </a:lnTo>
                  <a:lnTo>
                    <a:pt x="4458" y="1141506"/>
                  </a:lnTo>
                  <a:lnTo>
                    <a:pt x="17246" y="1182699"/>
                  </a:lnTo>
                  <a:lnTo>
                    <a:pt x="37481" y="1219977"/>
                  </a:lnTo>
                  <a:lnTo>
                    <a:pt x="64279" y="1252456"/>
                  </a:lnTo>
                  <a:lnTo>
                    <a:pt x="96758" y="1279254"/>
                  </a:lnTo>
                  <a:lnTo>
                    <a:pt x="134036" y="1299489"/>
                  </a:lnTo>
                  <a:lnTo>
                    <a:pt x="175229" y="1312277"/>
                  </a:lnTo>
                  <a:lnTo>
                    <a:pt x="219456" y="1316736"/>
                  </a:lnTo>
                  <a:lnTo>
                    <a:pt x="4738116" y="1316736"/>
                  </a:lnTo>
                  <a:lnTo>
                    <a:pt x="4782331" y="1312277"/>
                  </a:lnTo>
                  <a:lnTo>
                    <a:pt x="4823519" y="1299489"/>
                  </a:lnTo>
                  <a:lnTo>
                    <a:pt x="4860796" y="1279254"/>
                  </a:lnTo>
                  <a:lnTo>
                    <a:pt x="4893278" y="1252456"/>
                  </a:lnTo>
                  <a:lnTo>
                    <a:pt x="4920080" y="1219977"/>
                  </a:lnTo>
                  <a:lnTo>
                    <a:pt x="4940319" y="1182699"/>
                  </a:lnTo>
                  <a:lnTo>
                    <a:pt x="4953111" y="1141506"/>
                  </a:lnTo>
                  <a:lnTo>
                    <a:pt x="4957572" y="1097280"/>
                  </a:lnTo>
                  <a:lnTo>
                    <a:pt x="4957572" y="219456"/>
                  </a:lnTo>
                  <a:lnTo>
                    <a:pt x="4953111" y="175240"/>
                  </a:lnTo>
                  <a:lnTo>
                    <a:pt x="4940319" y="134052"/>
                  </a:lnTo>
                  <a:lnTo>
                    <a:pt x="4920080" y="96775"/>
                  </a:lnTo>
                  <a:lnTo>
                    <a:pt x="4893278" y="64293"/>
                  </a:lnTo>
                  <a:lnTo>
                    <a:pt x="4860796" y="37491"/>
                  </a:lnTo>
                  <a:lnTo>
                    <a:pt x="4823519" y="17252"/>
                  </a:lnTo>
                  <a:lnTo>
                    <a:pt x="4782331" y="4460"/>
                  </a:lnTo>
                  <a:lnTo>
                    <a:pt x="47381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04800" y="5466588"/>
              <a:ext cx="4958080" cy="1316990"/>
            </a:xfrm>
            <a:custGeom>
              <a:avLst/>
              <a:gdLst/>
              <a:ahLst/>
              <a:cxnLst/>
              <a:rect l="l" t="t" r="r" b="b"/>
              <a:pathLst>
                <a:path w="4958080" h="1316990">
                  <a:moveTo>
                    <a:pt x="0" y="219456"/>
                  </a:moveTo>
                  <a:lnTo>
                    <a:pt x="4458" y="175240"/>
                  </a:lnTo>
                  <a:lnTo>
                    <a:pt x="17246" y="134052"/>
                  </a:lnTo>
                  <a:lnTo>
                    <a:pt x="37481" y="96775"/>
                  </a:lnTo>
                  <a:lnTo>
                    <a:pt x="64279" y="64293"/>
                  </a:lnTo>
                  <a:lnTo>
                    <a:pt x="96758" y="37491"/>
                  </a:lnTo>
                  <a:lnTo>
                    <a:pt x="134036" y="17252"/>
                  </a:lnTo>
                  <a:lnTo>
                    <a:pt x="175229" y="4460"/>
                  </a:lnTo>
                  <a:lnTo>
                    <a:pt x="219456" y="0"/>
                  </a:lnTo>
                  <a:lnTo>
                    <a:pt x="4738116" y="0"/>
                  </a:lnTo>
                  <a:lnTo>
                    <a:pt x="4782331" y="4460"/>
                  </a:lnTo>
                  <a:lnTo>
                    <a:pt x="4823519" y="17252"/>
                  </a:lnTo>
                  <a:lnTo>
                    <a:pt x="4860796" y="37491"/>
                  </a:lnTo>
                  <a:lnTo>
                    <a:pt x="4893278" y="64293"/>
                  </a:lnTo>
                  <a:lnTo>
                    <a:pt x="4920080" y="96775"/>
                  </a:lnTo>
                  <a:lnTo>
                    <a:pt x="4940319" y="134052"/>
                  </a:lnTo>
                  <a:lnTo>
                    <a:pt x="4953111" y="175240"/>
                  </a:lnTo>
                  <a:lnTo>
                    <a:pt x="4957572" y="219456"/>
                  </a:lnTo>
                  <a:lnTo>
                    <a:pt x="4957572" y="1097280"/>
                  </a:lnTo>
                  <a:lnTo>
                    <a:pt x="4953111" y="1141506"/>
                  </a:lnTo>
                  <a:lnTo>
                    <a:pt x="4940319" y="1182699"/>
                  </a:lnTo>
                  <a:lnTo>
                    <a:pt x="4920080" y="1219977"/>
                  </a:lnTo>
                  <a:lnTo>
                    <a:pt x="4893278" y="1252456"/>
                  </a:lnTo>
                  <a:lnTo>
                    <a:pt x="4860796" y="1279254"/>
                  </a:lnTo>
                  <a:lnTo>
                    <a:pt x="4823519" y="1299489"/>
                  </a:lnTo>
                  <a:lnTo>
                    <a:pt x="4782331" y="1312277"/>
                  </a:lnTo>
                  <a:lnTo>
                    <a:pt x="4738116" y="1316736"/>
                  </a:lnTo>
                  <a:lnTo>
                    <a:pt x="219456" y="1316736"/>
                  </a:lnTo>
                  <a:lnTo>
                    <a:pt x="175229" y="1312277"/>
                  </a:lnTo>
                  <a:lnTo>
                    <a:pt x="134036" y="1299489"/>
                  </a:lnTo>
                  <a:lnTo>
                    <a:pt x="96758" y="1279254"/>
                  </a:lnTo>
                  <a:lnTo>
                    <a:pt x="64279" y="1252456"/>
                  </a:lnTo>
                  <a:lnTo>
                    <a:pt x="37481" y="1219977"/>
                  </a:lnTo>
                  <a:lnTo>
                    <a:pt x="17246" y="1182699"/>
                  </a:lnTo>
                  <a:lnTo>
                    <a:pt x="4458" y="1141506"/>
                  </a:lnTo>
                  <a:lnTo>
                    <a:pt x="0" y="1097280"/>
                  </a:lnTo>
                  <a:lnTo>
                    <a:pt x="0" y="219456"/>
                  </a:lnTo>
                  <a:close/>
                </a:path>
              </a:pathLst>
            </a:custGeom>
            <a:ln w="12191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98728" y="5695594"/>
            <a:ext cx="436880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  <a:tabLst>
                <a:tab pos="3501390" algn="l"/>
              </a:tabLst>
            </a:pPr>
            <a:r>
              <a:rPr sz="1800" b="1" spc="-10" dirty="0">
                <a:solidFill>
                  <a:srgbClr val="1F4E79"/>
                </a:solidFill>
                <a:latin typeface="Arial"/>
                <a:cs typeface="Arial"/>
              </a:rPr>
              <a:t>Построение</a:t>
            </a:r>
            <a:r>
              <a:rPr sz="1800" b="1" spc="-3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1F4E79"/>
                </a:solidFill>
                <a:latin typeface="Arial"/>
                <a:cs typeface="Arial"/>
              </a:rPr>
              <a:t>взаимодействия</a:t>
            </a:r>
            <a:r>
              <a:rPr sz="1800" b="1" spc="-1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F4E79"/>
                </a:solidFill>
                <a:latin typeface="Arial"/>
                <a:cs typeface="Arial"/>
              </a:rPr>
              <a:t>в</a:t>
            </a:r>
            <a:r>
              <a:rPr sz="1800" b="1" spc="-6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1F4E79"/>
                </a:solidFill>
                <a:latin typeface="Arial"/>
                <a:cs typeface="Arial"/>
              </a:rPr>
              <a:t>форме </a:t>
            </a:r>
            <a:r>
              <a:rPr sz="1800" b="1" spc="-20" dirty="0">
                <a:solidFill>
                  <a:srgbClr val="1F4E79"/>
                </a:solidFill>
                <a:latin typeface="Arial"/>
                <a:cs typeface="Arial"/>
              </a:rPr>
              <a:t>сотрудничества</a:t>
            </a:r>
            <a:r>
              <a:rPr sz="1800" b="1" spc="1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F4E79"/>
                </a:solidFill>
                <a:latin typeface="Arial"/>
                <a:cs typeface="Arial"/>
              </a:rPr>
              <a:t>для</a:t>
            </a:r>
            <a:r>
              <a:rPr sz="1800" b="1" spc="-5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1F4E79"/>
                </a:solidFill>
                <a:latin typeface="Arial"/>
                <a:cs typeface="Arial"/>
              </a:rPr>
              <a:t>решения</a:t>
            </a:r>
            <a:r>
              <a:rPr sz="1800" b="1" dirty="0">
                <a:solidFill>
                  <a:srgbClr val="1F4E79"/>
                </a:solidFill>
                <a:latin typeface="Arial"/>
                <a:cs typeface="Arial"/>
              </a:rPr>
              <a:t>	</a:t>
            </a:r>
            <a:r>
              <a:rPr sz="1800" b="1" spc="-10" dirty="0">
                <a:solidFill>
                  <a:srgbClr val="1F4E79"/>
                </a:solidFill>
                <a:latin typeface="Arial"/>
                <a:cs typeface="Arial"/>
              </a:rPr>
              <a:t>задач</a:t>
            </a:r>
            <a:endParaRPr sz="18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800" b="1" dirty="0">
                <a:solidFill>
                  <a:srgbClr val="1F4E79"/>
                </a:solidFill>
                <a:latin typeface="Arial"/>
                <a:cs typeface="Arial"/>
              </a:rPr>
              <a:t>обучения</a:t>
            </a:r>
            <a:r>
              <a:rPr sz="1800" b="1" spc="-55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F4E79"/>
                </a:solidFill>
                <a:latin typeface="Arial"/>
                <a:cs typeface="Arial"/>
              </a:rPr>
              <a:t>и</a:t>
            </a:r>
            <a:r>
              <a:rPr sz="1800" b="1" spc="-60" dirty="0">
                <a:solidFill>
                  <a:srgbClr val="1F4E79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1F4E79"/>
                </a:solidFill>
                <a:latin typeface="Arial"/>
                <a:cs typeface="Arial"/>
              </a:rPr>
              <a:t>воспитания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196585" y="1193038"/>
            <a:ext cx="6915150" cy="2606675"/>
            <a:chOff x="5196585" y="1193038"/>
            <a:chExt cx="6915150" cy="2606675"/>
          </a:xfrm>
        </p:grpSpPr>
        <p:sp>
          <p:nvSpPr>
            <p:cNvPr id="20" name="object 20"/>
            <p:cNvSpPr/>
            <p:nvPr/>
          </p:nvSpPr>
          <p:spPr>
            <a:xfrm>
              <a:off x="5202935" y="1199388"/>
              <a:ext cx="1499870" cy="757555"/>
            </a:xfrm>
            <a:custGeom>
              <a:avLst/>
              <a:gdLst/>
              <a:ahLst/>
              <a:cxnLst/>
              <a:rect l="l" t="t" r="r" b="b"/>
              <a:pathLst>
                <a:path w="1499870" h="757555">
                  <a:moveTo>
                    <a:pt x="1120902" y="0"/>
                  </a:moveTo>
                  <a:lnTo>
                    <a:pt x="1120902" y="189357"/>
                  </a:lnTo>
                  <a:lnTo>
                    <a:pt x="378713" y="189357"/>
                  </a:lnTo>
                  <a:lnTo>
                    <a:pt x="378713" y="0"/>
                  </a:lnTo>
                  <a:lnTo>
                    <a:pt x="0" y="378713"/>
                  </a:lnTo>
                  <a:lnTo>
                    <a:pt x="378713" y="757427"/>
                  </a:lnTo>
                  <a:lnTo>
                    <a:pt x="378713" y="568071"/>
                  </a:lnTo>
                  <a:lnTo>
                    <a:pt x="1120902" y="568071"/>
                  </a:lnTo>
                  <a:lnTo>
                    <a:pt x="1120902" y="757427"/>
                  </a:lnTo>
                  <a:lnTo>
                    <a:pt x="1499615" y="378713"/>
                  </a:lnTo>
                  <a:lnTo>
                    <a:pt x="1120902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202935" y="1199388"/>
              <a:ext cx="1499870" cy="757555"/>
            </a:xfrm>
            <a:custGeom>
              <a:avLst/>
              <a:gdLst/>
              <a:ahLst/>
              <a:cxnLst/>
              <a:rect l="l" t="t" r="r" b="b"/>
              <a:pathLst>
                <a:path w="1499870" h="757555">
                  <a:moveTo>
                    <a:pt x="1499615" y="378713"/>
                  </a:moveTo>
                  <a:lnTo>
                    <a:pt x="1120902" y="757427"/>
                  </a:lnTo>
                  <a:lnTo>
                    <a:pt x="1120902" y="568071"/>
                  </a:lnTo>
                  <a:lnTo>
                    <a:pt x="378713" y="568071"/>
                  </a:lnTo>
                  <a:lnTo>
                    <a:pt x="378713" y="757427"/>
                  </a:lnTo>
                  <a:lnTo>
                    <a:pt x="0" y="378713"/>
                  </a:lnTo>
                  <a:lnTo>
                    <a:pt x="378713" y="0"/>
                  </a:lnTo>
                  <a:lnTo>
                    <a:pt x="378713" y="189357"/>
                  </a:lnTo>
                  <a:lnTo>
                    <a:pt x="1120902" y="189357"/>
                  </a:lnTo>
                  <a:lnTo>
                    <a:pt x="1120902" y="0"/>
                  </a:lnTo>
                  <a:lnTo>
                    <a:pt x="1499615" y="378713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792467" y="2465832"/>
              <a:ext cx="5313045" cy="1327785"/>
            </a:xfrm>
            <a:custGeom>
              <a:avLst/>
              <a:gdLst/>
              <a:ahLst/>
              <a:cxnLst/>
              <a:rect l="l" t="t" r="r" b="b"/>
              <a:pathLst>
                <a:path w="5313045" h="1327785">
                  <a:moveTo>
                    <a:pt x="5091430" y="0"/>
                  </a:moveTo>
                  <a:lnTo>
                    <a:pt x="221233" y="0"/>
                  </a:lnTo>
                  <a:lnTo>
                    <a:pt x="176650" y="4495"/>
                  </a:lnTo>
                  <a:lnTo>
                    <a:pt x="135124" y="17387"/>
                  </a:lnTo>
                  <a:lnTo>
                    <a:pt x="97544" y="37785"/>
                  </a:lnTo>
                  <a:lnTo>
                    <a:pt x="64801" y="64801"/>
                  </a:lnTo>
                  <a:lnTo>
                    <a:pt x="37785" y="97544"/>
                  </a:lnTo>
                  <a:lnTo>
                    <a:pt x="17387" y="135124"/>
                  </a:lnTo>
                  <a:lnTo>
                    <a:pt x="4495" y="176650"/>
                  </a:lnTo>
                  <a:lnTo>
                    <a:pt x="0" y="221233"/>
                  </a:lnTo>
                  <a:lnTo>
                    <a:pt x="0" y="1106169"/>
                  </a:lnTo>
                  <a:lnTo>
                    <a:pt x="4495" y="1150753"/>
                  </a:lnTo>
                  <a:lnTo>
                    <a:pt x="17387" y="1192279"/>
                  </a:lnTo>
                  <a:lnTo>
                    <a:pt x="37785" y="1229859"/>
                  </a:lnTo>
                  <a:lnTo>
                    <a:pt x="64801" y="1262602"/>
                  </a:lnTo>
                  <a:lnTo>
                    <a:pt x="97544" y="1289618"/>
                  </a:lnTo>
                  <a:lnTo>
                    <a:pt x="135124" y="1310016"/>
                  </a:lnTo>
                  <a:lnTo>
                    <a:pt x="176650" y="1322908"/>
                  </a:lnTo>
                  <a:lnTo>
                    <a:pt x="221233" y="1327403"/>
                  </a:lnTo>
                  <a:lnTo>
                    <a:pt x="5091430" y="1327403"/>
                  </a:lnTo>
                  <a:lnTo>
                    <a:pt x="5136013" y="1322908"/>
                  </a:lnTo>
                  <a:lnTo>
                    <a:pt x="5177539" y="1310016"/>
                  </a:lnTo>
                  <a:lnTo>
                    <a:pt x="5215119" y="1289618"/>
                  </a:lnTo>
                  <a:lnTo>
                    <a:pt x="5247862" y="1262602"/>
                  </a:lnTo>
                  <a:lnTo>
                    <a:pt x="5274878" y="1229859"/>
                  </a:lnTo>
                  <a:lnTo>
                    <a:pt x="5295276" y="1192279"/>
                  </a:lnTo>
                  <a:lnTo>
                    <a:pt x="5308168" y="1150753"/>
                  </a:lnTo>
                  <a:lnTo>
                    <a:pt x="5312663" y="1106169"/>
                  </a:lnTo>
                  <a:lnTo>
                    <a:pt x="5312663" y="221233"/>
                  </a:lnTo>
                  <a:lnTo>
                    <a:pt x="5308168" y="176650"/>
                  </a:lnTo>
                  <a:lnTo>
                    <a:pt x="5295276" y="135124"/>
                  </a:lnTo>
                  <a:lnTo>
                    <a:pt x="5274878" y="97544"/>
                  </a:lnTo>
                  <a:lnTo>
                    <a:pt x="5247862" y="64801"/>
                  </a:lnTo>
                  <a:lnTo>
                    <a:pt x="5215119" y="37785"/>
                  </a:lnTo>
                  <a:lnTo>
                    <a:pt x="5177539" y="17387"/>
                  </a:lnTo>
                  <a:lnTo>
                    <a:pt x="5136013" y="4495"/>
                  </a:lnTo>
                  <a:lnTo>
                    <a:pt x="50914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792467" y="2465832"/>
              <a:ext cx="5313045" cy="1327785"/>
            </a:xfrm>
            <a:custGeom>
              <a:avLst/>
              <a:gdLst/>
              <a:ahLst/>
              <a:cxnLst/>
              <a:rect l="l" t="t" r="r" b="b"/>
              <a:pathLst>
                <a:path w="5313045" h="1327785">
                  <a:moveTo>
                    <a:pt x="0" y="221233"/>
                  </a:moveTo>
                  <a:lnTo>
                    <a:pt x="4495" y="176650"/>
                  </a:lnTo>
                  <a:lnTo>
                    <a:pt x="17387" y="135124"/>
                  </a:lnTo>
                  <a:lnTo>
                    <a:pt x="37785" y="97544"/>
                  </a:lnTo>
                  <a:lnTo>
                    <a:pt x="64801" y="64801"/>
                  </a:lnTo>
                  <a:lnTo>
                    <a:pt x="97544" y="37785"/>
                  </a:lnTo>
                  <a:lnTo>
                    <a:pt x="135124" y="17387"/>
                  </a:lnTo>
                  <a:lnTo>
                    <a:pt x="176650" y="4495"/>
                  </a:lnTo>
                  <a:lnTo>
                    <a:pt x="221233" y="0"/>
                  </a:lnTo>
                  <a:lnTo>
                    <a:pt x="5091430" y="0"/>
                  </a:lnTo>
                  <a:lnTo>
                    <a:pt x="5136013" y="4495"/>
                  </a:lnTo>
                  <a:lnTo>
                    <a:pt x="5177539" y="17387"/>
                  </a:lnTo>
                  <a:lnTo>
                    <a:pt x="5215119" y="37785"/>
                  </a:lnTo>
                  <a:lnTo>
                    <a:pt x="5247862" y="64801"/>
                  </a:lnTo>
                  <a:lnTo>
                    <a:pt x="5274878" y="97544"/>
                  </a:lnTo>
                  <a:lnTo>
                    <a:pt x="5295276" y="135124"/>
                  </a:lnTo>
                  <a:lnTo>
                    <a:pt x="5308168" y="176650"/>
                  </a:lnTo>
                  <a:lnTo>
                    <a:pt x="5312663" y="221233"/>
                  </a:lnTo>
                  <a:lnTo>
                    <a:pt x="5312663" y="1106169"/>
                  </a:lnTo>
                  <a:lnTo>
                    <a:pt x="5308168" y="1150753"/>
                  </a:lnTo>
                  <a:lnTo>
                    <a:pt x="5295276" y="1192279"/>
                  </a:lnTo>
                  <a:lnTo>
                    <a:pt x="5274878" y="1229859"/>
                  </a:lnTo>
                  <a:lnTo>
                    <a:pt x="5247862" y="1262602"/>
                  </a:lnTo>
                  <a:lnTo>
                    <a:pt x="5215119" y="1289618"/>
                  </a:lnTo>
                  <a:lnTo>
                    <a:pt x="5177539" y="1310016"/>
                  </a:lnTo>
                  <a:lnTo>
                    <a:pt x="5136013" y="1322908"/>
                  </a:lnTo>
                  <a:lnTo>
                    <a:pt x="5091430" y="1327403"/>
                  </a:lnTo>
                  <a:lnTo>
                    <a:pt x="221233" y="1327403"/>
                  </a:lnTo>
                  <a:lnTo>
                    <a:pt x="176650" y="1322908"/>
                  </a:lnTo>
                  <a:lnTo>
                    <a:pt x="135124" y="1310016"/>
                  </a:lnTo>
                  <a:lnTo>
                    <a:pt x="97544" y="1289618"/>
                  </a:lnTo>
                  <a:lnTo>
                    <a:pt x="64801" y="1262602"/>
                  </a:lnTo>
                  <a:lnTo>
                    <a:pt x="37785" y="1229859"/>
                  </a:lnTo>
                  <a:lnTo>
                    <a:pt x="17387" y="1192279"/>
                  </a:lnTo>
                  <a:lnTo>
                    <a:pt x="4495" y="1150753"/>
                  </a:lnTo>
                  <a:lnTo>
                    <a:pt x="0" y="1106169"/>
                  </a:lnTo>
                  <a:lnTo>
                    <a:pt x="0" y="221233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6936485" y="2556509"/>
            <a:ext cx="973455" cy="580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1F4E79"/>
                </a:solidFill>
                <a:latin typeface="Calibri"/>
                <a:cs typeface="Calibri"/>
              </a:rPr>
              <a:t>Формы: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доверия</a:t>
            </a:r>
            <a:r>
              <a:rPr sz="1800" spc="-10" dirty="0">
                <a:solidFill>
                  <a:srgbClr val="001F5F"/>
                </a:solidFill>
                <a:latin typeface="Arial MT"/>
                <a:cs typeface="Arial MT"/>
              </a:rPr>
              <a:t>;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090154" y="2556509"/>
            <a:ext cx="3873500" cy="5803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402590" marR="5080" indent="-390525">
              <a:lnSpc>
                <a:spcPct val="102200"/>
              </a:lnSpc>
              <a:spcBef>
                <a:spcPts val="50"/>
              </a:spcBef>
              <a:tabLst>
                <a:tab pos="2047239" algn="l"/>
                <a:tab pos="2219325" algn="l"/>
                <a:tab pos="3437254" algn="l"/>
              </a:tabLst>
            </a:pP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Педагогический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лектории</a:t>
            </a:r>
            <a:r>
              <a:rPr sz="1800" spc="-10" dirty="0">
                <a:solidFill>
                  <a:srgbClr val="001F5F"/>
                </a:solidFill>
                <a:latin typeface="Arial MT"/>
                <a:cs typeface="Arial MT"/>
              </a:rPr>
              <a:t>;</a:t>
            </a:r>
            <a:r>
              <a:rPr sz="1800" dirty="0">
                <a:solidFill>
                  <a:srgbClr val="001F5F"/>
                </a:solidFill>
                <a:latin typeface="Arial MT"/>
                <a:cs typeface="Arial MT"/>
              </a:rPr>
              <a:t>	</a:t>
            </a:r>
            <a:r>
              <a:rPr sz="1800" spc="-55" dirty="0">
                <a:solidFill>
                  <a:srgbClr val="001F5F"/>
                </a:solidFill>
                <a:latin typeface="Microsoft Sans Serif"/>
                <a:cs typeface="Microsoft Sans Serif"/>
              </a:rPr>
              <a:t>круг </a:t>
            </a: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библиотека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		</a:t>
            </a:r>
            <a:r>
              <a:rPr sz="1800" spc="-30" dirty="0">
                <a:solidFill>
                  <a:srgbClr val="001F5F"/>
                </a:solidFill>
                <a:latin typeface="Microsoft Sans Serif"/>
                <a:cs typeface="Microsoft Sans Serif"/>
              </a:rPr>
              <a:t>педагогической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936485" y="3111246"/>
            <a:ext cx="502729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90015" algn="l"/>
                <a:tab pos="1911350" algn="l"/>
                <a:tab pos="3220720" algn="l"/>
                <a:tab pos="4276725" algn="l"/>
              </a:tabLst>
            </a:pP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литературы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18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для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родителей</a:t>
            </a:r>
            <a:r>
              <a:rPr sz="1800" spc="-10" dirty="0">
                <a:solidFill>
                  <a:srgbClr val="001F5F"/>
                </a:solidFill>
                <a:latin typeface="Arial MT"/>
                <a:cs typeface="Arial MT"/>
              </a:rPr>
              <a:t>;</a:t>
            </a:r>
            <a:r>
              <a:rPr sz="1800" dirty="0">
                <a:solidFill>
                  <a:srgbClr val="001F5F"/>
                </a:solidFill>
                <a:latin typeface="Arial MT"/>
                <a:cs typeface="Arial MT"/>
              </a:rPr>
              <a:t>	</a:t>
            </a: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буклеты</a:t>
            </a:r>
            <a:r>
              <a:rPr sz="1800" spc="-10" dirty="0">
                <a:solidFill>
                  <a:srgbClr val="001F5F"/>
                </a:solidFill>
                <a:latin typeface="Arial MT"/>
                <a:cs typeface="Arial MT"/>
              </a:rPr>
              <a:t>;</a:t>
            </a:r>
            <a:r>
              <a:rPr sz="1800" dirty="0">
                <a:solidFill>
                  <a:srgbClr val="001F5F"/>
                </a:solidFill>
                <a:latin typeface="Arial MT"/>
                <a:cs typeface="Arial MT"/>
              </a:rPr>
              <a:t>	</a:t>
            </a:r>
            <a:r>
              <a:rPr sz="18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выпуск</a:t>
            </a: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8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мини</a:t>
            </a:r>
            <a:r>
              <a:rPr sz="1800" spc="-25" dirty="0">
                <a:solidFill>
                  <a:srgbClr val="001F5F"/>
                </a:solidFill>
                <a:latin typeface="Arial MT"/>
                <a:cs typeface="Arial MT"/>
              </a:rPr>
              <a:t>-</a:t>
            </a:r>
            <a:r>
              <a:rPr sz="18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газет</a:t>
            </a:r>
            <a:endParaRPr sz="1800">
              <a:latin typeface="Microsoft Sans Serif"/>
              <a:cs typeface="Microsoft Sans Serif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5182870" y="2474722"/>
            <a:ext cx="6908800" cy="4034790"/>
            <a:chOff x="5182870" y="2474722"/>
            <a:chExt cx="6908800" cy="4034790"/>
          </a:xfrm>
        </p:grpSpPr>
        <p:sp>
          <p:nvSpPr>
            <p:cNvPr id="28" name="object 28"/>
            <p:cNvSpPr/>
            <p:nvPr/>
          </p:nvSpPr>
          <p:spPr>
            <a:xfrm>
              <a:off x="5202936" y="2481072"/>
              <a:ext cx="1499870" cy="757555"/>
            </a:xfrm>
            <a:custGeom>
              <a:avLst/>
              <a:gdLst/>
              <a:ahLst/>
              <a:cxnLst/>
              <a:rect l="l" t="t" r="r" b="b"/>
              <a:pathLst>
                <a:path w="1499870" h="757555">
                  <a:moveTo>
                    <a:pt x="1120902" y="0"/>
                  </a:moveTo>
                  <a:lnTo>
                    <a:pt x="1120902" y="189356"/>
                  </a:lnTo>
                  <a:lnTo>
                    <a:pt x="378713" y="189356"/>
                  </a:lnTo>
                  <a:lnTo>
                    <a:pt x="378713" y="0"/>
                  </a:lnTo>
                  <a:lnTo>
                    <a:pt x="0" y="378713"/>
                  </a:lnTo>
                  <a:lnTo>
                    <a:pt x="378713" y="757427"/>
                  </a:lnTo>
                  <a:lnTo>
                    <a:pt x="378713" y="568070"/>
                  </a:lnTo>
                  <a:lnTo>
                    <a:pt x="1120902" y="568070"/>
                  </a:lnTo>
                  <a:lnTo>
                    <a:pt x="1120902" y="757427"/>
                  </a:lnTo>
                  <a:lnTo>
                    <a:pt x="1499615" y="378713"/>
                  </a:lnTo>
                  <a:lnTo>
                    <a:pt x="1120902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202936" y="2481072"/>
              <a:ext cx="1499870" cy="757555"/>
            </a:xfrm>
            <a:custGeom>
              <a:avLst/>
              <a:gdLst/>
              <a:ahLst/>
              <a:cxnLst/>
              <a:rect l="l" t="t" r="r" b="b"/>
              <a:pathLst>
                <a:path w="1499870" h="757555">
                  <a:moveTo>
                    <a:pt x="1499615" y="378713"/>
                  </a:moveTo>
                  <a:lnTo>
                    <a:pt x="1120902" y="757427"/>
                  </a:lnTo>
                  <a:lnTo>
                    <a:pt x="1120902" y="568070"/>
                  </a:lnTo>
                  <a:lnTo>
                    <a:pt x="378713" y="568070"/>
                  </a:lnTo>
                  <a:lnTo>
                    <a:pt x="378713" y="757427"/>
                  </a:lnTo>
                  <a:lnTo>
                    <a:pt x="0" y="378713"/>
                  </a:lnTo>
                  <a:lnTo>
                    <a:pt x="378713" y="0"/>
                  </a:lnTo>
                  <a:lnTo>
                    <a:pt x="378713" y="189356"/>
                  </a:lnTo>
                  <a:lnTo>
                    <a:pt x="1120902" y="189356"/>
                  </a:lnTo>
                  <a:lnTo>
                    <a:pt x="1120902" y="0"/>
                  </a:lnTo>
                  <a:lnTo>
                    <a:pt x="1499615" y="378713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189220" y="3973068"/>
              <a:ext cx="1499870" cy="757555"/>
            </a:xfrm>
            <a:custGeom>
              <a:avLst/>
              <a:gdLst/>
              <a:ahLst/>
              <a:cxnLst/>
              <a:rect l="l" t="t" r="r" b="b"/>
              <a:pathLst>
                <a:path w="1499870" h="757554">
                  <a:moveTo>
                    <a:pt x="1120902" y="0"/>
                  </a:moveTo>
                  <a:lnTo>
                    <a:pt x="1120902" y="189356"/>
                  </a:lnTo>
                  <a:lnTo>
                    <a:pt x="378713" y="189356"/>
                  </a:lnTo>
                  <a:lnTo>
                    <a:pt x="378713" y="0"/>
                  </a:lnTo>
                  <a:lnTo>
                    <a:pt x="0" y="378713"/>
                  </a:lnTo>
                  <a:lnTo>
                    <a:pt x="378713" y="757427"/>
                  </a:lnTo>
                  <a:lnTo>
                    <a:pt x="378713" y="568070"/>
                  </a:lnTo>
                  <a:lnTo>
                    <a:pt x="1120902" y="568070"/>
                  </a:lnTo>
                  <a:lnTo>
                    <a:pt x="1120902" y="757427"/>
                  </a:lnTo>
                  <a:lnTo>
                    <a:pt x="1499615" y="378713"/>
                  </a:lnTo>
                  <a:lnTo>
                    <a:pt x="1120902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189220" y="3973068"/>
              <a:ext cx="1499870" cy="757555"/>
            </a:xfrm>
            <a:custGeom>
              <a:avLst/>
              <a:gdLst/>
              <a:ahLst/>
              <a:cxnLst/>
              <a:rect l="l" t="t" r="r" b="b"/>
              <a:pathLst>
                <a:path w="1499870" h="757554">
                  <a:moveTo>
                    <a:pt x="1499615" y="378713"/>
                  </a:moveTo>
                  <a:lnTo>
                    <a:pt x="1120902" y="757427"/>
                  </a:lnTo>
                  <a:lnTo>
                    <a:pt x="1120902" y="568070"/>
                  </a:lnTo>
                  <a:lnTo>
                    <a:pt x="378713" y="568070"/>
                  </a:lnTo>
                  <a:lnTo>
                    <a:pt x="378713" y="757427"/>
                  </a:lnTo>
                  <a:lnTo>
                    <a:pt x="0" y="378713"/>
                  </a:lnTo>
                  <a:lnTo>
                    <a:pt x="378713" y="0"/>
                  </a:lnTo>
                  <a:lnTo>
                    <a:pt x="378713" y="189356"/>
                  </a:lnTo>
                  <a:lnTo>
                    <a:pt x="1120902" y="189356"/>
                  </a:lnTo>
                  <a:lnTo>
                    <a:pt x="1120902" y="0"/>
                  </a:lnTo>
                  <a:lnTo>
                    <a:pt x="1499615" y="378713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271516" y="5745480"/>
              <a:ext cx="1499870" cy="757555"/>
            </a:xfrm>
            <a:custGeom>
              <a:avLst/>
              <a:gdLst/>
              <a:ahLst/>
              <a:cxnLst/>
              <a:rect l="l" t="t" r="r" b="b"/>
              <a:pathLst>
                <a:path w="1499870" h="757554">
                  <a:moveTo>
                    <a:pt x="1120902" y="0"/>
                  </a:moveTo>
                  <a:lnTo>
                    <a:pt x="1120902" y="189357"/>
                  </a:lnTo>
                  <a:lnTo>
                    <a:pt x="378713" y="189357"/>
                  </a:lnTo>
                  <a:lnTo>
                    <a:pt x="378713" y="0"/>
                  </a:lnTo>
                  <a:lnTo>
                    <a:pt x="0" y="378714"/>
                  </a:lnTo>
                  <a:lnTo>
                    <a:pt x="378713" y="757428"/>
                  </a:lnTo>
                  <a:lnTo>
                    <a:pt x="378713" y="568071"/>
                  </a:lnTo>
                  <a:lnTo>
                    <a:pt x="1120902" y="568071"/>
                  </a:lnTo>
                  <a:lnTo>
                    <a:pt x="1120902" y="757428"/>
                  </a:lnTo>
                  <a:lnTo>
                    <a:pt x="1499615" y="378714"/>
                  </a:lnTo>
                  <a:lnTo>
                    <a:pt x="1120902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271516" y="5745480"/>
              <a:ext cx="1499870" cy="757555"/>
            </a:xfrm>
            <a:custGeom>
              <a:avLst/>
              <a:gdLst/>
              <a:ahLst/>
              <a:cxnLst/>
              <a:rect l="l" t="t" r="r" b="b"/>
              <a:pathLst>
                <a:path w="1499870" h="757554">
                  <a:moveTo>
                    <a:pt x="1499615" y="378714"/>
                  </a:moveTo>
                  <a:lnTo>
                    <a:pt x="1120902" y="757428"/>
                  </a:lnTo>
                  <a:lnTo>
                    <a:pt x="1120902" y="568071"/>
                  </a:lnTo>
                  <a:lnTo>
                    <a:pt x="378713" y="568071"/>
                  </a:lnTo>
                  <a:lnTo>
                    <a:pt x="378713" y="757428"/>
                  </a:lnTo>
                  <a:lnTo>
                    <a:pt x="0" y="378714"/>
                  </a:lnTo>
                  <a:lnTo>
                    <a:pt x="378713" y="0"/>
                  </a:lnTo>
                  <a:lnTo>
                    <a:pt x="378713" y="189357"/>
                  </a:lnTo>
                  <a:lnTo>
                    <a:pt x="1120902" y="189357"/>
                  </a:lnTo>
                  <a:lnTo>
                    <a:pt x="1120902" y="0"/>
                  </a:lnTo>
                  <a:lnTo>
                    <a:pt x="1499615" y="378714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771132" y="3893819"/>
              <a:ext cx="5314315" cy="1826260"/>
            </a:xfrm>
            <a:custGeom>
              <a:avLst/>
              <a:gdLst/>
              <a:ahLst/>
              <a:cxnLst/>
              <a:rect l="l" t="t" r="r" b="b"/>
              <a:pathLst>
                <a:path w="5314315" h="1826260">
                  <a:moveTo>
                    <a:pt x="5009896" y="0"/>
                  </a:moveTo>
                  <a:lnTo>
                    <a:pt x="304292" y="0"/>
                  </a:lnTo>
                  <a:lnTo>
                    <a:pt x="254942" y="3983"/>
                  </a:lnTo>
                  <a:lnTo>
                    <a:pt x="208125" y="15516"/>
                  </a:lnTo>
                  <a:lnTo>
                    <a:pt x="164467" y="33971"/>
                  </a:lnTo>
                  <a:lnTo>
                    <a:pt x="124596" y="58720"/>
                  </a:lnTo>
                  <a:lnTo>
                    <a:pt x="89138" y="89138"/>
                  </a:lnTo>
                  <a:lnTo>
                    <a:pt x="58720" y="124596"/>
                  </a:lnTo>
                  <a:lnTo>
                    <a:pt x="33971" y="164467"/>
                  </a:lnTo>
                  <a:lnTo>
                    <a:pt x="15516" y="208125"/>
                  </a:lnTo>
                  <a:lnTo>
                    <a:pt x="3983" y="254942"/>
                  </a:lnTo>
                  <a:lnTo>
                    <a:pt x="0" y="304291"/>
                  </a:lnTo>
                  <a:lnTo>
                    <a:pt x="0" y="1521459"/>
                  </a:lnTo>
                  <a:lnTo>
                    <a:pt x="3983" y="1570809"/>
                  </a:lnTo>
                  <a:lnTo>
                    <a:pt x="15516" y="1617626"/>
                  </a:lnTo>
                  <a:lnTo>
                    <a:pt x="33971" y="1661284"/>
                  </a:lnTo>
                  <a:lnTo>
                    <a:pt x="58720" y="1701155"/>
                  </a:lnTo>
                  <a:lnTo>
                    <a:pt x="89138" y="1736613"/>
                  </a:lnTo>
                  <a:lnTo>
                    <a:pt x="124596" y="1767031"/>
                  </a:lnTo>
                  <a:lnTo>
                    <a:pt x="164467" y="1791780"/>
                  </a:lnTo>
                  <a:lnTo>
                    <a:pt x="208125" y="1810235"/>
                  </a:lnTo>
                  <a:lnTo>
                    <a:pt x="254942" y="1821768"/>
                  </a:lnTo>
                  <a:lnTo>
                    <a:pt x="304292" y="1825752"/>
                  </a:lnTo>
                  <a:lnTo>
                    <a:pt x="5009896" y="1825752"/>
                  </a:lnTo>
                  <a:lnTo>
                    <a:pt x="5059245" y="1821768"/>
                  </a:lnTo>
                  <a:lnTo>
                    <a:pt x="5106062" y="1810235"/>
                  </a:lnTo>
                  <a:lnTo>
                    <a:pt x="5149720" y="1791780"/>
                  </a:lnTo>
                  <a:lnTo>
                    <a:pt x="5189591" y="1767031"/>
                  </a:lnTo>
                  <a:lnTo>
                    <a:pt x="5225049" y="1736613"/>
                  </a:lnTo>
                  <a:lnTo>
                    <a:pt x="5255467" y="1701155"/>
                  </a:lnTo>
                  <a:lnTo>
                    <a:pt x="5280216" y="1661284"/>
                  </a:lnTo>
                  <a:lnTo>
                    <a:pt x="5298671" y="1617626"/>
                  </a:lnTo>
                  <a:lnTo>
                    <a:pt x="5310204" y="1570809"/>
                  </a:lnTo>
                  <a:lnTo>
                    <a:pt x="5314188" y="1521459"/>
                  </a:lnTo>
                  <a:lnTo>
                    <a:pt x="5314188" y="304291"/>
                  </a:lnTo>
                  <a:lnTo>
                    <a:pt x="5310204" y="254942"/>
                  </a:lnTo>
                  <a:lnTo>
                    <a:pt x="5298671" y="208125"/>
                  </a:lnTo>
                  <a:lnTo>
                    <a:pt x="5280216" y="164467"/>
                  </a:lnTo>
                  <a:lnTo>
                    <a:pt x="5255467" y="124596"/>
                  </a:lnTo>
                  <a:lnTo>
                    <a:pt x="5225049" y="89138"/>
                  </a:lnTo>
                  <a:lnTo>
                    <a:pt x="5189591" y="58720"/>
                  </a:lnTo>
                  <a:lnTo>
                    <a:pt x="5149720" y="33971"/>
                  </a:lnTo>
                  <a:lnTo>
                    <a:pt x="5106062" y="15516"/>
                  </a:lnTo>
                  <a:lnTo>
                    <a:pt x="5059245" y="3983"/>
                  </a:lnTo>
                  <a:lnTo>
                    <a:pt x="50098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771132" y="3893819"/>
              <a:ext cx="5314315" cy="1826260"/>
            </a:xfrm>
            <a:custGeom>
              <a:avLst/>
              <a:gdLst/>
              <a:ahLst/>
              <a:cxnLst/>
              <a:rect l="l" t="t" r="r" b="b"/>
              <a:pathLst>
                <a:path w="5314315" h="1826260">
                  <a:moveTo>
                    <a:pt x="0" y="304291"/>
                  </a:moveTo>
                  <a:lnTo>
                    <a:pt x="3983" y="254942"/>
                  </a:lnTo>
                  <a:lnTo>
                    <a:pt x="15516" y="208125"/>
                  </a:lnTo>
                  <a:lnTo>
                    <a:pt x="33971" y="164467"/>
                  </a:lnTo>
                  <a:lnTo>
                    <a:pt x="58720" y="124596"/>
                  </a:lnTo>
                  <a:lnTo>
                    <a:pt x="89138" y="89138"/>
                  </a:lnTo>
                  <a:lnTo>
                    <a:pt x="124596" y="58720"/>
                  </a:lnTo>
                  <a:lnTo>
                    <a:pt x="164467" y="33971"/>
                  </a:lnTo>
                  <a:lnTo>
                    <a:pt x="208125" y="15516"/>
                  </a:lnTo>
                  <a:lnTo>
                    <a:pt x="254942" y="3983"/>
                  </a:lnTo>
                  <a:lnTo>
                    <a:pt x="304292" y="0"/>
                  </a:lnTo>
                  <a:lnTo>
                    <a:pt x="5009896" y="0"/>
                  </a:lnTo>
                  <a:lnTo>
                    <a:pt x="5059245" y="3983"/>
                  </a:lnTo>
                  <a:lnTo>
                    <a:pt x="5106062" y="15516"/>
                  </a:lnTo>
                  <a:lnTo>
                    <a:pt x="5149720" y="33971"/>
                  </a:lnTo>
                  <a:lnTo>
                    <a:pt x="5189591" y="58720"/>
                  </a:lnTo>
                  <a:lnTo>
                    <a:pt x="5225049" y="89138"/>
                  </a:lnTo>
                  <a:lnTo>
                    <a:pt x="5255467" y="124596"/>
                  </a:lnTo>
                  <a:lnTo>
                    <a:pt x="5280216" y="164467"/>
                  </a:lnTo>
                  <a:lnTo>
                    <a:pt x="5298671" y="208125"/>
                  </a:lnTo>
                  <a:lnTo>
                    <a:pt x="5310204" y="254942"/>
                  </a:lnTo>
                  <a:lnTo>
                    <a:pt x="5314188" y="304291"/>
                  </a:lnTo>
                  <a:lnTo>
                    <a:pt x="5314188" y="1521459"/>
                  </a:lnTo>
                  <a:lnTo>
                    <a:pt x="5310204" y="1570809"/>
                  </a:lnTo>
                  <a:lnTo>
                    <a:pt x="5298671" y="1617626"/>
                  </a:lnTo>
                  <a:lnTo>
                    <a:pt x="5280216" y="1661284"/>
                  </a:lnTo>
                  <a:lnTo>
                    <a:pt x="5255467" y="1701155"/>
                  </a:lnTo>
                  <a:lnTo>
                    <a:pt x="5225049" y="1736613"/>
                  </a:lnTo>
                  <a:lnTo>
                    <a:pt x="5189591" y="1767031"/>
                  </a:lnTo>
                  <a:lnTo>
                    <a:pt x="5149720" y="1791780"/>
                  </a:lnTo>
                  <a:lnTo>
                    <a:pt x="5106062" y="1810235"/>
                  </a:lnTo>
                  <a:lnTo>
                    <a:pt x="5059245" y="1821768"/>
                  </a:lnTo>
                  <a:lnTo>
                    <a:pt x="5009896" y="1825752"/>
                  </a:lnTo>
                  <a:lnTo>
                    <a:pt x="304292" y="1825752"/>
                  </a:lnTo>
                  <a:lnTo>
                    <a:pt x="254942" y="1821768"/>
                  </a:lnTo>
                  <a:lnTo>
                    <a:pt x="208125" y="1810235"/>
                  </a:lnTo>
                  <a:lnTo>
                    <a:pt x="164467" y="1791780"/>
                  </a:lnTo>
                  <a:lnTo>
                    <a:pt x="124596" y="1767031"/>
                  </a:lnTo>
                  <a:lnTo>
                    <a:pt x="89138" y="1736613"/>
                  </a:lnTo>
                  <a:lnTo>
                    <a:pt x="58720" y="1701155"/>
                  </a:lnTo>
                  <a:lnTo>
                    <a:pt x="33971" y="1661284"/>
                  </a:lnTo>
                  <a:lnTo>
                    <a:pt x="15516" y="1617626"/>
                  </a:lnTo>
                  <a:lnTo>
                    <a:pt x="3983" y="1570809"/>
                  </a:lnTo>
                  <a:lnTo>
                    <a:pt x="0" y="1521459"/>
                  </a:lnTo>
                  <a:lnTo>
                    <a:pt x="0" y="304291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6940422" y="4032326"/>
            <a:ext cx="4923790" cy="15297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19685">
              <a:lnSpc>
                <a:spcPct val="101299"/>
              </a:lnSpc>
              <a:spcBef>
                <a:spcPts val="75"/>
              </a:spcBef>
            </a:pPr>
            <a:r>
              <a:rPr sz="1800" b="1" dirty="0">
                <a:solidFill>
                  <a:srgbClr val="1F4E79"/>
                </a:solidFill>
                <a:latin typeface="Calibri"/>
                <a:cs typeface="Calibri"/>
              </a:rPr>
              <a:t>Формы:</a:t>
            </a:r>
            <a:r>
              <a:rPr sz="1800" b="1" spc="-8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Тематические</a:t>
            </a:r>
            <a:r>
              <a:rPr sz="1600" spc="-1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проекты,</a:t>
            </a:r>
            <a:r>
              <a:rPr sz="1600" spc="-3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видеомарофон</a:t>
            </a:r>
            <a:r>
              <a:rPr sz="1600" spc="-10" dirty="0">
                <a:solidFill>
                  <a:srgbClr val="001F5F"/>
                </a:solidFill>
                <a:latin typeface="Arial MT"/>
                <a:cs typeface="Arial MT"/>
              </a:rPr>
              <a:t>; </a:t>
            </a:r>
            <a:r>
              <a:rPr sz="16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мастерские</a:t>
            </a:r>
            <a:r>
              <a:rPr sz="1600" spc="-4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001F5F"/>
                </a:solidFill>
                <a:latin typeface="Microsoft Sans Serif"/>
                <a:cs typeface="Microsoft Sans Serif"/>
              </a:rPr>
              <a:t>,</a:t>
            </a:r>
            <a:r>
              <a:rPr sz="1600" spc="-4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001F5F"/>
                </a:solidFill>
                <a:latin typeface="Microsoft Sans Serif"/>
                <a:cs typeface="Microsoft Sans Serif"/>
              </a:rPr>
              <a:t>студии,</a:t>
            </a:r>
            <a:r>
              <a:rPr sz="16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 туризм</a:t>
            </a:r>
            <a:r>
              <a:rPr sz="16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 (культурные</a:t>
            </a:r>
            <a:r>
              <a:rPr sz="1600" spc="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практики); </a:t>
            </a:r>
            <a:r>
              <a:rPr sz="16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игры</a:t>
            </a:r>
            <a:r>
              <a:rPr sz="1600" spc="-25" dirty="0">
                <a:solidFill>
                  <a:srgbClr val="001F5F"/>
                </a:solidFill>
                <a:latin typeface="Arial MT"/>
                <a:cs typeface="Arial MT"/>
              </a:rPr>
              <a:t>-</a:t>
            </a:r>
            <a:r>
              <a:rPr sz="1600" dirty="0">
                <a:solidFill>
                  <a:srgbClr val="001F5F"/>
                </a:solidFill>
                <a:latin typeface="Microsoft Sans Serif"/>
                <a:cs typeface="Microsoft Sans Serif"/>
              </a:rPr>
              <a:t>приключения;</a:t>
            </a:r>
            <a:r>
              <a:rPr sz="1600" spc="34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создание</a:t>
            </a:r>
            <a:r>
              <a:rPr sz="1600" spc="-5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рукописных</a:t>
            </a:r>
            <a:r>
              <a:rPr sz="16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книг</a:t>
            </a:r>
            <a:r>
              <a:rPr sz="1600" spc="-5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6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с </a:t>
            </a:r>
            <a:r>
              <a:rPr sz="1600" dirty="0">
                <a:solidFill>
                  <a:srgbClr val="001F5F"/>
                </a:solidFill>
                <a:latin typeface="Microsoft Sans Serif"/>
                <a:cs typeface="Microsoft Sans Serif"/>
              </a:rPr>
              <a:t>детьми;</a:t>
            </a:r>
            <a:r>
              <a:rPr sz="1600" spc="-3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практикумы;</a:t>
            </a:r>
            <a:r>
              <a:rPr sz="16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педагогические</a:t>
            </a:r>
            <a:r>
              <a:rPr sz="1600" spc="-4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тренинги</a:t>
            </a:r>
            <a:endParaRPr sz="16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6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«Секреты</a:t>
            </a:r>
            <a:r>
              <a:rPr sz="1600" spc="-8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001F5F"/>
                </a:solidFill>
                <a:latin typeface="Microsoft Sans Serif"/>
                <a:cs typeface="Microsoft Sans Serif"/>
              </a:rPr>
              <a:t>счастливой</a:t>
            </a:r>
            <a:r>
              <a:rPr sz="1600" spc="-6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прогулки»;</a:t>
            </a:r>
            <a:r>
              <a:rPr sz="1600" spc="-4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001F5F"/>
                </a:solidFill>
                <a:latin typeface="Microsoft Sans Serif"/>
                <a:cs typeface="Microsoft Sans Serif"/>
              </a:rPr>
              <a:t>игровые</a:t>
            </a:r>
            <a:r>
              <a:rPr sz="1600" spc="-7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тренинги;</a:t>
            </a:r>
            <a:endParaRPr sz="16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001F5F"/>
                </a:solidFill>
                <a:latin typeface="Microsoft Sans Serif"/>
                <a:cs typeface="Microsoft Sans Serif"/>
              </a:rPr>
              <a:t>деловые</a:t>
            </a:r>
            <a:r>
              <a:rPr sz="1600" spc="-6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001F5F"/>
                </a:solidFill>
                <a:latin typeface="Microsoft Sans Serif"/>
                <a:cs typeface="Microsoft Sans Serif"/>
              </a:rPr>
              <a:t>игры;</a:t>
            </a:r>
            <a:r>
              <a:rPr sz="1600" spc="-3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001F5F"/>
                </a:solidFill>
                <a:latin typeface="Microsoft Sans Serif"/>
                <a:cs typeface="Microsoft Sans Serif"/>
              </a:rPr>
              <a:t>решение</a:t>
            </a:r>
            <a:r>
              <a:rPr sz="16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педагогических</a:t>
            </a:r>
            <a:r>
              <a:rPr sz="16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 кейсов</a:t>
            </a:r>
            <a:endParaRPr sz="1600">
              <a:latin typeface="Microsoft Sans Serif"/>
              <a:cs typeface="Microsoft Sans Serif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6874509" y="5850382"/>
            <a:ext cx="5323840" cy="1014094"/>
            <a:chOff x="6874509" y="5850382"/>
            <a:chExt cx="5323840" cy="1014094"/>
          </a:xfrm>
        </p:grpSpPr>
        <p:sp>
          <p:nvSpPr>
            <p:cNvPr id="38" name="object 38"/>
            <p:cNvSpPr/>
            <p:nvPr/>
          </p:nvSpPr>
          <p:spPr>
            <a:xfrm>
              <a:off x="6880859" y="5856732"/>
              <a:ext cx="5311140" cy="1001394"/>
            </a:xfrm>
            <a:custGeom>
              <a:avLst/>
              <a:gdLst/>
              <a:ahLst/>
              <a:cxnLst/>
              <a:rect l="l" t="t" r="r" b="b"/>
              <a:pathLst>
                <a:path w="5311140" h="1001395">
                  <a:moveTo>
                    <a:pt x="5130800" y="0"/>
                  </a:moveTo>
                  <a:lnTo>
                    <a:pt x="183388" y="0"/>
                  </a:lnTo>
                  <a:lnTo>
                    <a:pt x="134658" y="6550"/>
                  </a:lnTo>
                  <a:lnTo>
                    <a:pt x="90856" y="25037"/>
                  </a:lnTo>
                  <a:lnTo>
                    <a:pt x="53736" y="53713"/>
                  </a:lnTo>
                  <a:lnTo>
                    <a:pt x="25051" y="90828"/>
                  </a:lnTo>
                  <a:lnTo>
                    <a:pt x="6555" y="134636"/>
                  </a:lnTo>
                  <a:lnTo>
                    <a:pt x="0" y="183388"/>
                  </a:lnTo>
                  <a:lnTo>
                    <a:pt x="0" y="916933"/>
                  </a:lnTo>
                  <a:lnTo>
                    <a:pt x="6555" y="965686"/>
                  </a:lnTo>
                  <a:lnTo>
                    <a:pt x="21578" y="1001268"/>
                  </a:lnTo>
                  <a:lnTo>
                    <a:pt x="5292609" y="1001268"/>
                  </a:lnTo>
                  <a:lnTo>
                    <a:pt x="5307632" y="965686"/>
                  </a:lnTo>
                  <a:lnTo>
                    <a:pt x="5311140" y="939602"/>
                  </a:lnTo>
                  <a:lnTo>
                    <a:pt x="5311140" y="160719"/>
                  </a:lnTo>
                  <a:lnTo>
                    <a:pt x="5289136" y="90828"/>
                  </a:lnTo>
                  <a:lnTo>
                    <a:pt x="5260451" y="53713"/>
                  </a:lnTo>
                  <a:lnTo>
                    <a:pt x="5223331" y="25037"/>
                  </a:lnTo>
                  <a:lnTo>
                    <a:pt x="5179529" y="6550"/>
                  </a:lnTo>
                  <a:lnTo>
                    <a:pt x="5130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880859" y="5856732"/>
              <a:ext cx="5311140" cy="1001394"/>
            </a:xfrm>
            <a:custGeom>
              <a:avLst/>
              <a:gdLst/>
              <a:ahLst/>
              <a:cxnLst/>
              <a:rect l="l" t="t" r="r" b="b"/>
              <a:pathLst>
                <a:path w="5311140" h="1001395">
                  <a:moveTo>
                    <a:pt x="5311140" y="939602"/>
                  </a:moveTo>
                  <a:lnTo>
                    <a:pt x="5307632" y="965686"/>
                  </a:lnTo>
                  <a:lnTo>
                    <a:pt x="5292609" y="1001268"/>
                  </a:lnTo>
                </a:path>
                <a:path w="5311140" h="1001395">
                  <a:moveTo>
                    <a:pt x="21578" y="1001268"/>
                  </a:moveTo>
                  <a:lnTo>
                    <a:pt x="6555" y="965686"/>
                  </a:lnTo>
                  <a:lnTo>
                    <a:pt x="0" y="916933"/>
                  </a:lnTo>
                  <a:lnTo>
                    <a:pt x="0" y="183388"/>
                  </a:lnTo>
                  <a:lnTo>
                    <a:pt x="6555" y="134636"/>
                  </a:lnTo>
                  <a:lnTo>
                    <a:pt x="25051" y="90828"/>
                  </a:lnTo>
                  <a:lnTo>
                    <a:pt x="53736" y="53713"/>
                  </a:lnTo>
                  <a:lnTo>
                    <a:pt x="90856" y="25037"/>
                  </a:lnTo>
                  <a:lnTo>
                    <a:pt x="134658" y="6550"/>
                  </a:lnTo>
                  <a:lnTo>
                    <a:pt x="183388" y="0"/>
                  </a:lnTo>
                  <a:lnTo>
                    <a:pt x="5130800" y="0"/>
                  </a:lnTo>
                  <a:lnTo>
                    <a:pt x="5179529" y="6550"/>
                  </a:lnTo>
                  <a:lnTo>
                    <a:pt x="5223331" y="25037"/>
                  </a:lnTo>
                  <a:lnTo>
                    <a:pt x="5260451" y="53713"/>
                  </a:lnTo>
                  <a:lnTo>
                    <a:pt x="5289136" y="90828"/>
                  </a:lnTo>
                  <a:lnTo>
                    <a:pt x="5307632" y="134636"/>
                  </a:lnTo>
                  <a:lnTo>
                    <a:pt x="5311140" y="160719"/>
                  </a:lnTo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7014209" y="5877864"/>
            <a:ext cx="4988560" cy="104203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70"/>
              </a:spcBef>
            </a:pPr>
            <a:r>
              <a:rPr sz="1800" b="1" dirty="0">
                <a:solidFill>
                  <a:srgbClr val="001F5F"/>
                </a:solidFill>
                <a:latin typeface="Calibri"/>
                <a:cs typeface="Calibri"/>
              </a:rPr>
              <a:t>Формы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:</a:t>
            </a:r>
            <a:r>
              <a:rPr sz="1600" b="1" spc="-1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1F5F"/>
                </a:solidFill>
                <a:latin typeface="Microsoft Sans Serif"/>
                <a:cs typeface="Microsoft Sans Serif"/>
              </a:rPr>
              <a:t>«Клуб</a:t>
            </a:r>
            <a:r>
              <a:rPr sz="16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001F5F"/>
                </a:solidFill>
                <a:latin typeface="Microsoft Sans Serif"/>
                <a:cs typeface="Microsoft Sans Serif"/>
              </a:rPr>
              <a:t>молодой</a:t>
            </a:r>
            <a:r>
              <a:rPr sz="1600" spc="-6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001F5F"/>
                </a:solidFill>
                <a:latin typeface="Microsoft Sans Serif"/>
                <a:cs typeface="Microsoft Sans Serif"/>
              </a:rPr>
              <a:t>семьи»;</a:t>
            </a:r>
            <a:r>
              <a:rPr sz="1600" spc="-6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001F5F"/>
                </a:solidFill>
                <a:latin typeface="Microsoft Sans Serif"/>
                <a:cs typeface="Microsoft Sans Serif"/>
              </a:rPr>
              <a:t>«Клуб</a:t>
            </a:r>
            <a:r>
              <a:rPr sz="1600" spc="-6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выходного </a:t>
            </a:r>
            <a:r>
              <a:rPr sz="1600" dirty="0">
                <a:solidFill>
                  <a:srgbClr val="001F5F"/>
                </a:solidFill>
                <a:latin typeface="Microsoft Sans Serif"/>
                <a:cs typeface="Microsoft Sans Serif"/>
              </a:rPr>
              <a:t>дня»;</a:t>
            </a:r>
            <a:r>
              <a:rPr sz="1600" spc="38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«День</a:t>
            </a:r>
            <a:r>
              <a:rPr sz="16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родительского</a:t>
            </a:r>
            <a:r>
              <a:rPr sz="16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самоуправления»;</a:t>
            </a:r>
            <a:r>
              <a:rPr sz="1600" spc="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«Дни </a:t>
            </a:r>
            <a:r>
              <a:rPr sz="16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родительской</a:t>
            </a:r>
            <a:r>
              <a:rPr sz="1600" spc="-5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инициативы»;</a:t>
            </a:r>
            <a:r>
              <a:rPr sz="1600" spc="-1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организация</a:t>
            </a:r>
            <a:r>
              <a:rPr sz="16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семейного волонтерства</a:t>
            </a:r>
            <a:endParaRPr sz="1600">
              <a:latin typeface="Microsoft Sans Serif"/>
              <a:cs typeface="Microsoft Sans Serif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6786371" y="769619"/>
            <a:ext cx="5325110" cy="1658620"/>
            <a:chOff x="6786371" y="769619"/>
            <a:chExt cx="5325110" cy="1658620"/>
          </a:xfrm>
        </p:grpSpPr>
        <p:sp>
          <p:nvSpPr>
            <p:cNvPr id="42" name="object 42"/>
            <p:cNvSpPr/>
            <p:nvPr/>
          </p:nvSpPr>
          <p:spPr>
            <a:xfrm>
              <a:off x="6792467" y="775715"/>
              <a:ext cx="5313045" cy="1645920"/>
            </a:xfrm>
            <a:custGeom>
              <a:avLst/>
              <a:gdLst/>
              <a:ahLst/>
              <a:cxnLst/>
              <a:rect l="l" t="t" r="r" b="b"/>
              <a:pathLst>
                <a:path w="5313045" h="1645920">
                  <a:moveTo>
                    <a:pt x="5038343" y="0"/>
                  </a:moveTo>
                  <a:lnTo>
                    <a:pt x="274320" y="0"/>
                  </a:lnTo>
                  <a:lnTo>
                    <a:pt x="225008" y="4419"/>
                  </a:lnTo>
                  <a:lnTo>
                    <a:pt x="178597" y="17161"/>
                  </a:lnTo>
                  <a:lnTo>
                    <a:pt x="135861" y="37450"/>
                  </a:lnTo>
                  <a:lnTo>
                    <a:pt x="97575" y="64513"/>
                  </a:lnTo>
                  <a:lnTo>
                    <a:pt x="64513" y="97575"/>
                  </a:lnTo>
                  <a:lnTo>
                    <a:pt x="37450" y="135861"/>
                  </a:lnTo>
                  <a:lnTo>
                    <a:pt x="17161" y="178597"/>
                  </a:lnTo>
                  <a:lnTo>
                    <a:pt x="4419" y="225008"/>
                  </a:lnTo>
                  <a:lnTo>
                    <a:pt x="0" y="274320"/>
                  </a:lnTo>
                  <a:lnTo>
                    <a:pt x="0" y="1371600"/>
                  </a:lnTo>
                  <a:lnTo>
                    <a:pt x="4419" y="1420911"/>
                  </a:lnTo>
                  <a:lnTo>
                    <a:pt x="17161" y="1467322"/>
                  </a:lnTo>
                  <a:lnTo>
                    <a:pt x="37450" y="1510058"/>
                  </a:lnTo>
                  <a:lnTo>
                    <a:pt x="64513" y="1548344"/>
                  </a:lnTo>
                  <a:lnTo>
                    <a:pt x="97575" y="1581406"/>
                  </a:lnTo>
                  <a:lnTo>
                    <a:pt x="135861" y="1608469"/>
                  </a:lnTo>
                  <a:lnTo>
                    <a:pt x="178597" y="1628758"/>
                  </a:lnTo>
                  <a:lnTo>
                    <a:pt x="225008" y="1641500"/>
                  </a:lnTo>
                  <a:lnTo>
                    <a:pt x="274320" y="1645920"/>
                  </a:lnTo>
                  <a:lnTo>
                    <a:pt x="5038343" y="1645920"/>
                  </a:lnTo>
                  <a:lnTo>
                    <a:pt x="5087655" y="1641500"/>
                  </a:lnTo>
                  <a:lnTo>
                    <a:pt x="5134066" y="1628758"/>
                  </a:lnTo>
                  <a:lnTo>
                    <a:pt x="5176802" y="1608469"/>
                  </a:lnTo>
                  <a:lnTo>
                    <a:pt x="5215088" y="1581406"/>
                  </a:lnTo>
                  <a:lnTo>
                    <a:pt x="5248150" y="1548344"/>
                  </a:lnTo>
                  <a:lnTo>
                    <a:pt x="5275213" y="1510058"/>
                  </a:lnTo>
                  <a:lnTo>
                    <a:pt x="5295502" y="1467322"/>
                  </a:lnTo>
                  <a:lnTo>
                    <a:pt x="5308244" y="1420911"/>
                  </a:lnTo>
                  <a:lnTo>
                    <a:pt x="5312663" y="1371600"/>
                  </a:lnTo>
                  <a:lnTo>
                    <a:pt x="5312663" y="274320"/>
                  </a:lnTo>
                  <a:lnTo>
                    <a:pt x="5308244" y="225008"/>
                  </a:lnTo>
                  <a:lnTo>
                    <a:pt x="5295502" y="178597"/>
                  </a:lnTo>
                  <a:lnTo>
                    <a:pt x="5275213" y="135861"/>
                  </a:lnTo>
                  <a:lnTo>
                    <a:pt x="5248150" y="97575"/>
                  </a:lnTo>
                  <a:lnTo>
                    <a:pt x="5215088" y="64513"/>
                  </a:lnTo>
                  <a:lnTo>
                    <a:pt x="5176802" y="37450"/>
                  </a:lnTo>
                  <a:lnTo>
                    <a:pt x="5134066" y="17161"/>
                  </a:lnTo>
                  <a:lnTo>
                    <a:pt x="5087655" y="4419"/>
                  </a:lnTo>
                  <a:lnTo>
                    <a:pt x="50383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792467" y="775715"/>
              <a:ext cx="5313045" cy="1645920"/>
            </a:xfrm>
            <a:custGeom>
              <a:avLst/>
              <a:gdLst/>
              <a:ahLst/>
              <a:cxnLst/>
              <a:rect l="l" t="t" r="r" b="b"/>
              <a:pathLst>
                <a:path w="5313045" h="1645920">
                  <a:moveTo>
                    <a:pt x="0" y="274320"/>
                  </a:moveTo>
                  <a:lnTo>
                    <a:pt x="4419" y="225008"/>
                  </a:lnTo>
                  <a:lnTo>
                    <a:pt x="17161" y="178597"/>
                  </a:lnTo>
                  <a:lnTo>
                    <a:pt x="37450" y="135861"/>
                  </a:lnTo>
                  <a:lnTo>
                    <a:pt x="64513" y="97575"/>
                  </a:lnTo>
                  <a:lnTo>
                    <a:pt x="97575" y="64513"/>
                  </a:lnTo>
                  <a:lnTo>
                    <a:pt x="135861" y="37450"/>
                  </a:lnTo>
                  <a:lnTo>
                    <a:pt x="178597" y="17161"/>
                  </a:lnTo>
                  <a:lnTo>
                    <a:pt x="225008" y="4419"/>
                  </a:lnTo>
                  <a:lnTo>
                    <a:pt x="274320" y="0"/>
                  </a:lnTo>
                  <a:lnTo>
                    <a:pt x="5038343" y="0"/>
                  </a:lnTo>
                  <a:lnTo>
                    <a:pt x="5087655" y="4419"/>
                  </a:lnTo>
                  <a:lnTo>
                    <a:pt x="5134066" y="17161"/>
                  </a:lnTo>
                  <a:lnTo>
                    <a:pt x="5176802" y="37450"/>
                  </a:lnTo>
                  <a:lnTo>
                    <a:pt x="5215088" y="64513"/>
                  </a:lnTo>
                  <a:lnTo>
                    <a:pt x="5248150" y="97575"/>
                  </a:lnTo>
                  <a:lnTo>
                    <a:pt x="5275213" y="135861"/>
                  </a:lnTo>
                  <a:lnTo>
                    <a:pt x="5295502" y="178597"/>
                  </a:lnTo>
                  <a:lnTo>
                    <a:pt x="5308244" y="225008"/>
                  </a:lnTo>
                  <a:lnTo>
                    <a:pt x="5312663" y="274320"/>
                  </a:lnTo>
                  <a:lnTo>
                    <a:pt x="5312663" y="1371600"/>
                  </a:lnTo>
                  <a:lnTo>
                    <a:pt x="5308244" y="1420911"/>
                  </a:lnTo>
                  <a:lnTo>
                    <a:pt x="5295502" y="1467322"/>
                  </a:lnTo>
                  <a:lnTo>
                    <a:pt x="5275213" y="1510058"/>
                  </a:lnTo>
                  <a:lnTo>
                    <a:pt x="5248150" y="1548344"/>
                  </a:lnTo>
                  <a:lnTo>
                    <a:pt x="5215088" y="1581406"/>
                  </a:lnTo>
                  <a:lnTo>
                    <a:pt x="5176802" y="1608469"/>
                  </a:lnTo>
                  <a:lnTo>
                    <a:pt x="5134066" y="1628758"/>
                  </a:lnTo>
                  <a:lnTo>
                    <a:pt x="5087655" y="1641500"/>
                  </a:lnTo>
                  <a:lnTo>
                    <a:pt x="5038343" y="1645920"/>
                  </a:lnTo>
                  <a:lnTo>
                    <a:pt x="274320" y="1645920"/>
                  </a:lnTo>
                  <a:lnTo>
                    <a:pt x="225008" y="1641500"/>
                  </a:lnTo>
                  <a:lnTo>
                    <a:pt x="178597" y="1628758"/>
                  </a:lnTo>
                  <a:lnTo>
                    <a:pt x="135861" y="1608469"/>
                  </a:lnTo>
                  <a:lnTo>
                    <a:pt x="97575" y="1581406"/>
                  </a:lnTo>
                  <a:lnTo>
                    <a:pt x="64513" y="1548344"/>
                  </a:lnTo>
                  <a:lnTo>
                    <a:pt x="37450" y="1510058"/>
                  </a:lnTo>
                  <a:lnTo>
                    <a:pt x="17161" y="1467322"/>
                  </a:lnTo>
                  <a:lnTo>
                    <a:pt x="4419" y="1420911"/>
                  </a:lnTo>
                  <a:lnTo>
                    <a:pt x="0" y="1371600"/>
                  </a:lnTo>
                  <a:lnTo>
                    <a:pt x="0" y="274320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6951980" y="823976"/>
            <a:ext cx="49923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56005" algn="l"/>
                <a:tab pos="2604770" algn="l"/>
                <a:tab pos="4089400" algn="l"/>
              </a:tabLst>
            </a:pPr>
            <a:r>
              <a:rPr sz="1800" b="1" spc="-10" dirty="0">
                <a:solidFill>
                  <a:srgbClr val="1F4E79"/>
                </a:solidFill>
                <a:latin typeface="Calibri"/>
                <a:cs typeface="Calibri"/>
              </a:rPr>
              <a:t>Формы:</a:t>
            </a:r>
            <a:r>
              <a:rPr sz="1800" b="1" dirty="0">
                <a:solidFill>
                  <a:srgbClr val="1F4E79"/>
                </a:solidFill>
                <a:latin typeface="Calibri"/>
                <a:cs typeface="Calibri"/>
              </a:rPr>
              <a:t>	</a:t>
            </a:r>
            <a:r>
              <a:rPr sz="1600" spc="-10" dirty="0">
                <a:solidFill>
                  <a:srgbClr val="1F4E79"/>
                </a:solidFill>
                <a:latin typeface="Microsoft Sans Serif"/>
                <a:cs typeface="Microsoft Sans Serif"/>
              </a:rPr>
              <a:t>Тематические</a:t>
            </a:r>
            <a:r>
              <a:rPr sz="1600" dirty="0">
                <a:solidFill>
                  <a:srgbClr val="1F4E79"/>
                </a:solidFill>
                <a:latin typeface="Microsoft Sans Serif"/>
                <a:cs typeface="Microsoft Sans Serif"/>
              </a:rPr>
              <a:t>	</a:t>
            </a:r>
            <a:r>
              <a:rPr sz="1600" spc="-10" dirty="0">
                <a:solidFill>
                  <a:srgbClr val="1F4E79"/>
                </a:solidFill>
                <a:latin typeface="Microsoft Sans Serif"/>
                <a:cs typeface="Microsoft Sans Serif"/>
              </a:rPr>
              <a:t>аудиозаписи</a:t>
            </a:r>
            <a:r>
              <a:rPr sz="1600" spc="-10" dirty="0">
                <a:solidFill>
                  <a:srgbClr val="1F4E79"/>
                </a:solidFill>
                <a:latin typeface="Arial MT"/>
                <a:cs typeface="Arial MT"/>
              </a:rPr>
              <a:t>:</a:t>
            </a:r>
            <a:r>
              <a:rPr sz="1600" dirty="0">
                <a:solidFill>
                  <a:srgbClr val="1F4E79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1F4E79"/>
                </a:solidFill>
                <a:latin typeface="Microsoft Sans Serif"/>
                <a:cs typeface="Microsoft Sans Serif"/>
              </a:rPr>
              <a:t>«Счастье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509507" y="1108659"/>
            <a:ext cx="343852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09600" algn="r">
              <a:lnSpc>
                <a:spcPct val="100000"/>
              </a:lnSpc>
              <a:spcBef>
                <a:spcPts val="95"/>
              </a:spcBef>
              <a:tabLst>
                <a:tab pos="957580" algn="l"/>
                <a:tab pos="993775" algn="l"/>
                <a:tab pos="1044575" algn="l"/>
                <a:tab pos="1216660" algn="l"/>
                <a:tab pos="1925320" algn="l"/>
                <a:tab pos="2101850" algn="l"/>
                <a:tab pos="2304415" algn="l"/>
                <a:tab pos="2379345" algn="l"/>
                <a:tab pos="2755900" algn="l"/>
                <a:tab pos="3027680" algn="l"/>
              </a:tabLst>
            </a:pPr>
            <a:r>
              <a:rPr sz="1600" spc="-10" dirty="0">
                <a:solidFill>
                  <a:srgbClr val="1F4E79"/>
                </a:solidFill>
                <a:latin typeface="Microsoft Sans Serif"/>
                <a:cs typeface="Microsoft Sans Serif"/>
              </a:rPr>
              <a:t>«Счастье</a:t>
            </a:r>
            <a:r>
              <a:rPr sz="1600" dirty="0">
                <a:solidFill>
                  <a:srgbClr val="1F4E79"/>
                </a:solidFill>
                <a:latin typeface="Microsoft Sans Serif"/>
                <a:cs typeface="Microsoft Sans Serif"/>
              </a:rPr>
              <a:t>			</a:t>
            </a:r>
            <a:r>
              <a:rPr sz="1600" spc="-10" dirty="0">
                <a:solidFill>
                  <a:srgbClr val="1F4E79"/>
                </a:solidFill>
                <a:latin typeface="Microsoft Sans Serif"/>
                <a:cs typeface="Microsoft Sans Serif"/>
              </a:rPr>
              <a:t>отцовства»</a:t>
            </a:r>
            <a:r>
              <a:rPr sz="1600" spc="-10" dirty="0">
                <a:solidFill>
                  <a:srgbClr val="1F4E79"/>
                </a:solidFill>
                <a:latin typeface="Arial MT"/>
                <a:cs typeface="Arial MT"/>
              </a:rPr>
              <a:t>; </a:t>
            </a:r>
            <a:r>
              <a:rPr sz="1600" spc="-10" dirty="0">
                <a:solidFill>
                  <a:srgbClr val="1F4E79"/>
                </a:solidFill>
                <a:latin typeface="Microsoft Sans Serif"/>
                <a:cs typeface="Microsoft Sans Serif"/>
              </a:rPr>
              <a:t>гостиная</a:t>
            </a:r>
            <a:r>
              <a:rPr sz="1600" spc="-10" dirty="0">
                <a:solidFill>
                  <a:srgbClr val="1F4E79"/>
                </a:solidFill>
                <a:latin typeface="Arial MT"/>
                <a:cs typeface="Arial MT"/>
              </a:rPr>
              <a:t>;</a:t>
            </a:r>
            <a:r>
              <a:rPr sz="1600" dirty="0">
                <a:solidFill>
                  <a:srgbClr val="1F4E79"/>
                </a:solidFill>
                <a:latin typeface="Arial MT"/>
                <a:cs typeface="Arial MT"/>
              </a:rPr>
              <a:t>			</a:t>
            </a:r>
            <a:r>
              <a:rPr sz="1600" spc="-10" dirty="0">
                <a:solidFill>
                  <a:srgbClr val="1F4E79"/>
                </a:solidFill>
                <a:latin typeface="Microsoft Sans Serif"/>
                <a:cs typeface="Microsoft Sans Serif"/>
              </a:rPr>
              <a:t>электронная</a:t>
            </a:r>
            <a:r>
              <a:rPr sz="1600" dirty="0">
                <a:solidFill>
                  <a:srgbClr val="1F4E79"/>
                </a:solidFill>
                <a:latin typeface="Microsoft Sans Serif"/>
                <a:cs typeface="Microsoft Sans Serif"/>
              </a:rPr>
              <a:t>		</a:t>
            </a:r>
            <a:r>
              <a:rPr sz="1600" spc="-20" dirty="0">
                <a:solidFill>
                  <a:srgbClr val="1F4E79"/>
                </a:solidFill>
                <a:latin typeface="Microsoft Sans Serif"/>
                <a:cs typeface="Microsoft Sans Serif"/>
              </a:rPr>
              <a:t>книга</a:t>
            </a:r>
            <a:r>
              <a:rPr sz="1600" dirty="0">
                <a:solidFill>
                  <a:srgbClr val="1F4E79"/>
                </a:solidFill>
                <a:latin typeface="Microsoft Sans Serif"/>
                <a:cs typeface="Microsoft Sans Serif"/>
              </a:rPr>
              <a:t>	</a:t>
            </a:r>
            <a:r>
              <a:rPr sz="1600" spc="-25" dirty="0">
                <a:solidFill>
                  <a:srgbClr val="1F4E79"/>
                </a:solidFill>
                <a:latin typeface="Microsoft Sans Serif"/>
                <a:cs typeface="Microsoft Sans Serif"/>
              </a:rPr>
              <a:t>для </a:t>
            </a:r>
            <a:r>
              <a:rPr sz="1600" spc="-10" dirty="0">
                <a:solidFill>
                  <a:srgbClr val="1F4E79"/>
                </a:solidFill>
                <a:latin typeface="Microsoft Sans Serif"/>
                <a:cs typeface="Microsoft Sans Serif"/>
              </a:rPr>
              <a:t>улыбкой</a:t>
            </a:r>
            <a:r>
              <a:rPr sz="1600" dirty="0">
                <a:solidFill>
                  <a:srgbClr val="1F4E79"/>
                </a:solidFill>
                <a:latin typeface="Microsoft Sans Serif"/>
                <a:cs typeface="Microsoft Sans Serif"/>
              </a:rPr>
              <a:t>	</a:t>
            </a:r>
            <a:r>
              <a:rPr sz="1600" spc="-50" dirty="0">
                <a:solidFill>
                  <a:srgbClr val="1F4E79"/>
                </a:solidFill>
                <a:latin typeface="Microsoft Sans Serif"/>
                <a:cs typeface="Microsoft Sans Serif"/>
              </a:rPr>
              <a:t>в</a:t>
            </a:r>
            <a:r>
              <a:rPr sz="1600" dirty="0">
                <a:solidFill>
                  <a:srgbClr val="1F4E79"/>
                </a:solidFill>
                <a:latin typeface="Microsoft Sans Serif"/>
                <a:cs typeface="Microsoft Sans Serif"/>
              </a:rPr>
              <a:t>	</a:t>
            </a:r>
            <a:r>
              <a:rPr sz="1600" spc="-10" dirty="0">
                <a:solidFill>
                  <a:srgbClr val="1F4E79"/>
                </a:solidFill>
                <a:latin typeface="Microsoft Sans Serif"/>
                <a:cs typeface="Microsoft Sans Serif"/>
              </a:rPr>
              <a:t>детский</a:t>
            </a:r>
            <a:r>
              <a:rPr sz="1600" dirty="0">
                <a:solidFill>
                  <a:srgbClr val="1F4E79"/>
                </a:solidFill>
                <a:latin typeface="Microsoft Sans Serif"/>
                <a:cs typeface="Microsoft Sans Serif"/>
              </a:rPr>
              <a:t>	</a:t>
            </a:r>
            <a:r>
              <a:rPr sz="1600" spc="-20" dirty="0">
                <a:solidFill>
                  <a:srgbClr val="1F4E79"/>
                </a:solidFill>
                <a:latin typeface="Microsoft Sans Serif"/>
                <a:cs typeface="Microsoft Sans Serif"/>
              </a:rPr>
              <a:t>сад»</a:t>
            </a:r>
            <a:r>
              <a:rPr sz="1600" spc="-20" dirty="0">
                <a:solidFill>
                  <a:srgbClr val="1F4E79"/>
                </a:solidFill>
                <a:latin typeface="Arial MT"/>
                <a:cs typeface="Arial MT"/>
              </a:rPr>
              <a:t>;</a:t>
            </a:r>
            <a:r>
              <a:rPr sz="1600" dirty="0">
                <a:solidFill>
                  <a:srgbClr val="1F4E79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1F4E79"/>
                </a:solidFill>
                <a:latin typeface="Microsoft Sans Serif"/>
                <a:cs typeface="Microsoft Sans Serif"/>
              </a:rPr>
              <a:t>устный журнал</a:t>
            </a:r>
            <a:r>
              <a:rPr sz="1600" spc="-10" dirty="0">
                <a:solidFill>
                  <a:srgbClr val="1F4E79"/>
                </a:solidFill>
                <a:latin typeface="Arial MT"/>
                <a:cs typeface="Arial MT"/>
              </a:rPr>
              <a:t>:</a:t>
            </a:r>
            <a:r>
              <a:rPr sz="1600" dirty="0">
                <a:solidFill>
                  <a:srgbClr val="1F4E79"/>
                </a:solidFill>
                <a:latin typeface="Arial MT"/>
                <a:cs typeface="Arial MT"/>
              </a:rPr>
              <a:t>		</a:t>
            </a:r>
            <a:r>
              <a:rPr sz="1600" spc="-10" dirty="0">
                <a:solidFill>
                  <a:srgbClr val="1F4E79"/>
                </a:solidFill>
                <a:latin typeface="Microsoft Sans Serif"/>
                <a:cs typeface="Microsoft Sans Serif"/>
              </a:rPr>
              <a:t>«Стили</a:t>
            </a:r>
            <a:r>
              <a:rPr sz="1600" dirty="0">
                <a:solidFill>
                  <a:srgbClr val="1F4E79"/>
                </a:solidFill>
                <a:latin typeface="Microsoft Sans Serif"/>
                <a:cs typeface="Microsoft Sans Serif"/>
              </a:rPr>
              <a:t>	</a:t>
            </a:r>
            <a:r>
              <a:rPr sz="1600" spc="-10" dirty="0">
                <a:solidFill>
                  <a:srgbClr val="1F4E79"/>
                </a:solidFill>
                <a:latin typeface="Microsoft Sans Serif"/>
                <a:cs typeface="Microsoft Sans Serif"/>
              </a:rPr>
              <a:t>родительского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951980" y="1108659"/>
            <a:ext cx="148399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1158240" algn="l"/>
              </a:tabLst>
            </a:pPr>
            <a:r>
              <a:rPr sz="1600" spc="-10" dirty="0">
                <a:solidFill>
                  <a:srgbClr val="1F4E79"/>
                </a:solidFill>
                <a:latin typeface="Microsoft Sans Serif"/>
                <a:cs typeface="Microsoft Sans Serif"/>
              </a:rPr>
              <a:t>материнства», </a:t>
            </a:r>
            <a:r>
              <a:rPr sz="1600" spc="-25" dirty="0">
                <a:solidFill>
                  <a:srgbClr val="1F4E79"/>
                </a:solidFill>
                <a:latin typeface="Microsoft Sans Serif"/>
                <a:cs typeface="Microsoft Sans Serif"/>
              </a:rPr>
              <a:t>педагогическая </a:t>
            </a:r>
            <a:r>
              <a:rPr sz="1600" spc="-10" dirty="0">
                <a:solidFill>
                  <a:srgbClr val="1F4E79"/>
                </a:solidFill>
                <a:latin typeface="Microsoft Sans Serif"/>
                <a:cs typeface="Microsoft Sans Serif"/>
              </a:rPr>
              <a:t>родителей</a:t>
            </a:r>
            <a:r>
              <a:rPr sz="1600" dirty="0">
                <a:solidFill>
                  <a:srgbClr val="1F4E79"/>
                </a:solidFill>
                <a:latin typeface="Microsoft Sans Serif"/>
                <a:cs typeface="Microsoft Sans Serif"/>
              </a:rPr>
              <a:t>	</a:t>
            </a:r>
            <a:r>
              <a:rPr sz="1600" spc="-25" dirty="0">
                <a:solidFill>
                  <a:srgbClr val="1F4E79"/>
                </a:solidFill>
                <a:latin typeface="Microsoft Sans Serif"/>
                <a:cs typeface="Microsoft Sans Serif"/>
              </a:rPr>
              <a:t>«С </a:t>
            </a:r>
            <a:r>
              <a:rPr sz="1600" spc="-30" dirty="0">
                <a:solidFill>
                  <a:srgbClr val="1F4E79"/>
                </a:solidFill>
                <a:latin typeface="Microsoft Sans Serif"/>
                <a:cs typeface="Microsoft Sans Serif"/>
              </a:rPr>
              <a:t>педагогический </a:t>
            </a:r>
            <a:r>
              <a:rPr sz="1600" spc="-10" dirty="0">
                <a:solidFill>
                  <a:srgbClr val="1F4E79"/>
                </a:solidFill>
                <a:latin typeface="Microsoft Sans Serif"/>
                <a:cs typeface="Microsoft Sans Serif"/>
              </a:rPr>
              <a:t>воспитания»</a:t>
            </a:r>
            <a:r>
              <a:rPr sz="1600" spc="-10" dirty="0">
                <a:solidFill>
                  <a:srgbClr val="1F4E79"/>
                </a:solidFill>
                <a:latin typeface="Arial MT"/>
                <a:cs typeface="Arial MT"/>
              </a:rPr>
              <a:t>;</a:t>
            </a:r>
            <a:endParaRPr sz="16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22829" y="32765"/>
            <a:ext cx="8989695" cy="86614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3249930" marR="5080" indent="-3237865">
              <a:lnSpc>
                <a:spcPts val="3130"/>
              </a:lnSpc>
              <a:spcBef>
                <a:spcPts val="500"/>
              </a:spcBef>
              <a:tabLst>
                <a:tab pos="1642110" algn="l"/>
              </a:tabLst>
            </a:pPr>
            <a:r>
              <a:rPr sz="2900" spc="-10" dirty="0">
                <a:solidFill>
                  <a:srgbClr val="001F5F"/>
                </a:solidFill>
              </a:rPr>
              <a:t>Модули</a:t>
            </a:r>
            <a:r>
              <a:rPr sz="2900" dirty="0">
                <a:solidFill>
                  <a:srgbClr val="001F5F"/>
                </a:solidFill>
              </a:rPr>
              <a:t>	Программы</a:t>
            </a:r>
            <a:r>
              <a:rPr sz="2900" spc="-80" dirty="0">
                <a:solidFill>
                  <a:srgbClr val="001F5F"/>
                </a:solidFill>
              </a:rPr>
              <a:t> </a:t>
            </a:r>
            <a:r>
              <a:rPr sz="2900" dirty="0">
                <a:solidFill>
                  <a:srgbClr val="001F5F"/>
                </a:solidFill>
              </a:rPr>
              <a:t>просвещения</a:t>
            </a:r>
            <a:r>
              <a:rPr sz="2900" spc="-100" dirty="0">
                <a:solidFill>
                  <a:srgbClr val="001F5F"/>
                </a:solidFill>
              </a:rPr>
              <a:t> </a:t>
            </a:r>
            <a:r>
              <a:rPr sz="2900" dirty="0">
                <a:solidFill>
                  <a:srgbClr val="001F5F"/>
                </a:solidFill>
              </a:rPr>
              <a:t>в</a:t>
            </a:r>
            <a:r>
              <a:rPr sz="2900" spc="-75" dirty="0">
                <a:solidFill>
                  <a:srgbClr val="001F5F"/>
                </a:solidFill>
              </a:rPr>
              <a:t> </a:t>
            </a:r>
            <a:r>
              <a:rPr sz="2900" spc="-10" dirty="0">
                <a:solidFill>
                  <a:srgbClr val="001F5F"/>
                </a:solidFill>
              </a:rPr>
              <a:t>реализации </a:t>
            </a:r>
            <a:r>
              <a:rPr sz="2900" dirty="0">
                <a:solidFill>
                  <a:srgbClr val="001F5F"/>
                </a:solidFill>
              </a:rPr>
              <a:t>кадрами</a:t>
            </a:r>
            <a:r>
              <a:rPr sz="2900" spc="-100" dirty="0">
                <a:solidFill>
                  <a:srgbClr val="001F5F"/>
                </a:solidFill>
              </a:rPr>
              <a:t> </a:t>
            </a:r>
            <a:r>
              <a:rPr sz="2900" spc="-25" dirty="0">
                <a:solidFill>
                  <a:srgbClr val="001F5F"/>
                </a:solidFill>
              </a:rPr>
              <a:t>ДОО</a:t>
            </a:r>
            <a:endParaRPr sz="2900" dirty="0"/>
          </a:p>
        </p:txBody>
      </p:sp>
      <p:grpSp>
        <p:nvGrpSpPr>
          <p:cNvPr id="3" name="object 3"/>
          <p:cNvGrpSpPr/>
          <p:nvPr/>
        </p:nvGrpSpPr>
        <p:grpSpPr>
          <a:xfrm>
            <a:off x="299974" y="1052830"/>
            <a:ext cx="5687060" cy="850900"/>
            <a:chOff x="299974" y="1052830"/>
            <a:chExt cx="5687060" cy="850900"/>
          </a:xfrm>
        </p:grpSpPr>
        <p:sp>
          <p:nvSpPr>
            <p:cNvPr id="4" name="object 4"/>
            <p:cNvSpPr/>
            <p:nvPr/>
          </p:nvSpPr>
          <p:spPr>
            <a:xfrm>
              <a:off x="3054096" y="1059180"/>
              <a:ext cx="2926080" cy="838200"/>
            </a:xfrm>
            <a:custGeom>
              <a:avLst/>
              <a:gdLst/>
              <a:ahLst/>
              <a:cxnLst/>
              <a:rect l="l" t="t" r="r" b="b"/>
              <a:pathLst>
                <a:path w="2926079" h="838200">
                  <a:moveTo>
                    <a:pt x="2786380" y="0"/>
                  </a:moveTo>
                  <a:lnTo>
                    <a:pt x="139700" y="0"/>
                  </a:lnTo>
                  <a:lnTo>
                    <a:pt x="95520" y="7116"/>
                  </a:lnTo>
                  <a:lnTo>
                    <a:pt x="57168" y="26936"/>
                  </a:lnTo>
                  <a:lnTo>
                    <a:pt x="26936" y="57168"/>
                  </a:lnTo>
                  <a:lnTo>
                    <a:pt x="7116" y="95520"/>
                  </a:lnTo>
                  <a:lnTo>
                    <a:pt x="0" y="139700"/>
                  </a:lnTo>
                  <a:lnTo>
                    <a:pt x="0" y="698500"/>
                  </a:lnTo>
                  <a:lnTo>
                    <a:pt x="7116" y="742679"/>
                  </a:lnTo>
                  <a:lnTo>
                    <a:pt x="26936" y="781031"/>
                  </a:lnTo>
                  <a:lnTo>
                    <a:pt x="57168" y="811263"/>
                  </a:lnTo>
                  <a:lnTo>
                    <a:pt x="95520" y="831083"/>
                  </a:lnTo>
                  <a:lnTo>
                    <a:pt x="139700" y="838200"/>
                  </a:lnTo>
                  <a:lnTo>
                    <a:pt x="2786380" y="838200"/>
                  </a:lnTo>
                  <a:lnTo>
                    <a:pt x="2830559" y="831083"/>
                  </a:lnTo>
                  <a:lnTo>
                    <a:pt x="2868911" y="811263"/>
                  </a:lnTo>
                  <a:lnTo>
                    <a:pt x="2899143" y="781031"/>
                  </a:lnTo>
                  <a:lnTo>
                    <a:pt x="2918963" y="742679"/>
                  </a:lnTo>
                  <a:lnTo>
                    <a:pt x="2926080" y="698500"/>
                  </a:lnTo>
                  <a:lnTo>
                    <a:pt x="2926080" y="139700"/>
                  </a:lnTo>
                  <a:lnTo>
                    <a:pt x="2918963" y="95520"/>
                  </a:lnTo>
                  <a:lnTo>
                    <a:pt x="2899143" y="57168"/>
                  </a:lnTo>
                  <a:lnTo>
                    <a:pt x="2868911" y="26936"/>
                  </a:lnTo>
                  <a:lnTo>
                    <a:pt x="2830559" y="7116"/>
                  </a:lnTo>
                  <a:lnTo>
                    <a:pt x="2786380" y="0"/>
                  </a:lnTo>
                  <a:close/>
                </a:path>
              </a:pathLst>
            </a:custGeom>
            <a:solidFill>
              <a:srgbClr val="9DC3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054096" y="1059180"/>
              <a:ext cx="2926080" cy="838200"/>
            </a:xfrm>
            <a:custGeom>
              <a:avLst/>
              <a:gdLst/>
              <a:ahLst/>
              <a:cxnLst/>
              <a:rect l="l" t="t" r="r" b="b"/>
              <a:pathLst>
                <a:path w="2926079" h="838200">
                  <a:moveTo>
                    <a:pt x="0" y="139700"/>
                  </a:moveTo>
                  <a:lnTo>
                    <a:pt x="7116" y="95520"/>
                  </a:lnTo>
                  <a:lnTo>
                    <a:pt x="26936" y="57168"/>
                  </a:lnTo>
                  <a:lnTo>
                    <a:pt x="57168" y="26936"/>
                  </a:lnTo>
                  <a:lnTo>
                    <a:pt x="95520" y="7116"/>
                  </a:lnTo>
                  <a:lnTo>
                    <a:pt x="139700" y="0"/>
                  </a:lnTo>
                  <a:lnTo>
                    <a:pt x="2786380" y="0"/>
                  </a:lnTo>
                  <a:lnTo>
                    <a:pt x="2830559" y="7116"/>
                  </a:lnTo>
                  <a:lnTo>
                    <a:pt x="2868911" y="26936"/>
                  </a:lnTo>
                  <a:lnTo>
                    <a:pt x="2899143" y="57168"/>
                  </a:lnTo>
                  <a:lnTo>
                    <a:pt x="2918963" y="95520"/>
                  </a:lnTo>
                  <a:lnTo>
                    <a:pt x="2926080" y="139700"/>
                  </a:lnTo>
                  <a:lnTo>
                    <a:pt x="2926080" y="698500"/>
                  </a:lnTo>
                  <a:lnTo>
                    <a:pt x="2918963" y="742679"/>
                  </a:lnTo>
                  <a:lnTo>
                    <a:pt x="2899143" y="781031"/>
                  </a:lnTo>
                  <a:lnTo>
                    <a:pt x="2868911" y="811263"/>
                  </a:lnTo>
                  <a:lnTo>
                    <a:pt x="2830559" y="831083"/>
                  </a:lnTo>
                  <a:lnTo>
                    <a:pt x="2786380" y="838200"/>
                  </a:lnTo>
                  <a:lnTo>
                    <a:pt x="139700" y="838200"/>
                  </a:lnTo>
                  <a:lnTo>
                    <a:pt x="95520" y="831083"/>
                  </a:lnTo>
                  <a:lnTo>
                    <a:pt x="57168" y="811263"/>
                  </a:lnTo>
                  <a:lnTo>
                    <a:pt x="26936" y="781031"/>
                  </a:lnTo>
                  <a:lnTo>
                    <a:pt x="7116" y="742679"/>
                  </a:lnTo>
                  <a:lnTo>
                    <a:pt x="0" y="698500"/>
                  </a:lnTo>
                  <a:lnTo>
                    <a:pt x="0" y="139700"/>
                  </a:lnTo>
                  <a:close/>
                </a:path>
              </a:pathLst>
            </a:custGeom>
            <a:ln w="12192">
              <a:solidFill>
                <a:srgbClr val="9DC3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06324" y="1083564"/>
              <a:ext cx="2691765" cy="756285"/>
            </a:xfrm>
            <a:custGeom>
              <a:avLst/>
              <a:gdLst/>
              <a:ahLst/>
              <a:cxnLst/>
              <a:rect l="l" t="t" r="r" b="b"/>
              <a:pathLst>
                <a:path w="2691765" h="756285">
                  <a:moveTo>
                    <a:pt x="2565400" y="0"/>
                  </a:moveTo>
                  <a:lnTo>
                    <a:pt x="125983" y="0"/>
                  </a:lnTo>
                  <a:lnTo>
                    <a:pt x="76943" y="9898"/>
                  </a:lnTo>
                  <a:lnTo>
                    <a:pt x="36898" y="36893"/>
                  </a:lnTo>
                  <a:lnTo>
                    <a:pt x="9899" y="76938"/>
                  </a:lnTo>
                  <a:lnTo>
                    <a:pt x="0" y="125984"/>
                  </a:lnTo>
                  <a:lnTo>
                    <a:pt x="0" y="629920"/>
                  </a:lnTo>
                  <a:lnTo>
                    <a:pt x="9899" y="678965"/>
                  </a:lnTo>
                  <a:lnTo>
                    <a:pt x="36898" y="719010"/>
                  </a:lnTo>
                  <a:lnTo>
                    <a:pt x="76943" y="746005"/>
                  </a:lnTo>
                  <a:lnTo>
                    <a:pt x="125983" y="755903"/>
                  </a:lnTo>
                  <a:lnTo>
                    <a:pt x="2565400" y="755903"/>
                  </a:lnTo>
                  <a:lnTo>
                    <a:pt x="2614445" y="746005"/>
                  </a:lnTo>
                  <a:lnTo>
                    <a:pt x="2654490" y="719010"/>
                  </a:lnTo>
                  <a:lnTo>
                    <a:pt x="2681485" y="678965"/>
                  </a:lnTo>
                  <a:lnTo>
                    <a:pt x="2691384" y="629920"/>
                  </a:lnTo>
                  <a:lnTo>
                    <a:pt x="2691384" y="125984"/>
                  </a:lnTo>
                  <a:lnTo>
                    <a:pt x="2681485" y="76938"/>
                  </a:lnTo>
                  <a:lnTo>
                    <a:pt x="2654490" y="36893"/>
                  </a:lnTo>
                  <a:lnTo>
                    <a:pt x="2614445" y="9898"/>
                  </a:lnTo>
                  <a:lnTo>
                    <a:pt x="2565400" y="0"/>
                  </a:lnTo>
                  <a:close/>
                </a:path>
              </a:pathLst>
            </a:custGeom>
            <a:solidFill>
              <a:srgbClr val="9DC3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06324" y="1083564"/>
              <a:ext cx="2691765" cy="756285"/>
            </a:xfrm>
            <a:custGeom>
              <a:avLst/>
              <a:gdLst/>
              <a:ahLst/>
              <a:cxnLst/>
              <a:rect l="l" t="t" r="r" b="b"/>
              <a:pathLst>
                <a:path w="2691765" h="756285">
                  <a:moveTo>
                    <a:pt x="0" y="125984"/>
                  </a:moveTo>
                  <a:lnTo>
                    <a:pt x="9899" y="76938"/>
                  </a:lnTo>
                  <a:lnTo>
                    <a:pt x="36898" y="36893"/>
                  </a:lnTo>
                  <a:lnTo>
                    <a:pt x="76943" y="9898"/>
                  </a:lnTo>
                  <a:lnTo>
                    <a:pt x="125983" y="0"/>
                  </a:lnTo>
                  <a:lnTo>
                    <a:pt x="2565400" y="0"/>
                  </a:lnTo>
                  <a:lnTo>
                    <a:pt x="2614445" y="9898"/>
                  </a:lnTo>
                  <a:lnTo>
                    <a:pt x="2654490" y="36893"/>
                  </a:lnTo>
                  <a:lnTo>
                    <a:pt x="2681485" y="76938"/>
                  </a:lnTo>
                  <a:lnTo>
                    <a:pt x="2691384" y="125984"/>
                  </a:lnTo>
                  <a:lnTo>
                    <a:pt x="2691384" y="629920"/>
                  </a:lnTo>
                  <a:lnTo>
                    <a:pt x="2681485" y="678965"/>
                  </a:lnTo>
                  <a:lnTo>
                    <a:pt x="2654490" y="719010"/>
                  </a:lnTo>
                  <a:lnTo>
                    <a:pt x="2614445" y="746005"/>
                  </a:lnTo>
                  <a:lnTo>
                    <a:pt x="2565400" y="755903"/>
                  </a:lnTo>
                  <a:lnTo>
                    <a:pt x="125983" y="755903"/>
                  </a:lnTo>
                  <a:lnTo>
                    <a:pt x="76943" y="746005"/>
                  </a:lnTo>
                  <a:lnTo>
                    <a:pt x="36898" y="719010"/>
                  </a:lnTo>
                  <a:lnTo>
                    <a:pt x="9899" y="678965"/>
                  </a:lnTo>
                  <a:lnTo>
                    <a:pt x="0" y="629920"/>
                  </a:lnTo>
                  <a:lnTo>
                    <a:pt x="0" y="125984"/>
                  </a:lnTo>
                  <a:close/>
                </a:path>
              </a:pathLst>
            </a:custGeom>
            <a:ln w="12192">
              <a:solidFill>
                <a:srgbClr val="9DC3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61848" y="1032509"/>
            <a:ext cx="1931670" cy="7207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622300" marR="5080" indent="-610235">
              <a:lnSpc>
                <a:spcPts val="2590"/>
              </a:lnSpc>
              <a:spcBef>
                <a:spcPts val="425"/>
              </a:spcBef>
            </a:pPr>
            <a:r>
              <a:rPr sz="2400" b="1" spc="-25" dirty="0">
                <a:solidFill>
                  <a:srgbClr val="001F5F"/>
                </a:solidFill>
                <a:latin typeface="Times New Roman"/>
                <a:cs typeface="Times New Roman"/>
              </a:rPr>
              <a:t>Руководитель ДОО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025641" y="1040638"/>
            <a:ext cx="5561965" cy="866140"/>
            <a:chOff x="6025641" y="1040638"/>
            <a:chExt cx="5561965" cy="866140"/>
          </a:xfrm>
        </p:grpSpPr>
        <p:sp>
          <p:nvSpPr>
            <p:cNvPr id="10" name="object 10"/>
            <p:cNvSpPr/>
            <p:nvPr/>
          </p:nvSpPr>
          <p:spPr>
            <a:xfrm>
              <a:off x="6035039" y="1062228"/>
              <a:ext cx="2926080" cy="838200"/>
            </a:xfrm>
            <a:custGeom>
              <a:avLst/>
              <a:gdLst/>
              <a:ahLst/>
              <a:cxnLst/>
              <a:rect l="l" t="t" r="r" b="b"/>
              <a:pathLst>
                <a:path w="2926079" h="838200">
                  <a:moveTo>
                    <a:pt x="2786380" y="0"/>
                  </a:moveTo>
                  <a:lnTo>
                    <a:pt x="139700" y="0"/>
                  </a:lnTo>
                  <a:lnTo>
                    <a:pt x="95520" y="7116"/>
                  </a:lnTo>
                  <a:lnTo>
                    <a:pt x="57168" y="26936"/>
                  </a:lnTo>
                  <a:lnTo>
                    <a:pt x="26936" y="57168"/>
                  </a:lnTo>
                  <a:lnTo>
                    <a:pt x="7116" y="95520"/>
                  </a:lnTo>
                  <a:lnTo>
                    <a:pt x="0" y="139700"/>
                  </a:lnTo>
                  <a:lnTo>
                    <a:pt x="0" y="698500"/>
                  </a:lnTo>
                  <a:lnTo>
                    <a:pt x="7116" y="742679"/>
                  </a:lnTo>
                  <a:lnTo>
                    <a:pt x="26936" y="781031"/>
                  </a:lnTo>
                  <a:lnTo>
                    <a:pt x="57168" y="811263"/>
                  </a:lnTo>
                  <a:lnTo>
                    <a:pt x="95520" y="831083"/>
                  </a:lnTo>
                  <a:lnTo>
                    <a:pt x="139700" y="838200"/>
                  </a:lnTo>
                  <a:lnTo>
                    <a:pt x="2786380" y="838200"/>
                  </a:lnTo>
                  <a:lnTo>
                    <a:pt x="2830559" y="831083"/>
                  </a:lnTo>
                  <a:lnTo>
                    <a:pt x="2868911" y="811263"/>
                  </a:lnTo>
                  <a:lnTo>
                    <a:pt x="2899143" y="781031"/>
                  </a:lnTo>
                  <a:lnTo>
                    <a:pt x="2918963" y="742679"/>
                  </a:lnTo>
                  <a:lnTo>
                    <a:pt x="2926080" y="698500"/>
                  </a:lnTo>
                  <a:lnTo>
                    <a:pt x="2926080" y="139700"/>
                  </a:lnTo>
                  <a:lnTo>
                    <a:pt x="2918963" y="95520"/>
                  </a:lnTo>
                  <a:lnTo>
                    <a:pt x="2899143" y="57168"/>
                  </a:lnTo>
                  <a:lnTo>
                    <a:pt x="2868911" y="26936"/>
                  </a:lnTo>
                  <a:lnTo>
                    <a:pt x="2830559" y="7116"/>
                  </a:lnTo>
                  <a:lnTo>
                    <a:pt x="2786380" y="0"/>
                  </a:lnTo>
                  <a:close/>
                </a:path>
              </a:pathLst>
            </a:custGeom>
            <a:solidFill>
              <a:srgbClr val="9DC3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035039" y="1062228"/>
              <a:ext cx="2926080" cy="838200"/>
            </a:xfrm>
            <a:custGeom>
              <a:avLst/>
              <a:gdLst/>
              <a:ahLst/>
              <a:cxnLst/>
              <a:rect l="l" t="t" r="r" b="b"/>
              <a:pathLst>
                <a:path w="2926079" h="838200">
                  <a:moveTo>
                    <a:pt x="0" y="139700"/>
                  </a:moveTo>
                  <a:lnTo>
                    <a:pt x="7116" y="95520"/>
                  </a:lnTo>
                  <a:lnTo>
                    <a:pt x="26936" y="57168"/>
                  </a:lnTo>
                  <a:lnTo>
                    <a:pt x="57168" y="26936"/>
                  </a:lnTo>
                  <a:lnTo>
                    <a:pt x="95520" y="7116"/>
                  </a:lnTo>
                  <a:lnTo>
                    <a:pt x="139700" y="0"/>
                  </a:lnTo>
                  <a:lnTo>
                    <a:pt x="2786380" y="0"/>
                  </a:lnTo>
                  <a:lnTo>
                    <a:pt x="2830559" y="7116"/>
                  </a:lnTo>
                  <a:lnTo>
                    <a:pt x="2868911" y="26936"/>
                  </a:lnTo>
                  <a:lnTo>
                    <a:pt x="2899143" y="57168"/>
                  </a:lnTo>
                  <a:lnTo>
                    <a:pt x="2918963" y="95520"/>
                  </a:lnTo>
                  <a:lnTo>
                    <a:pt x="2926080" y="139700"/>
                  </a:lnTo>
                  <a:lnTo>
                    <a:pt x="2926080" y="698500"/>
                  </a:lnTo>
                  <a:lnTo>
                    <a:pt x="2918963" y="742679"/>
                  </a:lnTo>
                  <a:lnTo>
                    <a:pt x="2899143" y="781031"/>
                  </a:lnTo>
                  <a:lnTo>
                    <a:pt x="2868911" y="811263"/>
                  </a:lnTo>
                  <a:lnTo>
                    <a:pt x="2830559" y="831083"/>
                  </a:lnTo>
                  <a:lnTo>
                    <a:pt x="2786380" y="838200"/>
                  </a:lnTo>
                  <a:lnTo>
                    <a:pt x="139700" y="838200"/>
                  </a:lnTo>
                  <a:lnTo>
                    <a:pt x="95520" y="831083"/>
                  </a:lnTo>
                  <a:lnTo>
                    <a:pt x="57168" y="811263"/>
                  </a:lnTo>
                  <a:lnTo>
                    <a:pt x="26936" y="781031"/>
                  </a:lnTo>
                  <a:lnTo>
                    <a:pt x="7116" y="742679"/>
                  </a:lnTo>
                  <a:lnTo>
                    <a:pt x="0" y="698500"/>
                  </a:lnTo>
                  <a:lnTo>
                    <a:pt x="0" y="139700"/>
                  </a:lnTo>
                  <a:close/>
                </a:path>
              </a:pathLst>
            </a:custGeom>
            <a:ln w="12192">
              <a:solidFill>
                <a:srgbClr val="9DC3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031991" y="1046988"/>
              <a:ext cx="5549265" cy="850900"/>
            </a:xfrm>
            <a:custGeom>
              <a:avLst/>
              <a:gdLst/>
              <a:ahLst/>
              <a:cxnLst/>
              <a:rect l="l" t="t" r="r" b="b"/>
              <a:pathLst>
                <a:path w="5549265" h="850900">
                  <a:moveTo>
                    <a:pt x="5407152" y="0"/>
                  </a:moveTo>
                  <a:lnTo>
                    <a:pt x="141732" y="0"/>
                  </a:lnTo>
                  <a:lnTo>
                    <a:pt x="96950" y="7229"/>
                  </a:lnTo>
                  <a:lnTo>
                    <a:pt x="58046" y="27358"/>
                  </a:lnTo>
                  <a:lnTo>
                    <a:pt x="27358" y="58046"/>
                  </a:lnTo>
                  <a:lnTo>
                    <a:pt x="7229" y="96950"/>
                  </a:lnTo>
                  <a:lnTo>
                    <a:pt x="0" y="141732"/>
                  </a:lnTo>
                  <a:lnTo>
                    <a:pt x="0" y="708660"/>
                  </a:lnTo>
                  <a:lnTo>
                    <a:pt x="7229" y="753441"/>
                  </a:lnTo>
                  <a:lnTo>
                    <a:pt x="27358" y="792345"/>
                  </a:lnTo>
                  <a:lnTo>
                    <a:pt x="58046" y="823033"/>
                  </a:lnTo>
                  <a:lnTo>
                    <a:pt x="96950" y="843162"/>
                  </a:lnTo>
                  <a:lnTo>
                    <a:pt x="141732" y="850391"/>
                  </a:lnTo>
                  <a:lnTo>
                    <a:pt x="5407152" y="850391"/>
                  </a:lnTo>
                  <a:lnTo>
                    <a:pt x="5451933" y="843162"/>
                  </a:lnTo>
                  <a:lnTo>
                    <a:pt x="5490837" y="823033"/>
                  </a:lnTo>
                  <a:lnTo>
                    <a:pt x="5521525" y="792345"/>
                  </a:lnTo>
                  <a:lnTo>
                    <a:pt x="5541654" y="753441"/>
                  </a:lnTo>
                  <a:lnTo>
                    <a:pt x="5548884" y="708660"/>
                  </a:lnTo>
                  <a:lnTo>
                    <a:pt x="5548884" y="141732"/>
                  </a:lnTo>
                  <a:lnTo>
                    <a:pt x="5541654" y="96950"/>
                  </a:lnTo>
                  <a:lnTo>
                    <a:pt x="5521525" y="58046"/>
                  </a:lnTo>
                  <a:lnTo>
                    <a:pt x="5490837" y="27358"/>
                  </a:lnTo>
                  <a:lnTo>
                    <a:pt x="5451933" y="7229"/>
                  </a:lnTo>
                  <a:lnTo>
                    <a:pt x="5407152" y="0"/>
                  </a:lnTo>
                  <a:close/>
                </a:path>
              </a:pathLst>
            </a:custGeom>
            <a:solidFill>
              <a:srgbClr val="9DC3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031991" y="1046988"/>
              <a:ext cx="5549265" cy="850900"/>
            </a:xfrm>
            <a:custGeom>
              <a:avLst/>
              <a:gdLst/>
              <a:ahLst/>
              <a:cxnLst/>
              <a:rect l="l" t="t" r="r" b="b"/>
              <a:pathLst>
                <a:path w="5549265" h="850900">
                  <a:moveTo>
                    <a:pt x="5548884" y="141732"/>
                  </a:moveTo>
                  <a:lnTo>
                    <a:pt x="5541654" y="96950"/>
                  </a:lnTo>
                  <a:lnTo>
                    <a:pt x="5521525" y="58046"/>
                  </a:lnTo>
                  <a:lnTo>
                    <a:pt x="5490837" y="27358"/>
                  </a:lnTo>
                  <a:lnTo>
                    <a:pt x="5451933" y="7229"/>
                  </a:lnTo>
                  <a:lnTo>
                    <a:pt x="5407152" y="0"/>
                  </a:lnTo>
                  <a:lnTo>
                    <a:pt x="141732" y="0"/>
                  </a:lnTo>
                  <a:lnTo>
                    <a:pt x="96950" y="7229"/>
                  </a:lnTo>
                  <a:lnTo>
                    <a:pt x="58046" y="27358"/>
                  </a:lnTo>
                  <a:lnTo>
                    <a:pt x="27358" y="58046"/>
                  </a:lnTo>
                  <a:lnTo>
                    <a:pt x="7229" y="96950"/>
                  </a:lnTo>
                  <a:lnTo>
                    <a:pt x="0" y="141732"/>
                  </a:lnTo>
                  <a:lnTo>
                    <a:pt x="0" y="708660"/>
                  </a:lnTo>
                  <a:lnTo>
                    <a:pt x="7229" y="753441"/>
                  </a:lnTo>
                  <a:lnTo>
                    <a:pt x="27358" y="792345"/>
                  </a:lnTo>
                  <a:lnTo>
                    <a:pt x="58046" y="823033"/>
                  </a:lnTo>
                  <a:lnTo>
                    <a:pt x="96950" y="843162"/>
                  </a:lnTo>
                  <a:lnTo>
                    <a:pt x="141732" y="850391"/>
                  </a:lnTo>
                  <a:lnTo>
                    <a:pt x="5407152" y="850391"/>
                  </a:lnTo>
                  <a:lnTo>
                    <a:pt x="5451933" y="843162"/>
                  </a:lnTo>
                  <a:lnTo>
                    <a:pt x="5490837" y="823033"/>
                  </a:lnTo>
                  <a:lnTo>
                    <a:pt x="5521525" y="792345"/>
                  </a:lnTo>
                  <a:lnTo>
                    <a:pt x="5541654" y="753441"/>
                  </a:lnTo>
                  <a:lnTo>
                    <a:pt x="5548884" y="708660"/>
                  </a:lnTo>
                  <a:lnTo>
                    <a:pt x="5548884" y="141732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518661" y="1247647"/>
            <a:ext cx="62547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335145" algn="l"/>
              </a:tabLst>
            </a:pPr>
            <a:r>
              <a:rPr sz="3600" b="1" baseline="2314" dirty="0">
                <a:solidFill>
                  <a:srgbClr val="001F5F"/>
                </a:solidFill>
                <a:latin typeface="Times New Roman"/>
                <a:cs typeface="Times New Roman"/>
              </a:rPr>
              <a:t>Педагог</a:t>
            </a:r>
            <a:r>
              <a:rPr sz="3600" b="1" spc="-217" baseline="2314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3600" b="1" spc="-37" baseline="2314" dirty="0">
                <a:solidFill>
                  <a:srgbClr val="001F5F"/>
                </a:solidFill>
                <a:latin typeface="Times New Roman"/>
                <a:cs typeface="Times New Roman"/>
              </a:rPr>
              <a:t>ДОО</a:t>
            </a:r>
            <a:r>
              <a:rPr sz="3600" b="1" baseline="2314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r>
              <a:rPr sz="24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Специалисты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131052" y="1915667"/>
            <a:ext cx="3100070" cy="3665220"/>
            <a:chOff x="6131052" y="1915667"/>
            <a:chExt cx="3100070" cy="3665220"/>
          </a:xfrm>
        </p:grpSpPr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31052" y="1915667"/>
              <a:ext cx="3099816" cy="366522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278880" y="2063495"/>
              <a:ext cx="2804160" cy="3369945"/>
            </a:xfrm>
            <a:custGeom>
              <a:avLst/>
              <a:gdLst/>
              <a:ahLst/>
              <a:cxnLst/>
              <a:rect l="l" t="t" r="r" b="b"/>
              <a:pathLst>
                <a:path w="2804159" h="3369945">
                  <a:moveTo>
                    <a:pt x="2336800" y="0"/>
                  </a:moveTo>
                  <a:lnTo>
                    <a:pt x="467360" y="0"/>
                  </a:lnTo>
                  <a:lnTo>
                    <a:pt x="419583" y="2413"/>
                  </a:lnTo>
                  <a:lnTo>
                    <a:pt x="373185" y="9497"/>
                  </a:lnTo>
                  <a:lnTo>
                    <a:pt x="328400" y="21016"/>
                  </a:lnTo>
                  <a:lnTo>
                    <a:pt x="285464" y="36734"/>
                  </a:lnTo>
                  <a:lnTo>
                    <a:pt x="244611" y="56418"/>
                  </a:lnTo>
                  <a:lnTo>
                    <a:pt x="206077" y="79831"/>
                  </a:lnTo>
                  <a:lnTo>
                    <a:pt x="170097" y="106739"/>
                  </a:lnTo>
                  <a:lnTo>
                    <a:pt x="136905" y="136905"/>
                  </a:lnTo>
                  <a:lnTo>
                    <a:pt x="106739" y="170097"/>
                  </a:lnTo>
                  <a:lnTo>
                    <a:pt x="79831" y="206077"/>
                  </a:lnTo>
                  <a:lnTo>
                    <a:pt x="56418" y="244611"/>
                  </a:lnTo>
                  <a:lnTo>
                    <a:pt x="36734" y="285464"/>
                  </a:lnTo>
                  <a:lnTo>
                    <a:pt x="21016" y="328400"/>
                  </a:lnTo>
                  <a:lnTo>
                    <a:pt x="9497" y="373185"/>
                  </a:lnTo>
                  <a:lnTo>
                    <a:pt x="2413" y="419583"/>
                  </a:lnTo>
                  <a:lnTo>
                    <a:pt x="0" y="467359"/>
                  </a:lnTo>
                  <a:lnTo>
                    <a:pt x="0" y="2902204"/>
                  </a:lnTo>
                  <a:lnTo>
                    <a:pt x="2413" y="2949980"/>
                  </a:lnTo>
                  <a:lnTo>
                    <a:pt x="9497" y="2996378"/>
                  </a:lnTo>
                  <a:lnTo>
                    <a:pt x="21016" y="3041163"/>
                  </a:lnTo>
                  <a:lnTo>
                    <a:pt x="36734" y="3084099"/>
                  </a:lnTo>
                  <a:lnTo>
                    <a:pt x="56418" y="3124952"/>
                  </a:lnTo>
                  <a:lnTo>
                    <a:pt x="79831" y="3163486"/>
                  </a:lnTo>
                  <a:lnTo>
                    <a:pt x="106739" y="3199466"/>
                  </a:lnTo>
                  <a:lnTo>
                    <a:pt x="136906" y="3232657"/>
                  </a:lnTo>
                  <a:lnTo>
                    <a:pt x="170097" y="3262824"/>
                  </a:lnTo>
                  <a:lnTo>
                    <a:pt x="206077" y="3289732"/>
                  </a:lnTo>
                  <a:lnTo>
                    <a:pt x="244611" y="3313145"/>
                  </a:lnTo>
                  <a:lnTo>
                    <a:pt x="285464" y="3332829"/>
                  </a:lnTo>
                  <a:lnTo>
                    <a:pt x="328400" y="3348547"/>
                  </a:lnTo>
                  <a:lnTo>
                    <a:pt x="373185" y="3360066"/>
                  </a:lnTo>
                  <a:lnTo>
                    <a:pt x="419583" y="3367150"/>
                  </a:lnTo>
                  <a:lnTo>
                    <a:pt x="467360" y="3369564"/>
                  </a:lnTo>
                  <a:lnTo>
                    <a:pt x="2336800" y="3369564"/>
                  </a:lnTo>
                  <a:lnTo>
                    <a:pt x="2384576" y="3367150"/>
                  </a:lnTo>
                  <a:lnTo>
                    <a:pt x="2430974" y="3360066"/>
                  </a:lnTo>
                  <a:lnTo>
                    <a:pt x="2475759" y="3348547"/>
                  </a:lnTo>
                  <a:lnTo>
                    <a:pt x="2518695" y="3332829"/>
                  </a:lnTo>
                  <a:lnTo>
                    <a:pt x="2559548" y="3313145"/>
                  </a:lnTo>
                  <a:lnTo>
                    <a:pt x="2598082" y="3289732"/>
                  </a:lnTo>
                  <a:lnTo>
                    <a:pt x="2634062" y="3262824"/>
                  </a:lnTo>
                  <a:lnTo>
                    <a:pt x="2667254" y="3232657"/>
                  </a:lnTo>
                  <a:lnTo>
                    <a:pt x="2697420" y="3199466"/>
                  </a:lnTo>
                  <a:lnTo>
                    <a:pt x="2724328" y="3163486"/>
                  </a:lnTo>
                  <a:lnTo>
                    <a:pt x="2747741" y="3124952"/>
                  </a:lnTo>
                  <a:lnTo>
                    <a:pt x="2767425" y="3084099"/>
                  </a:lnTo>
                  <a:lnTo>
                    <a:pt x="2783143" y="3041163"/>
                  </a:lnTo>
                  <a:lnTo>
                    <a:pt x="2794662" y="2996378"/>
                  </a:lnTo>
                  <a:lnTo>
                    <a:pt x="2801746" y="2949980"/>
                  </a:lnTo>
                  <a:lnTo>
                    <a:pt x="2804160" y="2902204"/>
                  </a:lnTo>
                  <a:lnTo>
                    <a:pt x="2804160" y="467359"/>
                  </a:lnTo>
                  <a:lnTo>
                    <a:pt x="2801746" y="419583"/>
                  </a:lnTo>
                  <a:lnTo>
                    <a:pt x="2794662" y="373185"/>
                  </a:lnTo>
                  <a:lnTo>
                    <a:pt x="2783143" y="328400"/>
                  </a:lnTo>
                  <a:lnTo>
                    <a:pt x="2767425" y="285464"/>
                  </a:lnTo>
                  <a:lnTo>
                    <a:pt x="2747741" y="244611"/>
                  </a:lnTo>
                  <a:lnTo>
                    <a:pt x="2724328" y="206077"/>
                  </a:lnTo>
                  <a:lnTo>
                    <a:pt x="2697420" y="170097"/>
                  </a:lnTo>
                  <a:lnTo>
                    <a:pt x="2667253" y="136905"/>
                  </a:lnTo>
                  <a:lnTo>
                    <a:pt x="2634062" y="106739"/>
                  </a:lnTo>
                  <a:lnTo>
                    <a:pt x="2598082" y="79831"/>
                  </a:lnTo>
                  <a:lnTo>
                    <a:pt x="2559548" y="56418"/>
                  </a:lnTo>
                  <a:lnTo>
                    <a:pt x="2518695" y="36734"/>
                  </a:lnTo>
                  <a:lnTo>
                    <a:pt x="2475759" y="21016"/>
                  </a:lnTo>
                  <a:lnTo>
                    <a:pt x="2430974" y="9497"/>
                  </a:lnTo>
                  <a:lnTo>
                    <a:pt x="2384576" y="2413"/>
                  </a:lnTo>
                  <a:lnTo>
                    <a:pt x="2336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278880" y="2063495"/>
              <a:ext cx="2804160" cy="3369945"/>
            </a:xfrm>
            <a:custGeom>
              <a:avLst/>
              <a:gdLst/>
              <a:ahLst/>
              <a:cxnLst/>
              <a:rect l="l" t="t" r="r" b="b"/>
              <a:pathLst>
                <a:path w="2804159" h="3369945">
                  <a:moveTo>
                    <a:pt x="0" y="467359"/>
                  </a:moveTo>
                  <a:lnTo>
                    <a:pt x="2413" y="419583"/>
                  </a:lnTo>
                  <a:lnTo>
                    <a:pt x="9497" y="373185"/>
                  </a:lnTo>
                  <a:lnTo>
                    <a:pt x="21016" y="328400"/>
                  </a:lnTo>
                  <a:lnTo>
                    <a:pt x="36734" y="285464"/>
                  </a:lnTo>
                  <a:lnTo>
                    <a:pt x="56418" y="244611"/>
                  </a:lnTo>
                  <a:lnTo>
                    <a:pt x="79831" y="206077"/>
                  </a:lnTo>
                  <a:lnTo>
                    <a:pt x="106739" y="170097"/>
                  </a:lnTo>
                  <a:lnTo>
                    <a:pt x="136905" y="136905"/>
                  </a:lnTo>
                  <a:lnTo>
                    <a:pt x="170097" y="106739"/>
                  </a:lnTo>
                  <a:lnTo>
                    <a:pt x="206077" y="79831"/>
                  </a:lnTo>
                  <a:lnTo>
                    <a:pt x="244611" y="56418"/>
                  </a:lnTo>
                  <a:lnTo>
                    <a:pt x="285464" y="36734"/>
                  </a:lnTo>
                  <a:lnTo>
                    <a:pt x="328400" y="21016"/>
                  </a:lnTo>
                  <a:lnTo>
                    <a:pt x="373185" y="9497"/>
                  </a:lnTo>
                  <a:lnTo>
                    <a:pt x="419583" y="2413"/>
                  </a:lnTo>
                  <a:lnTo>
                    <a:pt x="467360" y="0"/>
                  </a:lnTo>
                  <a:lnTo>
                    <a:pt x="2336800" y="0"/>
                  </a:lnTo>
                  <a:lnTo>
                    <a:pt x="2384576" y="2413"/>
                  </a:lnTo>
                  <a:lnTo>
                    <a:pt x="2430974" y="9497"/>
                  </a:lnTo>
                  <a:lnTo>
                    <a:pt x="2475759" y="21016"/>
                  </a:lnTo>
                  <a:lnTo>
                    <a:pt x="2518695" y="36734"/>
                  </a:lnTo>
                  <a:lnTo>
                    <a:pt x="2559548" y="56418"/>
                  </a:lnTo>
                  <a:lnTo>
                    <a:pt x="2598082" y="79831"/>
                  </a:lnTo>
                  <a:lnTo>
                    <a:pt x="2634062" y="106739"/>
                  </a:lnTo>
                  <a:lnTo>
                    <a:pt x="2667253" y="136905"/>
                  </a:lnTo>
                  <a:lnTo>
                    <a:pt x="2697420" y="170097"/>
                  </a:lnTo>
                  <a:lnTo>
                    <a:pt x="2724328" y="206077"/>
                  </a:lnTo>
                  <a:lnTo>
                    <a:pt x="2747741" y="244611"/>
                  </a:lnTo>
                  <a:lnTo>
                    <a:pt x="2767425" y="285464"/>
                  </a:lnTo>
                  <a:lnTo>
                    <a:pt x="2783143" y="328400"/>
                  </a:lnTo>
                  <a:lnTo>
                    <a:pt x="2794662" y="373185"/>
                  </a:lnTo>
                  <a:lnTo>
                    <a:pt x="2801746" y="419583"/>
                  </a:lnTo>
                  <a:lnTo>
                    <a:pt x="2804160" y="467359"/>
                  </a:lnTo>
                  <a:lnTo>
                    <a:pt x="2804160" y="2902204"/>
                  </a:lnTo>
                  <a:lnTo>
                    <a:pt x="2801746" y="2949980"/>
                  </a:lnTo>
                  <a:lnTo>
                    <a:pt x="2794662" y="2996378"/>
                  </a:lnTo>
                  <a:lnTo>
                    <a:pt x="2783143" y="3041163"/>
                  </a:lnTo>
                  <a:lnTo>
                    <a:pt x="2767425" y="3084099"/>
                  </a:lnTo>
                  <a:lnTo>
                    <a:pt x="2747741" y="3124952"/>
                  </a:lnTo>
                  <a:lnTo>
                    <a:pt x="2724328" y="3163486"/>
                  </a:lnTo>
                  <a:lnTo>
                    <a:pt x="2697420" y="3199466"/>
                  </a:lnTo>
                  <a:lnTo>
                    <a:pt x="2667254" y="3232657"/>
                  </a:lnTo>
                  <a:lnTo>
                    <a:pt x="2634062" y="3262824"/>
                  </a:lnTo>
                  <a:lnTo>
                    <a:pt x="2598082" y="3289732"/>
                  </a:lnTo>
                  <a:lnTo>
                    <a:pt x="2559548" y="3313145"/>
                  </a:lnTo>
                  <a:lnTo>
                    <a:pt x="2518695" y="3332829"/>
                  </a:lnTo>
                  <a:lnTo>
                    <a:pt x="2475759" y="3348547"/>
                  </a:lnTo>
                  <a:lnTo>
                    <a:pt x="2430974" y="3360066"/>
                  </a:lnTo>
                  <a:lnTo>
                    <a:pt x="2384576" y="3367150"/>
                  </a:lnTo>
                  <a:lnTo>
                    <a:pt x="2336800" y="3369564"/>
                  </a:lnTo>
                  <a:lnTo>
                    <a:pt x="467360" y="3369564"/>
                  </a:lnTo>
                  <a:lnTo>
                    <a:pt x="419583" y="3367150"/>
                  </a:lnTo>
                  <a:lnTo>
                    <a:pt x="373185" y="3360066"/>
                  </a:lnTo>
                  <a:lnTo>
                    <a:pt x="328400" y="3348547"/>
                  </a:lnTo>
                  <a:lnTo>
                    <a:pt x="285464" y="3332829"/>
                  </a:lnTo>
                  <a:lnTo>
                    <a:pt x="244611" y="3313145"/>
                  </a:lnTo>
                  <a:lnTo>
                    <a:pt x="206077" y="3289732"/>
                  </a:lnTo>
                  <a:lnTo>
                    <a:pt x="170097" y="3262824"/>
                  </a:lnTo>
                  <a:lnTo>
                    <a:pt x="136906" y="3232657"/>
                  </a:lnTo>
                  <a:lnTo>
                    <a:pt x="106739" y="3199466"/>
                  </a:lnTo>
                  <a:lnTo>
                    <a:pt x="79831" y="3163486"/>
                  </a:lnTo>
                  <a:lnTo>
                    <a:pt x="56418" y="3124952"/>
                  </a:lnTo>
                  <a:lnTo>
                    <a:pt x="36734" y="3084099"/>
                  </a:lnTo>
                  <a:lnTo>
                    <a:pt x="21016" y="3041163"/>
                  </a:lnTo>
                  <a:lnTo>
                    <a:pt x="9497" y="2996378"/>
                  </a:lnTo>
                  <a:lnTo>
                    <a:pt x="2413" y="2949980"/>
                  </a:lnTo>
                  <a:lnTo>
                    <a:pt x="0" y="2902204"/>
                  </a:lnTo>
                  <a:lnTo>
                    <a:pt x="0" y="467359"/>
                  </a:lnTo>
                  <a:close/>
                </a:path>
              </a:pathLst>
            </a:custGeom>
            <a:ln w="12192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6494779" y="2114804"/>
            <a:ext cx="2322830" cy="32518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900"/>
              </a:lnSpc>
              <a:spcBef>
                <a:spcPts val="95"/>
              </a:spcBef>
            </a:pPr>
            <a:r>
              <a:rPr sz="1600" b="1" spc="-30" dirty="0">
                <a:solidFill>
                  <a:srgbClr val="001F5F"/>
                </a:solidFill>
                <a:latin typeface="Times New Roman"/>
                <a:cs typeface="Times New Roman"/>
              </a:rPr>
              <a:t>Педагог-</a:t>
            </a:r>
            <a:r>
              <a:rPr sz="16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психолог</a:t>
            </a:r>
            <a:endParaRPr sz="1600">
              <a:latin typeface="Times New Roman"/>
              <a:cs typeface="Times New Roman"/>
            </a:endParaRPr>
          </a:p>
          <a:p>
            <a:pPr marL="12700" marR="250825">
              <a:lnSpc>
                <a:spcPts val="1680"/>
              </a:lnSpc>
              <a:spcBef>
                <a:spcPts val="35"/>
              </a:spcBef>
            </a:pP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6.14.</a:t>
            </a:r>
            <a:r>
              <a:rPr sz="140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АГРЕССИВНОЕ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ПОВЕДЕНИЕ,</a:t>
            </a:r>
            <a:r>
              <a:rPr sz="1400" spc="-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ПРИЧИНЕНИЕ </a:t>
            </a:r>
            <a:r>
              <a:rPr sz="1400" spc="-20" dirty="0">
                <a:solidFill>
                  <a:srgbClr val="001F5F"/>
                </a:solidFill>
                <a:latin typeface="Calibri"/>
                <a:cs typeface="Calibri"/>
              </a:rPr>
              <a:t>ФИЗИЧЕСКОГО</a:t>
            </a:r>
            <a:r>
              <a:rPr sz="1400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УЩЕРБА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ts val="1625"/>
              </a:lnSpc>
            </a:pP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6.8.</a:t>
            </a:r>
            <a:r>
              <a:rPr sz="1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ПОДДЕРЖКА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spc="-20" dirty="0">
                <a:solidFill>
                  <a:srgbClr val="001F5F"/>
                </a:solidFill>
                <a:latin typeface="Calibri"/>
                <a:cs typeface="Calibri"/>
              </a:rPr>
              <a:t>РОДИТЕЛЬСКОГО</a:t>
            </a:r>
            <a:r>
              <a:rPr sz="1400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АВТОРИТЕТА</a:t>
            </a:r>
            <a:endParaRPr sz="1400">
              <a:latin typeface="Calibri"/>
              <a:cs typeface="Calibri"/>
            </a:endParaRPr>
          </a:p>
          <a:p>
            <a:pPr marL="12700" marR="9779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6.5.</a:t>
            </a:r>
            <a:r>
              <a:rPr sz="1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ТРЕВОЖНОСТЬ</a:t>
            </a:r>
            <a:r>
              <a:rPr sz="14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И</a:t>
            </a:r>
            <a:r>
              <a:rPr sz="140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СТРАХИ ДОШКОЛЬНИКА</a:t>
            </a:r>
            <a:endParaRPr sz="1400">
              <a:latin typeface="Calibri"/>
              <a:cs typeface="Calibri"/>
            </a:endParaRPr>
          </a:p>
          <a:p>
            <a:pPr marL="12700" marR="116839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6.7.</a:t>
            </a:r>
            <a:r>
              <a:rPr sz="140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Calibri"/>
                <a:cs typeface="Calibri"/>
              </a:rPr>
              <a:t>ВОСПИТАНИЕ</a:t>
            </a:r>
            <a:r>
              <a:rPr sz="1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РЕБЕНКА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001F5F"/>
                </a:solidFill>
                <a:latin typeface="Calibri"/>
                <a:cs typeface="Calibri"/>
              </a:rPr>
              <a:t>В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НЕПОЛНОЙ</a:t>
            </a:r>
            <a:r>
              <a:rPr sz="1400" spc="-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СЕМЬЕ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6.3.</a:t>
            </a:r>
            <a:r>
              <a:rPr sz="1400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ПООЩРЕНИЯ</a:t>
            </a:r>
            <a:r>
              <a:rPr sz="1400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001F5F"/>
                </a:solidFill>
                <a:latin typeface="Calibri"/>
                <a:cs typeface="Calibri"/>
              </a:rPr>
              <a:t>И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НАКАЗАНИЯ</a:t>
            </a:r>
            <a:r>
              <a:rPr sz="1400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В</a:t>
            </a:r>
            <a:r>
              <a:rPr sz="1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Calibri"/>
                <a:cs typeface="Calibri"/>
              </a:rPr>
              <a:t>СЕМЬЕ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3.9.</a:t>
            </a:r>
            <a:r>
              <a:rPr sz="1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АДАПТАЦИЯ</a:t>
            </a:r>
            <a:r>
              <a:rPr sz="1400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РЕБЕНКА</a:t>
            </a:r>
            <a:endParaRPr sz="1400">
              <a:latin typeface="Calibri"/>
              <a:cs typeface="Calibri"/>
            </a:endParaRPr>
          </a:p>
          <a:p>
            <a:pPr marL="12700" marR="390525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3.20.</a:t>
            </a:r>
            <a:r>
              <a:rPr sz="140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ПСИХОЛОГИЧЕСКАЯ </a:t>
            </a:r>
            <a:r>
              <a:rPr sz="1400" spc="-20" dirty="0">
                <a:solidFill>
                  <a:srgbClr val="001F5F"/>
                </a:solidFill>
                <a:latin typeface="Calibri"/>
                <a:cs typeface="Calibri"/>
              </a:rPr>
              <a:t>ГОТОВНОСТЬ</a:t>
            </a:r>
            <a:r>
              <a:rPr sz="14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К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Calibri"/>
                <a:cs typeface="Calibri"/>
              </a:rPr>
              <a:t>ШКОЛЕ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939795" y="1975102"/>
            <a:ext cx="3203575" cy="4838700"/>
            <a:chOff x="2939795" y="1975102"/>
            <a:chExt cx="3203575" cy="4838700"/>
          </a:xfrm>
        </p:grpSpPr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39795" y="1975102"/>
              <a:ext cx="3203448" cy="483870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051047" y="2086355"/>
              <a:ext cx="2981325" cy="4616450"/>
            </a:xfrm>
            <a:custGeom>
              <a:avLst/>
              <a:gdLst/>
              <a:ahLst/>
              <a:cxnLst/>
              <a:rect l="l" t="t" r="r" b="b"/>
              <a:pathLst>
                <a:path w="2981325" h="4616450">
                  <a:moveTo>
                    <a:pt x="2484119" y="0"/>
                  </a:moveTo>
                  <a:lnTo>
                    <a:pt x="496824" y="0"/>
                  </a:lnTo>
                  <a:lnTo>
                    <a:pt x="448967" y="2273"/>
                  </a:lnTo>
                  <a:lnTo>
                    <a:pt x="402399" y="8956"/>
                  </a:lnTo>
                  <a:lnTo>
                    <a:pt x="357329" y="19839"/>
                  </a:lnTo>
                  <a:lnTo>
                    <a:pt x="313963" y="34716"/>
                  </a:lnTo>
                  <a:lnTo>
                    <a:pt x="272510" y="53377"/>
                  </a:lnTo>
                  <a:lnTo>
                    <a:pt x="233179" y="75615"/>
                  </a:lnTo>
                  <a:lnTo>
                    <a:pt x="196176" y="101222"/>
                  </a:lnTo>
                  <a:lnTo>
                    <a:pt x="161710" y="129990"/>
                  </a:lnTo>
                  <a:lnTo>
                    <a:pt x="129990" y="161710"/>
                  </a:lnTo>
                  <a:lnTo>
                    <a:pt x="101222" y="196176"/>
                  </a:lnTo>
                  <a:lnTo>
                    <a:pt x="75615" y="233179"/>
                  </a:lnTo>
                  <a:lnTo>
                    <a:pt x="53377" y="272510"/>
                  </a:lnTo>
                  <a:lnTo>
                    <a:pt x="34716" y="313963"/>
                  </a:lnTo>
                  <a:lnTo>
                    <a:pt x="19839" y="357329"/>
                  </a:lnTo>
                  <a:lnTo>
                    <a:pt x="8956" y="402399"/>
                  </a:lnTo>
                  <a:lnTo>
                    <a:pt x="2273" y="448967"/>
                  </a:lnTo>
                  <a:lnTo>
                    <a:pt x="0" y="496824"/>
                  </a:lnTo>
                  <a:lnTo>
                    <a:pt x="0" y="4119359"/>
                  </a:lnTo>
                  <a:lnTo>
                    <a:pt x="2273" y="4167208"/>
                  </a:lnTo>
                  <a:lnTo>
                    <a:pt x="8956" y="4213770"/>
                  </a:lnTo>
                  <a:lnTo>
                    <a:pt x="19839" y="4258836"/>
                  </a:lnTo>
                  <a:lnTo>
                    <a:pt x="34716" y="4302200"/>
                  </a:lnTo>
                  <a:lnTo>
                    <a:pt x="53377" y="4343652"/>
                  </a:lnTo>
                  <a:lnTo>
                    <a:pt x="75615" y="4382985"/>
                  </a:lnTo>
                  <a:lnTo>
                    <a:pt x="101222" y="4419989"/>
                  </a:lnTo>
                  <a:lnTo>
                    <a:pt x="129990" y="4454458"/>
                  </a:lnTo>
                  <a:lnTo>
                    <a:pt x="161710" y="4486182"/>
                  </a:lnTo>
                  <a:lnTo>
                    <a:pt x="196176" y="4514953"/>
                  </a:lnTo>
                  <a:lnTo>
                    <a:pt x="233179" y="4540564"/>
                  </a:lnTo>
                  <a:lnTo>
                    <a:pt x="272510" y="4562806"/>
                  </a:lnTo>
                  <a:lnTo>
                    <a:pt x="313963" y="4581471"/>
                  </a:lnTo>
                  <a:lnTo>
                    <a:pt x="357329" y="4596351"/>
                  </a:lnTo>
                  <a:lnTo>
                    <a:pt x="402399" y="4607237"/>
                  </a:lnTo>
                  <a:lnTo>
                    <a:pt x="448967" y="4613921"/>
                  </a:lnTo>
                  <a:lnTo>
                    <a:pt x="496824" y="4616196"/>
                  </a:lnTo>
                  <a:lnTo>
                    <a:pt x="2484119" y="4616196"/>
                  </a:lnTo>
                  <a:lnTo>
                    <a:pt x="2531976" y="4613921"/>
                  </a:lnTo>
                  <a:lnTo>
                    <a:pt x="2578544" y="4607237"/>
                  </a:lnTo>
                  <a:lnTo>
                    <a:pt x="2623614" y="4596351"/>
                  </a:lnTo>
                  <a:lnTo>
                    <a:pt x="2666980" y="4581471"/>
                  </a:lnTo>
                  <a:lnTo>
                    <a:pt x="2708433" y="4562806"/>
                  </a:lnTo>
                  <a:lnTo>
                    <a:pt x="2747764" y="4540564"/>
                  </a:lnTo>
                  <a:lnTo>
                    <a:pt x="2784767" y="4514953"/>
                  </a:lnTo>
                  <a:lnTo>
                    <a:pt x="2819233" y="4486182"/>
                  </a:lnTo>
                  <a:lnTo>
                    <a:pt x="2850953" y="4454458"/>
                  </a:lnTo>
                  <a:lnTo>
                    <a:pt x="2879721" y="4419989"/>
                  </a:lnTo>
                  <a:lnTo>
                    <a:pt x="2905328" y="4382985"/>
                  </a:lnTo>
                  <a:lnTo>
                    <a:pt x="2927566" y="4343652"/>
                  </a:lnTo>
                  <a:lnTo>
                    <a:pt x="2946227" y="4302200"/>
                  </a:lnTo>
                  <a:lnTo>
                    <a:pt x="2961104" y="4258836"/>
                  </a:lnTo>
                  <a:lnTo>
                    <a:pt x="2971987" y="4213770"/>
                  </a:lnTo>
                  <a:lnTo>
                    <a:pt x="2978670" y="4167208"/>
                  </a:lnTo>
                  <a:lnTo>
                    <a:pt x="2980943" y="4119359"/>
                  </a:lnTo>
                  <a:lnTo>
                    <a:pt x="2980943" y="496824"/>
                  </a:lnTo>
                  <a:lnTo>
                    <a:pt x="2978670" y="448967"/>
                  </a:lnTo>
                  <a:lnTo>
                    <a:pt x="2971987" y="402399"/>
                  </a:lnTo>
                  <a:lnTo>
                    <a:pt x="2961104" y="357329"/>
                  </a:lnTo>
                  <a:lnTo>
                    <a:pt x="2946227" y="313963"/>
                  </a:lnTo>
                  <a:lnTo>
                    <a:pt x="2927566" y="272510"/>
                  </a:lnTo>
                  <a:lnTo>
                    <a:pt x="2905328" y="233179"/>
                  </a:lnTo>
                  <a:lnTo>
                    <a:pt x="2879721" y="196176"/>
                  </a:lnTo>
                  <a:lnTo>
                    <a:pt x="2850953" y="161710"/>
                  </a:lnTo>
                  <a:lnTo>
                    <a:pt x="2819233" y="129990"/>
                  </a:lnTo>
                  <a:lnTo>
                    <a:pt x="2784767" y="101222"/>
                  </a:lnTo>
                  <a:lnTo>
                    <a:pt x="2747764" y="75615"/>
                  </a:lnTo>
                  <a:lnTo>
                    <a:pt x="2708433" y="53377"/>
                  </a:lnTo>
                  <a:lnTo>
                    <a:pt x="2666980" y="34716"/>
                  </a:lnTo>
                  <a:lnTo>
                    <a:pt x="2623614" y="19839"/>
                  </a:lnTo>
                  <a:lnTo>
                    <a:pt x="2578544" y="8956"/>
                  </a:lnTo>
                  <a:lnTo>
                    <a:pt x="2531976" y="2273"/>
                  </a:lnTo>
                  <a:lnTo>
                    <a:pt x="24841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051047" y="2086355"/>
              <a:ext cx="2981325" cy="4616450"/>
            </a:xfrm>
            <a:custGeom>
              <a:avLst/>
              <a:gdLst/>
              <a:ahLst/>
              <a:cxnLst/>
              <a:rect l="l" t="t" r="r" b="b"/>
              <a:pathLst>
                <a:path w="2981325" h="4616450">
                  <a:moveTo>
                    <a:pt x="0" y="496824"/>
                  </a:moveTo>
                  <a:lnTo>
                    <a:pt x="2273" y="448967"/>
                  </a:lnTo>
                  <a:lnTo>
                    <a:pt x="8956" y="402399"/>
                  </a:lnTo>
                  <a:lnTo>
                    <a:pt x="19839" y="357329"/>
                  </a:lnTo>
                  <a:lnTo>
                    <a:pt x="34716" y="313963"/>
                  </a:lnTo>
                  <a:lnTo>
                    <a:pt x="53377" y="272510"/>
                  </a:lnTo>
                  <a:lnTo>
                    <a:pt x="75615" y="233179"/>
                  </a:lnTo>
                  <a:lnTo>
                    <a:pt x="101222" y="196176"/>
                  </a:lnTo>
                  <a:lnTo>
                    <a:pt x="129990" y="161710"/>
                  </a:lnTo>
                  <a:lnTo>
                    <a:pt x="161710" y="129990"/>
                  </a:lnTo>
                  <a:lnTo>
                    <a:pt x="196176" y="101222"/>
                  </a:lnTo>
                  <a:lnTo>
                    <a:pt x="233179" y="75615"/>
                  </a:lnTo>
                  <a:lnTo>
                    <a:pt x="272510" y="53377"/>
                  </a:lnTo>
                  <a:lnTo>
                    <a:pt x="313963" y="34716"/>
                  </a:lnTo>
                  <a:lnTo>
                    <a:pt x="357329" y="19839"/>
                  </a:lnTo>
                  <a:lnTo>
                    <a:pt x="402399" y="8956"/>
                  </a:lnTo>
                  <a:lnTo>
                    <a:pt x="448967" y="2273"/>
                  </a:lnTo>
                  <a:lnTo>
                    <a:pt x="496824" y="0"/>
                  </a:lnTo>
                  <a:lnTo>
                    <a:pt x="2484119" y="0"/>
                  </a:lnTo>
                  <a:lnTo>
                    <a:pt x="2531976" y="2273"/>
                  </a:lnTo>
                  <a:lnTo>
                    <a:pt x="2578544" y="8956"/>
                  </a:lnTo>
                  <a:lnTo>
                    <a:pt x="2623614" y="19839"/>
                  </a:lnTo>
                  <a:lnTo>
                    <a:pt x="2666980" y="34716"/>
                  </a:lnTo>
                  <a:lnTo>
                    <a:pt x="2708433" y="53377"/>
                  </a:lnTo>
                  <a:lnTo>
                    <a:pt x="2747764" y="75615"/>
                  </a:lnTo>
                  <a:lnTo>
                    <a:pt x="2784767" y="101222"/>
                  </a:lnTo>
                  <a:lnTo>
                    <a:pt x="2819233" y="129990"/>
                  </a:lnTo>
                  <a:lnTo>
                    <a:pt x="2850953" y="161710"/>
                  </a:lnTo>
                  <a:lnTo>
                    <a:pt x="2879721" y="196176"/>
                  </a:lnTo>
                  <a:lnTo>
                    <a:pt x="2905328" y="233179"/>
                  </a:lnTo>
                  <a:lnTo>
                    <a:pt x="2927566" y="272510"/>
                  </a:lnTo>
                  <a:lnTo>
                    <a:pt x="2946227" y="313963"/>
                  </a:lnTo>
                  <a:lnTo>
                    <a:pt x="2961104" y="357329"/>
                  </a:lnTo>
                  <a:lnTo>
                    <a:pt x="2971987" y="402399"/>
                  </a:lnTo>
                  <a:lnTo>
                    <a:pt x="2978670" y="448967"/>
                  </a:lnTo>
                  <a:lnTo>
                    <a:pt x="2980943" y="496824"/>
                  </a:lnTo>
                  <a:lnTo>
                    <a:pt x="2980943" y="4119359"/>
                  </a:lnTo>
                  <a:lnTo>
                    <a:pt x="2978670" y="4167208"/>
                  </a:lnTo>
                  <a:lnTo>
                    <a:pt x="2971987" y="4213770"/>
                  </a:lnTo>
                  <a:lnTo>
                    <a:pt x="2961104" y="4258836"/>
                  </a:lnTo>
                  <a:lnTo>
                    <a:pt x="2946227" y="4302200"/>
                  </a:lnTo>
                  <a:lnTo>
                    <a:pt x="2927566" y="4343652"/>
                  </a:lnTo>
                  <a:lnTo>
                    <a:pt x="2905328" y="4382985"/>
                  </a:lnTo>
                  <a:lnTo>
                    <a:pt x="2879721" y="4419989"/>
                  </a:lnTo>
                  <a:lnTo>
                    <a:pt x="2850953" y="4454458"/>
                  </a:lnTo>
                  <a:lnTo>
                    <a:pt x="2819233" y="4486182"/>
                  </a:lnTo>
                  <a:lnTo>
                    <a:pt x="2784767" y="4514953"/>
                  </a:lnTo>
                  <a:lnTo>
                    <a:pt x="2747764" y="4540564"/>
                  </a:lnTo>
                  <a:lnTo>
                    <a:pt x="2708433" y="4562806"/>
                  </a:lnTo>
                  <a:lnTo>
                    <a:pt x="2666980" y="4581471"/>
                  </a:lnTo>
                  <a:lnTo>
                    <a:pt x="2623614" y="4596351"/>
                  </a:lnTo>
                  <a:lnTo>
                    <a:pt x="2578544" y="4607237"/>
                  </a:lnTo>
                  <a:lnTo>
                    <a:pt x="2531976" y="4613921"/>
                  </a:lnTo>
                  <a:lnTo>
                    <a:pt x="2484119" y="4616196"/>
                  </a:lnTo>
                  <a:lnTo>
                    <a:pt x="496824" y="4616196"/>
                  </a:lnTo>
                  <a:lnTo>
                    <a:pt x="448967" y="4613921"/>
                  </a:lnTo>
                  <a:lnTo>
                    <a:pt x="402399" y="4607237"/>
                  </a:lnTo>
                  <a:lnTo>
                    <a:pt x="357329" y="4596351"/>
                  </a:lnTo>
                  <a:lnTo>
                    <a:pt x="313963" y="4581471"/>
                  </a:lnTo>
                  <a:lnTo>
                    <a:pt x="272510" y="4562806"/>
                  </a:lnTo>
                  <a:lnTo>
                    <a:pt x="233179" y="4540564"/>
                  </a:lnTo>
                  <a:lnTo>
                    <a:pt x="196176" y="4514953"/>
                  </a:lnTo>
                  <a:lnTo>
                    <a:pt x="161710" y="4486182"/>
                  </a:lnTo>
                  <a:lnTo>
                    <a:pt x="129990" y="4454458"/>
                  </a:lnTo>
                  <a:lnTo>
                    <a:pt x="101222" y="4419989"/>
                  </a:lnTo>
                  <a:lnTo>
                    <a:pt x="75615" y="4382985"/>
                  </a:lnTo>
                  <a:lnTo>
                    <a:pt x="53377" y="4343652"/>
                  </a:lnTo>
                  <a:lnTo>
                    <a:pt x="34716" y="4302200"/>
                  </a:lnTo>
                  <a:lnTo>
                    <a:pt x="19839" y="4258836"/>
                  </a:lnTo>
                  <a:lnTo>
                    <a:pt x="8956" y="4213770"/>
                  </a:lnTo>
                  <a:lnTo>
                    <a:pt x="2273" y="4167208"/>
                  </a:lnTo>
                  <a:lnTo>
                    <a:pt x="0" y="4119359"/>
                  </a:lnTo>
                  <a:lnTo>
                    <a:pt x="0" y="496824"/>
                  </a:lnTo>
                  <a:close/>
                </a:path>
              </a:pathLst>
            </a:custGeom>
            <a:ln w="12192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3276091" y="2144649"/>
            <a:ext cx="2510155" cy="42945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10209" lvl="1" indent="-397510">
              <a:lnSpc>
                <a:spcPct val="100000"/>
              </a:lnSpc>
              <a:spcBef>
                <a:spcPts val="105"/>
              </a:spcBef>
              <a:buAutoNum type="arabicPeriod" startAt="11"/>
              <a:tabLst>
                <a:tab pos="410209" algn="l"/>
              </a:tabLst>
            </a:pP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РОЛЬ</a:t>
            </a:r>
            <a:r>
              <a:rPr sz="1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ИГРЫ</a:t>
            </a:r>
            <a:r>
              <a:rPr sz="1400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И</a:t>
            </a:r>
            <a:r>
              <a:rPr sz="1400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ДЕТСКОЙ</a:t>
            </a:r>
            <a:endParaRPr sz="1400">
              <a:latin typeface="Calibri"/>
              <a:cs typeface="Calibri"/>
            </a:endParaRPr>
          </a:p>
          <a:p>
            <a:pPr marL="12700" marR="76835">
              <a:lnSpc>
                <a:spcPct val="100000"/>
              </a:lnSpc>
            </a:pPr>
            <a:r>
              <a:rPr sz="1400" spc="-25" dirty="0">
                <a:solidFill>
                  <a:srgbClr val="001F5F"/>
                </a:solidFill>
                <a:latin typeface="Calibri"/>
                <a:cs typeface="Calibri"/>
              </a:rPr>
              <a:t>СУБКУЛЬТУРЫ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 В</a:t>
            </a:r>
            <a:r>
              <a:rPr sz="14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ДОШКОЛЬНОМ ДЕТСТВЕ</a:t>
            </a:r>
            <a:endParaRPr sz="1400">
              <a:latin typeface="Calibri"/>
              <a:cs typeface="Calibri"/>
            </a:endParaRPr>
          </a:p>
          <a:p>
            <a:pPr marL="12700" marR="246379" lvl="1" indent="397510">
              <a:lnSpc>
                <a:spcPct val="100000"/>
              </a:lnSpc>
              <a:buAutoNum type="arabicPeriod" startAt="12"/>
              <a:tabLst>
                <a:tab pos="410209" algn="l"/>
              </a:tabLst>
            </a:pP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КОММУНИКАТИВНОЕ </a:t>
            </a:r>
            <a:r>
              <a:rPr sz="1400" spc="-20" dirty="0">
                <a:solidFill>
                  <a:srgbClr val="001F5F"/>
                </a:solidFill>
                <a:latin typeface="Calibri"/>
                <a:cs typeface="Calibri"/>
              </a:rPr>
              <a:t>РАЗВИТИЕ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И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 СОЦИАЛИЗАЦИЯ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РЕБЕНКА</a:t>
            </a:r>
            <a:r>
              <a:rPr sz="1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ДОШКОЛЬНОГО ВОЗРАСТА</a:t>
            </a:r>
            <a:endParaRPr sz="1400">
              <a:latin typeface="Calibri"/>
              <a:cs typeface="Calibri"/>
            </a:endParaRPr>
          </a:p>
          <a:p>
            <a:pPr marL="408305" lvl="1" indent="-395605">
              <a:lnSpc>
                <a:spcPct val="100000"/>
              </a:lnSpc>
              <a:buAutoNum type="arabicPeriod" startAt="12"/>
              <a:tabLst>
                <a:tab pos="408305" algn="l"/>
              </a:tabLst>
            </a:pP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ПОЗНАВАТЕЛЬНОЕ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spc="-20" dirty="0">
                <a:solidFill>
                  <a:srgbClr val="001F5F"/>
                </a:solidFill>
                <a:latin typeface="Calibri"/>
                <a:cs typeface="Calibri"/>
              </a:rPr>
              <a:t>РАЗВИТИЕ</a:t>
            </a:r>
            <a:r>
              <a:rPr sz="1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ДЕТЕЙ</a:t>
            </a:r>
            <a:r>
              <a:rPr sz="1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В</a:t>
            </a:r>
            <a:r>
              <a:rPr sz="1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СЕМЬЕ</a:t>
            </a:r>
            <a:endParaRPr sz="1400">
              <a:latin typeface="Calibri"/>
              <a:cs typeface="Calibri"/>
            </a:endParaRPr>
          </a:p>
          <a:p>
            <a:pPr marL="12700" marR="108585" lvl="1" indent="397510">
              <a:lnSpc>
                <a:spcPct val="100000"/>
              </a:lnSpc>
              <a:buAutoNum type="arabicPeriod" startAt="14"/>
              <a:tabLst>
                <a:tab pos="410209" algn="l"/>
              </a:tabLst>
            </a:pP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ДУХОВНО-НРАВСТВЕННОЕ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И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 ПАТРИОТИЧЕСКОЕ </a:t>
            </a:r>
            <a:r>
              <a:rPr sz="1400" spc="-20" dirty="0">
                <a:solidFill>
                  <a:srgbClr val="001F5F"/>
                </a:solidFill>
                <a:latin typeface="Calibri"/>
                <a:cs typeface="Calibri"/>
              </a:rPr>
              <a:t>ВОСПИТАНИЕ</a:t>
            </a:r>
            <a:r>
              <a:rPr sz="140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ДЕТЕЙ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В</a:t>
            </a:r>
            <a:r>
              <a:rPr sz="1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СЕМЬЕ</a:t>
            </a:r>
            <a:endParaRPr sz="1400">
              <a:latin typeface="Calibri"/>
              <a:cs typeface="Calibri"/>
            </a:endParaRPr>
          </a:p>
          <a:p>
            <a:pPr marL="410209" lvl="1" indent="-397510">
              <a:lnSpc>
                <a:spcPct val="100000"/>
              </a:lnSpc>
              <a:buAutoNum type="arabicPeriod" startAt="14"/>
              <a:tabLst>
                <a:tab pos="410209" algn="l"/>
              </a:tabLst>
            </a:pPr>
            <a:r>
              <a:rPr sz="1400" spc="-20" dirty="0">
                <a:solidFill>
                  <a:srgbClr val="001F5F"/>
                </a:solidFill>
                <a:latin typeface="Calibri"/>
                <a:cs typeface="Calibri"/>
              </a:rPr>
              <a:t>ТРУДОВОЕ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Calibri"/>
                <a:cs typeface="Calibri"/>
              </a:rPr>
              <a:t>ВОСПИТАНИЕ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001F5F"/>
                </a:solidFill>
                <a:latin typeface="Calibri"/>
                <a:cs typeface="Calibri"/>
              </a:rPr>
              <a:t>В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СЕМЬЕ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2.3.</a:t>
            </a:r>
            <a:r>
              <a:rPr sz="1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ВОЗМОЖНОСТИ </a:t>
            </a:r>
            <a:r>
              <a:rPr sz="1400" spc="-50" dirty="0">
                <a:solidFill>
                  <a:srgbClr val="001F5F"/>
                </a:solidFill>
                <a:latin typeface="Calibri"/>
                <a:cs typeface="Calibri"/>
              </a:rPr>
              <a:t>И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ПОТЕНЦИАЛ</a:t>
            </a:r>
            <a:r>
              <a:rPr sz="1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ЦИФРОВОЙ</a:t>
            </a:r>
            <a:r>
              <a:rPr sz="1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Calibri"/>
                <a:cs typeface="Calibri"/>
              </a:rPr>
              <a:t>СРЕДЫ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ДЛЯ</a:t>
            </a:r>
            <a:r>
              <a:rPr sz="1400" spc="-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ПРОСВЕЩЕНИЯ</a:t>
            </a:r>
            <a:r>
              <a:rPr sz="1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РОДИТЕЛЕЙ (ЗАКОННЫХ</a:t>
            </a:r>
            <a:r>
              <a:rPr sz="1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ПРЕДСТАВИТЕЛЕЙ)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ДЕТЕЙ</a:t>
            </a:r>
            <a:r>
              <a:rPr sz="1400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ДОШКОЛЬНОГО ВОЗРАСТА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0" y="1988818"/>
            <a:ext cx="2979420" cy="4811395"/>
            <a:chOff x="0" y="1988818"/>
            <a:chExt cx="2979420" cy="4811395"/>
          </a:xfrm>
        </p:grpSpPr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988818"/>
              <a:ext cx="2979420" cy="4811268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97535" y="2136647"/>
              <a:ext cx="2734310" cy="4516120"/>
            </a:xfrm>
            <a:custGeom>
              <a:avLst/>
              <a:gdLst/>
              <a:ahLst/>
              <a:cxnLst/>
              <a:rect l="l" t="t" r="r" b="b"/>
              <a:pathLst>
                <a:path w="2734310" h="4516120">
                  <a:moveTo>
                    <a:pt x="2278380" y="0"/>
                  </a:moveTo>
                  <a:lnTo>
                    <a:pt x="455688" y="0"/>
                  </a:lnTo>
                  <a:lnTo>
                    <a:pt x="409096" y="2352"/>
                  </a:lnTo>
                  <a:lnTo>
                    <a:pt x="363849" y="9255"/>
                  </a:lnTo>
                  <a:lnTo>
                    <a:pt x="320178" y="20481"/>
                  </a:lnTo>
                  <a:lnTo>
                    <a:pt x="278311" y="35802"/>
                  </a:lnTo>
                  <a:lnTo>
                    <a:pt x="238477" y="54987"/>
                  </a:lnTo>
                  <a:lnTo>
                    <a:pt x="200906" y="77808"/>
                  </a:lnTo>
                  <a:lnTo>
                    <a:pt x="165825" y="104037"/>
                  </a:lnTo>
                  <a:lnTo>
                    <a:pt x="133465" y="133445"/>
                  </a:lnTo>
                  <a:lnTo>
                    <a:pt x="104055" y="165802"/>
                  </a:lnTo>
                  <a:lnTo>
                    <a:pt x="77822" y="200880"/>
                  </a:lnTo>
                  <a:lnTo>
                    <a:pt x="54997" y="238451"/>
                  </a:lnTo>
                  <a:lnTo>
                    <a:pt x="35809" y="278284"/>
                  </a:lnTo>
                  <a:lnTo>
                    <a:pt x="20486" y="320152"/>
                  </a:lnTo>
                  <a:lnTo>
                    <a:pt x="9257" y="363826"/>
                  </a:lnTo>
                  <a:lnTo>
                    <a:pt x="2352" y="409077"/>
                  </a:lnTo>
                  <a:lnTo>
                    <a:pt x="0" y="455675"/>
                  </a:lnTo>
                  <a:lnTo>
                    <a:pt x="0" y="4059923"/>
                  </a:lnTo>
                  <a:lnTo>
                    <a:pt x="2352" y="4106515"/>
                  </a:lnTo>
                  <a:lnTo>
                    <a:pt x="9257" y="4151762"/>
                  </a:lnTo>
                  <a:lnTo>
                    <a:pt x="20486" y="4195433"/>
                  </a:lnTo>
                  <a:lnTo>
                    <a:pt x="35809" y="4237300"/>
                  </a:lnTo>
                  <a:lnTo>
                    <a:pt x="54997" y="4277134"/>
                  </a:lnTo>
                  <a:lnTo>
                    <a:pt x="77822" y="4314705"/>
                  </a:lnTo>
                  <a:lnTo>
                    <a:pt x="104055" y="4349786"/>
                  </a:lnTo>
                  <a:lnTo>
                    <a:pt x="133465" y="4382146"/>
                  </a:lnTo>
                  <a:lnTo>
                    <a:pt x="165825" y="4411556"/>
                  </a:lnTo>
                  <a:lnTo>
                    <a:pt x="200906" y="4437789"/>
                  </a:lnTo>
                  <a:lnTo>
                    <a:pt x="238477" y="4460614"/>
                  </a:lnTo>
                  <a:lnTo>
                    <a:pt x="278311" y="4479802"/>
                  </a:lnTo>
                  <a:lnTo>
                    <a:pt x="320178" y="4495125"/>
                  </a:lnTo>
                  <a:lnTo>
                    <a:pt x="363849" y="4506354"/>
                  </a:lnTo>
                  <a:lnTo>
                    <a:pt x="409096" y="4513259"/>
                  </a:lnTo>
                  <a:lnTo>
                    <a:pt x="455688" y="4515612"/>
                  </a:lnTo>
                  <a:lnTo>
                    <a:pt x="2278380" y="4515612"/>
                  </a:lnTo>
                  <a:lnTo>
                    <a:pt x="2324978" y="4513259"/>
                  </a:lnTo>
                  <a:lnTo>
                    <a:pt x="2370229" y="4506354"/>
                  </a:lnTo>
                  <a:lnTo>
                    <a:pt x="2413903" y="4495125"/>
                  </a:lnTo>
                  <a:lnTo>
                    <a:pt x="2455771" y="4479802"/>
                  </a:lnTo>
                  <a:lnTo>
                    <a:pt x="2495604" y="4460614"/>
                  </a:lnTo>
                  <a:lnTo>
                    <a:pt x="2533175" y="4437789"/>
                  </a:lnTo>
                  <a:lnTo>
                    <a:pt x="2568253" y="4411556"/>
                  </a:lnTo>
                  <a:lnTo>
                    <a:pt x="2600610" y="4382146"/>
                  </a:lnTo>
                  <a:lnTo>
                    <a:pt x="2630018" y="4349786"/>
                  </a:lnTo>
                  <a:lnTo>
                    <a:pt x="2656247" y="4314705"/>
                  </a:lnTo>
                  <a:lnTo>
                    <a:pt x="2679068" y="4277134"/>
                  </a:lnTo>
                  <a:lnTo>
                    <a:pt x="2698253" y="4237300"/>
                  </a:lnTo>
                  <a:lnTo>
                    <a:pt x="2713574" y="4195433"/>
                  </a:lnTo>
                  <a:lnTo>
                    <a:pt x="2724800" y="4151762"/>
                  </a:lnTo>
                  <a:lnTo>
                    <a:pt x="2731703" y="4106515"/>
                  </a:lnTo>
                  <a:lnTo>
                    <a:pt x="2734056" y="4059923"/>
                  </a:lnTo>
                  <a:lnTo>
                    <a:pt x="2734056" y="455675"/>
                  </a:lnTo>
                  <a:lnTo>
                    <a:pt x="2731703" y="409077"/>
                  </a:lnTo>
                  <a:lnTo>
                    <a:pt x="2724800" y="363826"/>
                  </a:lnTo>
                  <a:lnTo>
                    <a:pt x="2713574" y="320152"/>
                  </a:lnTo>
                  <a:lnTo>
                    <a:pt x="2698253" y="278284"/>
                  </a:lnTo>
                  <a:lnTo>
                    <a:pt x="2679068" y="238451"/>
                  </a:lnTo>
                  <a:lnTo>
                    <a:pt x="2656247" y="200880"/>
                  </a:lnTo>
                  <a:lnTo>
                    <a:pt x="2630018" y="165802"/>
                  </a:lnTo>
                  <a:lnTo>
                    <a:pt x="2600610" y="133445"/>
                  </a:lnTo>
                  <a:lnTo>
                    <a:pt x="2568253" y="104037"/>
                  </a:lnTo>
                  <a:lnTo>
                    <a:pt x="2533175" y="77808"/>
                  </a:lnTo>
                  <a:lnTo>
                    <a:pt x="2495604" y="54987"/>
                  </a:lnTo>
                  <a:lnTo>
                    <a:pt x="2455771" y="35802"/>
                  </a:lnTo>
                  <a:lnTo>
                    <a:pt x="2413903" y="20481"/>
                  </a:lnTo>
                  <a:lnTo>
                    <a:pt x="2370229" y="9255"/>
                  </a:lnTo>
                  <a:lnTo>
                    <a:pt x="2324978" y="2352"/>
                  </a:lnTo>
                  <a:lnTo>
                    <a:pt x="22783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7535" y="2136647"/>
              <a:ext cx="2734310" cy="4516120"/>
            </a:xfrm>
            <a:custGeom>
              <a:avLst/>
              <a:gdLst/>
              <a:ahLst/>
              <a:cxnLst/>
              <a:rect l="l" t="t" r="r" b="b"/>
              <a:pathLst>
                <a:path w="2734310" h="4516120">
                  <a:moveTo>
                    <a:pt x="0" y="455675"/>
                  </a:moveTo>
                  <a:lnTo>
                    <a:pt x="2352" y="409077"/>
                  </a:lnTo>
                  <a:lnTo>
                    <a:pt x="9257" y="363826"/>
                  </a:lnTo>
                  <a:lnTo>
                    <a:pt x="20486" y="320152"/>
                  </a:lnTo>
                  <a:lnTo>
                    <a:pt x="35809" y="278284"/>
                  </a:lnTo>
                  <a:lnTo>
                    <a:pt x="54997" y="238451"/>
                  </a:lnTo>
                  <a:lnTo>
                    <a:pt x="77822" y="200880"/>
                  </a:lnTo>
                  <a:lnTo>
                    <a:pt x="104055" y="165802"/>
                  </a:lnTo>
                  <a:lnTo>
                    <a:pt x="133465" y="133445"/>
                  </a:lnTo>
                  <a:lnTo>
                    <a:pt x="165825" y="104037"/>
                  </a:lnTo>
                  <a:lnTo>
                    <a:pt x="200906" y="77808"/>
                  </a:lnTo>
                  <a:lnTo>
                    <a:pt x="238477" y="54987"/>
                  </a:lnTo>
                  <a:lnTo>
                    <a:pt x="278311" y="35802"/>
                  </a:lnTo>
                  <a:lnTo>
                    <a:pt x="320178" y="20481"/>
                  </a:lnTo>
                  <a:lnTo>
                    <a:pt x="363849" y="9255"/>
                  </a:lnTo>
                  <a:lnTo>
                    <a:pt x="409096" y="2352"/>
                  </a:lnTo>
                  <a:lnTo>
                    <a:pt x="455688" y="0"/>
                  </a:lnTo>
                  <a:lnTo>
                    <a:pt x="2278380" y="0"/>
                  </a:lnTo>
                  <a:lnTo>
                    <a:pt x="2324978" y="2352"/>
                  </a:lnTo>
                  <a:lnTo>
                    <a:pt x="2370229" y="9255"/>
                  </a:lnTo>
                  <a:lnTo>
                    <a:pt x="2413903" y="20481"/>
                  </a:lnTo>
                  <a:lnTo>
                    <a:pt x="2455771" y="35802"/>
                  </a:lnTo>
                  <a:lnTo>
                    <a:pt x="2495604" y="54987"/>
                  </a:lnTo>
                  <a:lnTo>
                    <a:pt x="2533175" y="77808"/>
                  </a:lnTo>
                  <a:lnTo>
                    <a:pt x="2568253" y="104037"/>
                  </a:lnTo>
                  <a:lnTo>
                    <a:pt x="2600610" y="133445"/>
                  </a:lnTo>
                  <a:lnTo>
                    <a:pt x="2630018" y="165802"/>
                  </a:lnTo>
                  <a:lnTo>
                    <a:pt x="2656247" y="200880"/>
                  </a:lnTo>
                  <a:lnTo>
                    <a:pt x="2679068" y="238451"/>
                  </a:lnTo>
                  <a:lnTo>
                    <a:pt x="2698253" y="278284"/>
                  </a:lnTo>
                  <a:lnTo>
                    <a:pt x="2713574" y="320152"/>
                  </a:lnTo>
                  <a:lnTo>
                    <a:pt x="2724800" y="363826"/>
                  </a:lnTo>
                  <a:lnTo>
                    <a:pt x="2731703" y="409077"/>
                  </a:lnTo>
                  <a:lnTo>
                    <a:pt x="2734056" y="455675"/>
                  </a:lnTo>
                  <a:lnTo>
                    <a:pt x="2734056" y="4059923"/>
                  </a:lnTo>
                  <a:lnTo>
                    <a:pt x="2731703" y="4106515"/>
                  </a:lnTo>
                  <a:lnTo>
                    <a:pt x="2724800" y="4151762"/>
                  </a:lnTo>
                  <a:lnTo>
                    <a:pt x="2713574" y="4195433"/>
                  </a:lnTo>
                  <a:lnTo>
                    <a:pt x="2698253" y="4237300"/>
                  </a:lnTo>
                  <a:lnTo>
                    <a:pt x="2679068" y="4277134"/>
                  </a:lnTo>
                  <a:lnTo>
                    <a:pt x="2656247" y="4314705"/>
                  </a:lnTo>
                  <a:lnTo>
                    <a:pt x="2630018" y="4349786"/>
                  </a:lnTo>
                  <a:lnTo>
                    <a:pt x="2600610" y="4382146"/>
                  </a:lnTo>
                  <a:lnTo>
                    <a:pt x="2568253" y="4411556"/>
                  </a:lnTo>
                  <a:lnTo>
                    <a:pt x="2533175" y="4437789"/>
                  </a:lnTo>
                  <a:lnTo>
                    <a:pt x="2495604" y="4460614"/>
                  </a:lnTo>
                  <a:lnTo>
                    <a:pt x="2455771" y="4479802"/>
                  </a:lnTo>
                  <a:lnTo>
                    <a:pt x="2413903" y="4495125"/>
                  </a:lnTo>
                  <a:lnTo>
                    <a:pt x="2370229" y="4506354"/>
                  </a:lnTo>
                  <a:lnTo>
                    <a:pt x="2324978" y="4513259"/>
                  </a:lnTo>
                  <a:lnTo>
                    <a:pt x="2278380" y="4515612"/>
                  </a:lnTo>
                  <a:lnTo>
                    <a:pt x="455688" y="4515612"/>
                  </a:lnTo>
                  <a:lnTo>
                    <a:pt x="409096" y="4513259"/>
                  </a:lnTo>
                  <a:lnTo>
                    <a:pt x="363849" y="4506354"/>
                  </a:lnTo>
                  <a:lnTo>
                    <a:pt x="320178" y="4495125"/>
                  </a:lnTo>
                  <a:lnTo>
                    <a:pt x="278311" y="4479802"/>
                  </a:lnTo>
                  <a:lnTo>
                    <a:pt x="238477" y="4460614"/>
                  </a:lnTo>
                  <a:lnTo>
                    <a:pt x="200906" y="4437789"/>
                  </a:lnTo>
                  <a:lnTo>
                    <a:pt x="165825" y="4411556"/>
                  </a:lnTo>
                  <a:lnTo>
                    <a:pt x="133465" y="4382146"/>
                  </a:lnTo>
                  <a:lnTo>
                    <a:pt x="104055" y="4349786"/>
                  </a:lnTo>
                  <a:lnTo>
                    <a:pt x="77822" y="4314705"/>
                  </a:lnTo>
                  <a:lnTo>
                    <a:pt x="54997" y="4277134"/>
                  </a:lnTo>
                  <a:lnTo>
                    <a:pt x="35809" y="4237300"/>
                  </a:lnTo>
                  <a:lnTo>
                    <a:pt x="20486" y="4195433"/>
                  </a:lnTo>
                  <a:lnTo>
                    <a:pt x="9257" y="4151762"/>
                  </a:lnTo>
                  <a:lnTo>
                    <a:pt x="2352" y="4106515"/>
                  </a:lnTo>
                  <a:lnTo>
                    <a:pt x="0" y="4059923"/>
                  </a:lnTo>
                  <a:lnTo>
                    <a:pt x="0" y="455675"/>
                  </a:lnTo>
                  <a:close/>
                </a:path>
              </a:pathLst>
            </a:custGeom>
            <a:ln w="12192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309473" y="2235784"/>
            <a:ext cx="2266315" cy="42951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20" dirty="0">
                <a:solidFill>
                  <a:srgbClr val="001F5F"/>
                </a:solidFill>
                <a:latin typeface="Calibri"/>
                <a:cs typeface="Calibri"/>
              </a:rPr>
              <a:t>РАЗДЕЛ</a:t>
            </a:r>
            <a:r>
              <a:rPr sz="1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5.</a:t>
            </a:r>
            <a:r>
              <a:rPr sz="1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ПРАВА</a:t>
            </a:r>
            <a:r>
              <a:rPr sz="140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РОДИТЕЛЕЙ</a:t>
            </a:r>
            <a:endParaRPr sz="1400">
              <a:latin typeface="Calibri"/>
              <a:cs typeface="Calibri"/>
            </a:endParaRPr>
          </a:p>
          <a:p>
            <a:pPr marL="12700" marR="824865">
              <a:lnSpc>
                <a:spcPct val="100000"/>
              </a:lnSpc>
              <a:spcBef>
                <a:spcPts val="5"/>
              </a:spcBef>
            </a:pP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(ЗАКОННЫХ </a:t>
            </a:r>
            <a:r>
              <a:rPr sz="1400" spc="-20" dirty="0">
                <a:solidFill>
                  <a:srgbClr val="001F5F"/>
                </a:solidFill>
                <a:latin typeface="Calibri"/>
                <a:cs typeface="Calibri"/>
              </a:rPr>
              <a:t>ПРЕДСТАВИТЕЛЕЙ)</a:t>
            </a:r>
            <a:endParaRPr sz="1400">
              <a:latin typeface="Calibri"/>
              <a:cs typeface="Calibri"/>
            </a:endParaRPr>
          </a:p>
          <a:p>
            <a:pPr marL="12700" marR="347345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5.2.</a:t>
            </a:r>
            <a:r>
              <a:rPr sz="1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ГОСУДАРСТВЕННАЯ ПОДДЕРЖКА</a:t>
            </a:r>
            <a:r>
              <a:rPr sz="1400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СЕМЕЙ</a:t>
            </a:r>
            <a:r>
              <a:rPr sz="1400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001F5F"/>
                </a:solidFill>
                <a:latin typeface="Calibri"/>
                <a:cs typeface="Calibri"/>
              </a:rPr>
              <a:t>С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ДЕТЬМИ</a:t>
            </a:r>
            <a:r>
              <a:rPr sz="1400" spc="-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Calibri"/>
                <a:cs typeface="Calibri"/>
              </a:rPr>
              <a:t>ДОШКОЛЬНОГО 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ВОЗРАСТА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3.5.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 ВАКЦИНАЦИЯ</a:t>
            </a:r>
            <a:r>
              <a:rPr sz="1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ДЕТЕЙ</a:t>
            </a:r>
            <a:endParaRPr sz="1400">
              <a:latin typeface="Calibri"/>
              <a:cs typeface="Calibri"/>
            </a:endParaRPr>
          </a:p>
          <a:p>
            <a:pPr marL="12700" marR="29209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3.6.</a:t>
            </a:r>
            <a:r>
              <a:rPr sz="1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РАЦИОНАЛЬНОЕ </a:t>
            </a:r>
            <a:r>
              <a:rPr sz="1400" spc="-20" dirty="0">
                <a:solidFill>
                  <a:srgbClr val="001F5F"/>
                </a:solidFill>
                <a:latin typeface="Calibri"/>
                <a:cs typeface="Calibri"/>
              </a:rPr>
              <a:t>ПИТАНИЕ</a:t>
            </a:r>
            <a:r>
              <a:rPr sz="1400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ДЕТЕЙ</a:t>
            </a:r>
            <a:r>
              <a:rPr sz="1400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РАЗЛИЧНЫХ </a:t>
            </a:r>
            <a:r>
              <a:rPr sz="1400" spc="-25" dirty="0">
                <a:solidFill>
                  <a:srgbClr val="001F5F"/>
                </a:solidFill>
                <a:latin typeface="Calibri"/>
                <a:cs typeface="Calibri"/>
              </a:rPr>
              <a:t>ВОЗРАСТОВ,</a:t>
            </a:r>
            <a:r>
              <a:rPr sz="14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НЕОБХОДИМЫЙ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ДЛЯ</a:t>
            </a:r>
            <a:r>
              <a:rPr sz="1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ЗДОРОВЬЯ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БАЛАНС ВЕЩЕСТ</a:t>
            </a:r>
            <a:endParaRPr sz="1400">
              <a:latin typeface="Calibri"/>
              <a:cs typeface="Calibri"/>
            </a:endParaRPr>
          </a:p>
          <a:p>
            <a:pPr marL="12700" marR="56515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4.</a:t>
            </a:r>
            <a:r>
              <a:rPr sz="1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ПОДДЕРЖКА </a:t>
            </a:r>
            <a:r>
              <a:rPr sz="1400" spc="-50" dirty="0">
                <a:solidFill>
                  <a:srgbClr val="001F5F"/>
                </a:solidFill>
                <a:latin typeface="Calibri"/>
                <a:cs typeface="Calibri"/>
              </a:rPr>
              <a:t>И 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ПРОСВЕЩЕНИЕ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РОДИТЕЛЕЙ,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ВОСПИТЫВАЮЩИХ</a:t>
            </a:r>
            <a:r>
              <a:rPr sz="1400" spc="-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РЕБЕНКА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С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 ОГРАНИЧЕННЫМИ ВОЗМОЖНОСТЯМИ ЗДОРОВЬЯ,</a:t>
            </a:r>
            <a:r>
              <a:rPr sz="1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В</a:t>
            </a:r>
            <a:r>
              <a:rPr sz="140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ТОМ</a:t>
            </a:r>
            <a:r>
              <a:rPr sz="140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ЧИСЛЕ </a:t>
            </a:r>
            <a:r>
              <a:rPr sz="1400" spc="-20" dirty="0">
                <a:solidFill>
                  <a:srgbClr val="001F5F"/>
                </a:solidFill>
                <a:latin typeface="Calibri"/>
                <a:cs typeface="Calibri"/>
              </a:rPr>
              <a:t>ДЕТЕЙ-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ИНВАЛИДОВ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9243059" y="1950720"/>
            <a:ext cx="2586355" cy="1321435"/>
            <a:chOff x="9243059" y="1950720"/>
            <a:chExt cx="2586355" cy="1321435"/>
          </a:xfrm>
        </p:grpSpPr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43059" y="1950720"/>
              <a:ext cx="2586228" cy="1321308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9390887" y="2098548"/>
              <a:ext cx="2291080" cy="1026160"/>
            </a:xfrm>
            <a:custGeom>
              <a:avLst/>
              <a:gdLst/>
              <a:ahLst/>
              <a:cxnLst/>
              <a:rect l="l" t="t" r="r" b="b"/>
              <a:pathLst>
                <a:path w="2291079" h="1026160">
                  <a:moveTo>
                    <a:pt x="2119629" y="0"/>
                  </a:moveTo>
                  <a:lnTo>
                    <a:pt x="170941" y="0"/>
                  </a:lnTo>
                  <a:lnTo>
                    <a:pt x="125515" y="6109"/>
                  </a:lnTo>
                  <a:lnTo>
                    <a:pt x="84685" y="23349"/>
                  </a:lnTo>
                  <a:lnTo>
                    <a:pt x="50085" y="50085"/>
                  </a:lnTo>
                  <a:lnTo>
                    <a:pt x="23349" y="84685"/>
                  </a:lnTo>
                  <a:lnTo>
                    <a:pt x="6109" y="125515"/>
                  </a:lnTo>
                  <a:lnTo>
                    <a:pt x="0" y="170941"/>
                  </a:lnTo>
                  <a:lnTo>
                    <a:pt x="0" y="854710"/>
                  </a:lnTo>
                  <a:lnTo>
                    <a:pt x="6109" y="900136"/>
                  </a:lnTo>
                  <a:lnTo>
                    <a:pt x="23349" y="940966"/>
                  </a:lnTo>
                  <a:lnTo>
                    <a:pt x="50085" y="975566"/>
                  </a:lnTo>
                  <a:lnTo>
                    <a:pt x="84685" y="1002302"/>
                  </a:lnTo>
                  <a:lnTo>
                    <a:pt x="125515" y="1019542"/>
                  </a:lnTo>
                  <a:lnTo>
                    <a:pt x="170941" y="1025651"/>
                  </a:lnTo>
                  <a:lnTo>
                    <a:pt x="2119629" y="1025651"/>
                  </a:lnTo>
                  <a:lnTo>
                    <a:pt x="2165056" y="1019542"/>
                  </a:lnTo>
                  <a:lnTo>
                    <a:pt x="2205886" y="1002302"/>
                  </a:lnTo>
                  <a:lnTo>
                    <a:pt x="2240486" y="975566"/>
                  </a:lnTo>
                  <a:lnTo>
                    <a:pt x="2267222" y="940966"/>
                  </a:lnTo>
                  <a:lnTo>
                    <a:pt x="2284462" y="900136"/>
                  </a:lnTo>
                  <a:lnTo>
                    <a:pt x="2290571" y="854710"/>
                  </a:lnTo>
                  <a:lnTo>
                    <a:pt x="2290571" y="170941"/>
                  </a:lnTo>
                  <a:lnTo>
                    <a:pt x="2284462" y="125515"/>
                  </a:lnTo>
                  <a:lnTo>
                    <a:pt x="2267222" y="84685"/>
                  </a:lnTo>
                  <a:lnTo>
                    <a:pt x="2240486" y="50085"/>
                  </a:lnTo>
                  <a:lnTo>
                    <a:pt x="2205886" y="23349"/>
                  </a:lnTo>
                  <a:lnTo>
                    <a:pt x="2165056" y="6109"/>
                  </a:lnTo>
                  <a:lnTo>
                    <a:pt x="21196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390887" y="2098548"/>
              <a:ext cx="2291080" cy="1026160"/>
            </a:xfrm>
            <a:custGeom>
              <a:avLst/>
              <a:gdLst/>
              <a:ahLst/>
              <a:cxnLst/>
              <a:rect l="l" t="t" r="r" b="b"/>
              <a:pathLst>
                <a:path w="2291079" h="1026160">
                  <a:moveTo>
                    <a:pt x="0" y="170941"/>
                  </a:moveTo>
                  <a:lnTo>
                    <a:pt x="6109" y="125515"/>
                  </a:lnTo>
                  <a:lnTo>
                    <a:pt x="23349" y="84685"/>
                  </a:lnTo>
                  <a:lnTo>
                    <a:pt x="50085" y="50085"/>
                  </a:lnTo>
                  <a:lnTo>
                    <a:pt x="84685" y="23349"/>
                  </a:lnTo>
                  <a:lnTo>
                    <a:pt x="125515" y="6109"/>
                  </a:lnTo>
                  <a:lnTo>
                    <a:pt x="170941" y="0"/>
                  </a:lnTo>
                  <a:lnTo>
                    <a:pt x="2119629" y="0"/>
                  </a:lnTo>
                  <a:lnTo>
                    <a:pt x="2165056" y="6109"/>
                  </a:lnTo>
                  <a:lnTo>
                    <a:pt x="2205886" y="23349"/>
                  </a:lnTo>
                  <a:lnTo>
                    <a:pt x="2240486" y="50085"/>
                  </a:lnTo>
                  <a:lnTo>
                    <a:pt x="2267222" y="84685"/>
                  </a:lnTo>
                  <a:lnTo>
                    <a:pt x="2284462" y="125515"/>
                  </a:lnTo>
                  <a:lnTo>
                    <a:pt x="2290571" y="170941"/>
                  </a:lnTo>
                  <a:lnTo>
                    <a:pt x="2290571" y="854710"/>
                  </a:lnTo>
                  <a:lnTo>
                    <a:pt x="2284462" y="900136"/>
                  </a:lnTo>
                  <a:lnTo>
                    <a:pt x="2267222" y="940966"/>
                  </a:lnTo>
                  <a:lnTo>
                    <a:pt x="2240486" y="975566"/>
                  </a:lnTo>
                  <a:lnTo>
                    <a:pt x="2205886" y="1002302"/>
                  </a:lnTo>
                  <a:lnTo>
                    <a:pt x="2165056" y="1019542"/>
                  </a:lnTo>
                  <a:lnTo>
                    <a:pt x="2119629" y="1025651"/>
                  </a:lnTo>
                  <a:lnTo>
                    <a:pt x="170941" y="1025651"/>
                  </a:lnTo>
                  <a:lnTo>
                    <a:pt x="125515" y="1019542"/>
                  </a:lnTo>
                  <a:lnTo>
                    <a:pt x="84685" y="1002302"/>
                  </a:lnTo>
                  <a:lnTo>
                    <a:pt x="50085" y="975566"/>
                  </a:lnTo>
                  <a:lnTo>
                    <a:pt x="23349" y="940966"/>
                  </a:lnTo>
                  <a:lnTo>
                    <a:pt x="6109" y="900136"/>
                  </a:lnTo>
                  <a:lnTo>
                    <a:pt x="0" y="854710"/>
                  </a:lnTo>
                  <a:lnTo>
                    <a:pt x="0" y="170941"/>
                  </a:lnTo>
                  <a:close/>
                </a:path>
              </a:pathLst>
            </a:custGeom>
            <a:ln w="12192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9521190" y="2159888"/>
            <a:ext cx="1763395" cy="880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88975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solidFill>
                  <a:srgbClr val="001F5F"/>
                </a:solidFill>
                <a:latin typeface="Calibri"/>
                <a:cs typeface="Calibri"/>
              </a:rPr>
              <a:t>Логопед</a:t>
            </a:r>
            <a:endParaRPr sz="14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3.16.</a:t>
            </a:r>
            <a:r>
              <a:rPr sz="1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Calibri"/>
                <a:cs typeface="Calibri"/>
              </a:rPr>
              <a:t>РАЗВИТИЕ</a:t>
            </a:r>
            <a:r>
              <a:rPr sz="140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РЕЧИ</a:t>
            </a:r>
            <a:r>
              <a:rPr sz="1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001F5F"/>
                </a:solidFill>
                <a:latin typeface="Calibri"/>
                <a:cs typeface="Calibri"/>
              </a:rPr>
              <a:t>У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ДЕТЕЙ</a:t>
            </a:r>
            <a:r>
              <a:rPr sz="1400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Calibri"/>
                <a:cs typeface="Calibri"/>
              </a:rPr>
              <a:t>ДОШКОЛЬНОГО </a:t>
            </a:r>
            <a:r>
              <a:rPr sz="1400" spc="-30" dirty="0">
                <a:solidFill>
                  <a:srgbClr val="001F5F"/>
                </a:solidFill>
                <a:latin typeface="Calibri"/>
                <a:cs typeface="Calibri"/>
              </a:rPr>
              <a:t>ВОЗРАСТА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В</a:t>
            </a:r>
            <a:r>
              <a:rPr sz="1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Calibri"/>
                <a:cs typeface="Calibri"/>
              </a:rPr>
              <a:t>СЕМЬЕ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9243059" y="3372611"/>
            <a:ext cx="2586355" cy="1816735"/>
            <a:chOff x="9243059" y="3372611"/>
            <a:chExt cx="2586355" cy="1816735"/>
          </a:xfrm>
        </p:grpSpPr>
        <p:pic>
          <p:nvPicPr>
            <p:cNvPr id="36" name="object 3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43059" y="3372611"/>
              <a:ext cx="2586228" cy="1816608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9390887" y="3520439"/>
              <a:ext cx="2291080" cy="1521460"/>
            </a:xfrm>
            <a:custGeom>
              <a:avLst/>
              <a:gdLst/>
              <a:ahLst/>
              <a:cxnLst/>
              <a:rect l="l" t="t" r="r" b="b"/>
              <a:pathLst>
                <a:path w="2291079" h="1521460">
                  <a:moveTo>
                    <a:pt x="2037079" y="0"/>
                  </a:moveTo>
                  <a:lnTo>
                    <a:pt x="253491" y="0"/>
                  </a:lnTo>
                  <a:lnTo>
                    <a:pt x="207938" y="4085"/>
                  </a:lnTo>
                  <a:lnTo>
                    <a:pt x="165058" y="15864"/>
                  </a:lnTo>
                  <a:lnTo>
                    <a:pt x="125570" y="34619"/>
                  </a:lnTo>
                  <a:lnTo>
                    <a:pt x="90189" y="59633"/>
                  </a:lnTo>
                  <a:lnTo>
                    <a:pt x="59633" y="90189"/>
                  </a:lnTo>
                  <a:lnTo>
                    <a:pt x="34619" y="125570"/>
                  </a:lnTo>
                  <a:lnTo>
                    <a:pt x="15864" y="165058"/>
                  </a:lnTo>
                  <a:lnTo>
                    <a:pt x="4085" y="207938"/>
                  </a:lnTo>
                  <a:lnTo>
                    <a:pt x="0" y="253492"/>
                  </a:lnTo>
                  <a:lnTo>
                    <a:pt x="0" y="1267460"/>
                  </a:lnTo>
                  <a:lnTo>
                    <a:pt x="4085" y="1313013"/>
                  </a:lnTo>
                  <a:lnTo>
                    <a:pt x="15864" y="1355893"/>
                  </a:lnTo>
                  <a:lnTo>
                    <a:pt x="34619" y="1395381"/>
                  </a:lnTo>
                  <a:lnTo>
                    <a:pt x="59633" y="1430762"/>
                  </a:lnTo>
                  <a:lnTo>
                    <a:pt x="90189" y="1461318"/>
                  </a:lnTo>
                  <a:lnTo>
                    <a:pt x="125570" y="1486332"/>
                  </a:lnTo>
                  <a:lnTo>
                    <a:pt x="165058" y="1505087"/>
                  </a:lnTo>
                  <a:lnTo>
                    <a:pt x="207938" y="1516866"/>
                  </a:lnTo>
                  <a:lnTo>
                    <a:pt x="253491" y="1520952"/>
                  </a:lnTo>
                  <a:lnTo>
                    <a:pt x="2037079" y="1520952"/>
                  </a:lnTo>
                  <a:lnTo>
                    <a:pt x="2082633" y="1516866"/>
                  </a:lnTo>
                  <a:lnTo>
                    <a:pt x="2125513" y="1505087"/>
                  </a:lnTo>
                  <a:lnTo>
                    <a:pt x="2165001" y="1486332"/>
                  </a:lnTo>
                  <a:lnTo>
                    <a:pt x="2200382" y="1461318"/>
                  </a:lnTo>
                  <a:lnTo>
                    <a:pt x="2230938" y="1430762"/>
                  </a:lnTo>
                  <a:lnTo>
                    <a:pt x="2255952" y="1395381"/>
                  </a:lnTo>
                  <a:lnTo>
                    <a:pt x="2274707" y="1355893"/>
                  </a:lnTo>
                  <a:lnTo>
                    <a:pt x="2286486" y="1313013"/>
                  </a:lnTo>
                  <a:lnTo>
                    <a:pt x="2290571" y="1267460"/>
                  </a:lnTo>
                  <a:lnTo>
                    <a:pt x="2290571" y="253492"/>
                  </a:lnTo>
                  <a:lnTo>
                    <a:pt x="2286486" y="207938"/>
                  </a:lnTo>
                  <a:lnTo>
                    <a:pt x="2274707" y="165058"/>
                  </a:lnTo>
                  <a:lnTo>
                    <a:pt x="2255952" y="125570"/>
                  </a:lnTo>
                  <a:lnTo>
                    <a:pt x="2230938" y="90189"/>
                  </a:lnTo>
                  <a:lnTo>
                    <a:pt x="2200382" y="59633"/>
                  </a:lnTo>
                  <a:lnTo>
                    <a:pt x="2165001" y="34619"/>
                  </a:lnTo>
                  <a:lnTo>
                    <a:pt x="2125513" y="15864"/>
                  </a:lnTo>
                  <a:lnTo>
                    <a:pt x="2082633" y="4085"/>
                  </a:lnTo>
                  <a:lnTo>
                    <a:pt x="20370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9390887" y="3520439"/>
              <a:ext cx="2291080" cy="1521460"/>
            </a:xfrm>
            <a:custGeom>
              <a:avLst/>
              <a:gdLst/>
              <a:ahLst/>
              <a:cxnLst/>
              <a:rect l="l" t="t" r="r" b="b"/>
              <a:pathLst>
                <a:path w="2291079" h="1521460">
                  <a:moveTo>
                    <a:pt x="0" y="253492"/>
                  </a:moveTo>
                  <a:lnTo>
                    <a:pt x="4085" y="207938"/>
                  </a:lnTo>
                  <a:lnTo>
                    <a:pt x="15864" y="165058"/>
                  </a:lnTo>
                  <a:lnTo>
                    <a:pt x="34619" y="125570"/>
                  </a:lnTo>
                  <a:lnTo>
                    <a:pt x="59633" y="90189"/>
                  </a:lnTo>
                  <a:lnTo>
                    <a:pt x="90189" y="59633"/>
                  </a:lnTo>
                  <a:lnTo>
                    <a:pt x="125570" y="34619"/>
                  </a:lnTo>
                  <a:lnTo>
                    <a:pt x="165058" y="15864"/>
                  </a:lnTo>
                  <a:lnTo>
                    <a:pt x="207938" y="4085"/>
                  </a:lnTo>
                  <a:lnTo>
                    <a:pt x="253491" y="0"/>
                  </a:lnTo>
                  <a:lnTo>
                    <a:pt x="2037079" y="0"/>
                  </a:lnTo>
                  <a:lnTo>
                    <a:pt x="2082633" y="4085"/>
                  </a:lnTo>
                  <a:lnTo>
                    <a:pt x="2125513" y="15864"/>
                  </a:lnTo>
                  <a:lnTo>
                    <a:pt x="2165001" y="34619"/>
                  </a:lnTo>
                  <a:lnTo>
                    <a:pt x="2200382" y="59633"/>
                  </a:lnTo>
                  <a:lnTo>
                    <a:pt x="2230938" y="90189"/>
                  </a:lnTo>
                  <a:lnTo>
                    <a:pt x="2255952" y="125570"/>
                  </a:lnTo>
                  <a:lnTo>
                    <a:pt x="2274707" y="165058"/>
                  </a:lnTo>
                  <a:lnTo>
                    <a:pt x="2286486" y="207938"/>
                  </a:lnTo>
                  <a:lnTo>
                    <a:pt x="2290571" y="253492"/>
                  </a:lnTo>
                  <a:lnTo>
                    <a:pt x="2290571" y="1267460"/>
                  </a:lnTo>
                  <a:lnTo>
                    <a:pt x="2286486" y="1313013"/>
                  </a:lnTo>
                  <a:lnTo>
                    <a:pt x="2274707" y="1355893"/>
                  </a:lnTo>
                  <a:lnTo>
                    <a:pt x="2255952" y="1395381"/>
                  </a:lnTo>
                  <a:lnTo>
                    <a:pt x="2230938" y="1430762"/>
                  </a:lnTo>
                  <a:lnTo>
                    <a:pt x="2200382" y="1461318"/>
                  </a:lnTo>
                  <a:lnTo>
                    <a:pt x="2165001" y="1486332"/>
                  </a:lnTo>
                  <a:lnTo>
                    <a:pt x="2125513" y="1505087"/>
                  </a:lnTo>
                  <a:lnTo>
                    <a:pt x="2082633" y="1516866"/>
                  </a:lnTo>
                  <a:lnTo>
                    <a:pt x="2037079" y="1520952"/>
                  </a:lnTo>
                  <a:lnTo>
                    <a:pt x="253491" y="1520952"/>
                  </a:lnTo>
                  <a:lnTo>
                    <a:pt x="207938" y="1516866"/>
                  </a:lnTo>
                  <a:lnTo>
                    <a:pt x="165058" y="1505087"/>
                  </a:lnTo>
                  <a:lnTo>
                    <a:pt x="125570" y="1486332"/>
                  </a:lnTo>
                  <a:lnTo>
                    <a:pt x="90189" y="1461318"/>
                  </a:lnTo>
                  <a:lnTo>
                    <a:pt x="59633" y="1430762"/>
                  </a:lnTo>
                  <a:lnTo>
                    <a:pt x="34619" y="1395381"/>
                  </a:lnTo>
                  <a:lnTo>
                    <a:pt x="15864" y="1355893"/>
                  </a:lnTo>
                  <a:lnTo>
                    <a:pt x="4085" y="1313013"/>
                  </a:lnTo>
                  <a:lnTo>
                    <a:pt x="0" y="1267460"/>
                  </a:lnTo>
                  <a:lnTo>
                    <a:pt x="0" y="253492"/>
                  </a:lnTo>
                  <a:close/>
                </a:path>
              </a:pathLst>
            </a:custGeom>
            <a:ln w="12191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9545193" y="3479419"/>
            <a:ext cx="1811655" cy="15811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6555" marR="172720" indent="-24765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001F5F"/>
                </a:solidFill>
                <a:latin typeface="Calibri"/>
                <a:cs typeface="Calibri"/>
              </a:rPr>
              <a:t>Музыкальный руководитель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0"/>
              </a:spcBef>
            </a:pP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3.18.</a:t>
            </a:r>
            <a:r>
              <a:rPr sz="140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Calibri"/>
                <a:cs typeface="Calibri"/>
              </a:rPr>
              <a:t>ХУДОЖЕСТВЕННО- 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ЭСТЕТИЧЕСКОЕ </a:t>
            </a:r>
            <a:r>
              <a:rPr sz="1400" spc="-20" dirty="0">
                <a:solidFill>
                  <a:srgbClr val="001F5F"/>
                </a:solidFill>
                <a:latin typeface="Calibri"/>
                <a:cs typeface="Calibri"/>
              </a:rPr>
              <a:t>ВОСПИТАНИЕ</a:t>
            </a:r>
            <a:r>
              <a:rPr sz="1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В</a:t>
            </a:r>
            <a:r>
              <a:rPr sz="14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СЕМЬЕ</a:t>
            </a:r>
            <a:endParaRPr sz="1400">
              <a:latin typeface="Calibri"/>
              <a:cs typeface="Calibri"/>
            </a:endParaRPr>
          </a:p>
          <a:p>
            <a:pPr marL="12700" marR="80010">
              <a:lnSpc>
                <a:spcPct val="100000"/>
              </a:lnSpc>
            </a:pP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6.17.</a:t>
            </a:r>
            <a:r>
              <a:rPr sz="1400" spc="-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1F5F"/>
                </a:solidFill>
                <a:latin typeface="Calibri"/>
                <a:cs typeface="Calibri"/>
              </a:rPr>
              <a:t>СПОСОБНОСТИ</a:t>
            </a:r>
            <a:r>
              <a:rPr sz="14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001F5F"/>
                </a:solidFill>
                <a:latin typeface="Calibri"/>
                <a:cs typeface="Calibri"/>
              </a:rPr>
              <a:t>И </a:t>
            </a:r>
            <a:r>
              <a:rPr sz="1400" spc="-10" dirty="0">
                <a:solidFill>
                  <a:srgbClr val="001F5F"/>
                </a:solidFill>
                <a:latin typeface="Calibri"/>
                <a:cs typeface="Calibri"/>
              </a:rPr>
              <a:t>ТАЛАНТЫ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6070091" y="5489446"/>
            <a:ext cx="5659120" cy="1369060"/>
            <a:chOff x="6070091" y="5489446"/>
            <a:chExt cx="5659120" cy="1369060"/>
          </a:xfrm>
        </p:grpSpPr>
        <p:pic>
          <p:nvPicPr>
            <p:cNvPr id="41" name="object 4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70091" y="5489446"/>
              <a:ext cx="5658612" cy="1368553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6217919" y="5637275"/>
              <a:ext cx="5363210" cy="1144905"/>
            </a:xfrm>
            <a:custGeom>
              <a:avLst/>
              <a:gdLst/>
              <a:ahLst/>
              <a:cxnLst/>
              <a:rect l="l" t="t" r="r" b="b"/>
              <a:pathLst>
                <a:path w="5363209" h="1144904">
                  <a:moveTo>
                    <a:pt x="5172202" y="0"/>
                  </a:moveTo>
                  <a:lnTo>
                    <a:pt x="190753" y="0"/>
                  </a:lnTo>
                  <a:lnTo>
                    <a:pt x="146997" y="5038"/>
                  </a:lnTo>
                  <a:lnTo>
                    <a:pt x="106839" y="19389"/>
                  </a:lnTo>
                  <a:lnTo>
                    <a:pt x="71422" y="41907"/>
                  </a:lnTo>
                  <a:lnTo>
                    <a:pt x="41887" y="71448"/>
                  </a:lnTo>
                  <a:lnTo>
                    <a:pt x="19378" y="106866"/>
                  </a:lnTo>
                  <a:lnTo>
                    <a:pt x="5034" y="147017"/>
                  </a:lnTo>
                  <a:lnTo>
                    <a:pt x="0" y="190754"/>
                  </a:lnTo>
                  <a:lnTo>
                    <a:pt x="0" y="953757"/>
                  </a:lnTo>
                  <a:lnTo>
                    <a:pt x="5034" y="997498"/>
                  </a:lnTo>
                  <a:lnTo>
                    <a:pt x="19378" y="1037652"/>
                  </a:lnTo>
                  <a:lnTo>
                    <a:pt x="41887" y="1073072"/>
                  </a:lnTo>
                  <a:lnTo>
                    <a:pt x="71422" y="1102615"/>
                  </a:lnTo>
                  <a:lnTo>
                    <a:pt x="106839" y="1125134"/>
                  </a:lnTo>
                  <a:lnTo>
                    <a:pt x="146997" y="1139485"/>
                  </a:lnTo>
                  <a:lnTo>
                    <a:pt x="190753" y="1144524"/>
                  </a:lnTo>
                  <a:lnTo>
                    <a:pt x="5172202" y="1144524"/>
                  </a:lnTo>
                  <a:lnTo>
                    <a:pt x="5215958" y="1139485"/>
                  </a:lnTo>
                  <a:lnTo>
                    <a:pt x="5256116" y="1125134"/>
                  </a:lnTo>
                  <a:lnTo>
                    <a:pt x="5291533" y="1102615"/>
                  </a:lnTo>
                  <a:lnTo>
                    <a:pt x="5321068" y="1073072"/>
                  </a:lnTo>
                  <a:lnTo>
                    <a:pt x="5343577" y="1037652"/>
                  </a:lnTo>
                  <a:lnTo>
                    <a:pt x="5357921" y="997498"/>
                  </a:lnTo>
                  <a:lnTo>
                    <a:pt x="5362956" y="953757"/>
                  </a:lnTo>
                  <a:lnTo>
                    <a:pt x="5362956" y="190754"/>
                  </a:lnTo>
                  <a:lnTo>
                    <a:pt x="5357921" y="147017"/>
                  </a:lnTo>
                  <a:lnTo>
                    <a:pt x="5343577" y="106866"/>
                  </a:lnTo>
                  <a:lnTo>
                    <a:pt x="5321068" y="71448"/>
                  </a:lnTo>
                  <a:lnTo>
                    <a:pt x="5291533" y="41907"/>
                  </a:lnTo>
                  <a:lnTo>
                    <a:pt x="5256116" y="19389"/>
                  </a:lnTo>
                  <a:lnTo>
                    <a:pt x="5215958" y="5038"/>
                  </a:lnTo>
                  <a:lnTo>
                    <a:pt x="51722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217919" y="5637275"/>
              <a:ext cx="5363210" cy="1144905"/>
            </a:xfrm>
            <a:custGeom>
              <a:avLst/>
              <a:gdLst/>
              <a:ahLst/>
              <a:cxnLst/>
              <a:rect l="l" t="t" r="r" b="b"/>
              <a:pathLst>
                <a:path w="5363209" h="1144904">
                  <a:moveTo>
                    <a:pt x="0" y="190754"/>
                  </a:moveTo>
                  <a:lnTo>
                    <a:pt x="5034" y="147017"/>
                  </a:lnTo>
                  <a:lnTo>
                    <a:pt x="19378" y="106866"/>
                  </a:lnTo>
                  <a:lnTo>
                    <a:pt x="41887" y="71448"/>
                  </a:lnTo>
                  <a:lnTo>
                    <a:pt x="71422" y="41907"/>
                  </a:lnTo>
                  <a:lnTo>
                    <a:pt x="106839" y="19389"/>
                  </a:lnTo>
                  <a:lnTo>
                    <a:pt x="146997" y="5038"/>
                  </a:lnTo>
                  <a:lnTo>
                    <a:pt x="190753" y="0"/>
                  </a:lnTo>
                  <a:lnTo>
                    <a:pt x="5172202" y="0"/>
                  </a:lnTo>
                  <a:lnTo>
                    <a:pt x="5215958" y="5038"/>
                  </a:lnTo>
                  <a:lnTo>
                    <a:pt x="5256116" y="19389"/>
                  </a:lnTo>
                  <a:lnTo>
                    <a:pt x="5291533" y="41907"/>
                  </a:lnTo>
                  <a:lnTo>
                    <a:pt x="5321068" y="71448"/>
                  </a:lnTo>
                  <a:lnTo>
                    <a:pt x="5343577" y="106866"/>
                  </a:lnTo>
                  <a:lnTo>
                    <a:pt x="5357921" y="147017"/>
                  </a:lnTo>
                  <a:lnTo>
                    <a:pt x="5362956" y="190754"/>
                  </a:lnTo>
                  <a:lnTo>
                    <a:pt x="5362956" y="953757"/>
                  </a:lnTo>
                  <a:lnTo>
                    <a:pt x="5357921" y="997498"/>
                  </a:lnTo>
                  <a:lnTo>
                    <a:pt x="5343577" y="1037652"/>
                  </a:lnTo>
                  <a:lnTo>
                    <a:pt x="5321068" y="1073072"/>
                  </a:lnTo>
                  <a:lnTo>
                    <a:pt x="5291533" y="1102615"/>
                  </a:lnTo>
                  <a:lnTo>
                    <a:pt x="5256116" y="1125134"/>
                  </a:lnTo>
                  <a:lnTo>
                    <a:pt x="5215958" y="1139485"/>
                  </a:lnTo>
                  <a:lnTo>
                    <a:pt x="5172202" y="1144524"/>
                  </a:lnTo>
                  <a:lnTo>
                    <a:pt x="190753" y="1144524"/>
                  </a:lnTo>
                  <a:lnTo>
                    <a:pt x="146997" y="1139485"/>
                  </a:lnTo>
                  <a:lnTo>
                    <a:pt x="106839" y="1125134"/>
                  </a:lnTo>
                  <a:lnTo>
                    <a:pt x="71422" y="1102615"/>
                  </a:lnTo>
                  <a:lnTo>
                    <a:pt x="41887" y="1073072"/>
                  </a:lnTo>
                  <a:lnTo>
                    <a:pt x="19378" y="1037652"/>
                  </a:lnTo>
                  <a:lnTo>
                    <a:pt x="5034" y="997498"/>
                  </a:lnTo>
                  <a:lnTo>
                    <a:pt x="0" y="953757"/>
                  </a:lnTo>
                  <a:lnTo>
                    <a:pt x="0" y="190754"/>
                  </a:lnTo>
                  <a:close/>
                </a:path>
              </a:pathLst>
            </a:custGeom>
            <a:ln w="12192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6353683" y="5607507"/>
            <a:ext cx="5024120" cy="11868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001F5F"/>
                </a:solidFill>
                <a:latin typeface="Calibri"/>
                <a:cs typeface="Calibri"/>
              </a:rPr>
              <a:t>Инструктор</a:t>
            </a:r>
            <a:r>
              <a:rPr sz="1600" b="1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1F5F"/>
                </a:solidFill>
                <a:latin typeface="Calibri"/>
                <a:cs typeface="Calibri"/>
              </a:rPr>
              <a:t>по</a:t>
            </a:r>
            <a:r>
              <a:rPr sz="1600" b="1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Calibri"/>
                <a:cs typeface="Calibri"/>
              </a:rPr>
              <a:t>физической</a:t>
            </a:r>
            <a:r>
              <a:rPr sz="1600" b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Calibri"/>
                <a:cs typeface="Calibri"/>
              </a:rPr>
              <a:t>культуре</a:t>
            </a:r>
            <a:endParaRPr sz="1600">
              <a:latin typeface="Calibri"/>
              <a:cs typeface="Calibri"/>
            </a:endParaRPr>
          </a:p>
          <a:p>
            <a:pPr marL="12700" marR="10160">
              <a:lnSpc>
                <a:spcPct val="100000"/>
              </a:lnSpc>
              <a:spcBef>
                <a:spcPts val="25"/>
              </a:spcBef>
            </a:pPr>
            <a:r>
              <a:rPr sz="1200" dirty="0">
                <a:solidFill>
                  <a:srgbClr val="001F5F"/>
                </a:solidFill>
                <a:latin typeface="Calibri"/>
                <a:cs typeface="Calibri"/>
              </a:rPr>
              <a:t>3.3.</a:t>
            </a:r>
            <a:r>
              <a:rPr sz="12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001F5F"/>
                </a:solidFill>
                <a:latin typeface="Calibri"/>
                <a:cs typeface="Calibri"/>
              </a:rPr>
              <a:t>ЗНАЧИМОСТЬ</a:t>
            </a:r>
            <a:r>
              <a:rPr sz="12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001F5F"/>
                </a:solidFill>
                <a:latin typeface="Calibri"/>
                <a:cs typeface="Calibri"/>
              </a:rPr>
              <a:t>РЕЖИМА</a:t>
            </a:r>
            <a:r>
              <a:rPr sz="12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001F5F"/>
                </a:solidFill>
                <a:latin typeface="Calibri"/>
                <a:cs typeface="Calibri"/>
              </a:rPr>
              <a:t>ДНЯ</a:t>
            </a:r>
            <a:r>
              <a:rPr sz="12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001F5F"/>
                </a:solidFill>
                <a:latin typeface="Calibri"/>
                <a:cs typeface="Calibri"/>
              </a:rPr>
              <a:t>В</a:t>
            </a:r>
            <a:r>
              <a:rPr sz="1200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001F5F"/>
                </a:solidFill>
                <a:latin typeface="Calibri"/>
                <a:cs typeface="Calibri"/>
              </a:rPr>
              <a:t>РАЗНЫЕ</a:t>
            </a:r>
            <a:r>
              <a:rPr sz="1200" spc="-20" dirty="0">
                <a:solidFill>
                  <a:srgbClr val="001F5F"/>
                </a:solidFill>
                <a:latin typeface="Calibri"/>
                <a:cs typeface="Calibri"/>
              </a:rPr>
              <a:t> ВОЗРАСТНЫЕ</a:t>
            </a:r>
            <a:r>
              <a:rPr sz="12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001F5F"/>
                </a:solidFill>
                <a:latin typeface="Calibri"/>
                <a:cs typeface="Calibri"/>
              </a:rPr>
              <a:t>ПЕРИОДЫ</a:t>
            </a:r>
            <a:r>
              <a:rPr sz="12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001F5F"/>
                </a:solidFill>
                <a:latin typeface="Calibri"/>
                <a:cs typeface="Calibri"/>
              </a:rPr>
              <a:t>ДЕТСТВА, </a:t>
            </a:r>
            <a:r>
              <a:rPr sz="1200" dirty="0">
                <a:solidFill>
                  <a:srgbClr val="001F5F"/>
                </a:solidFill>
                <a:latin typeface="Calibri"/>
                <a:cs typeface="Calibri"/>
              </a:rPr>
              <a:t>СПОСОБЫ</a:t>
            </a:r>
            <a:r>
              <a:rPr sz="12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001F5F"/>
                </a:solidFill>
                <a:latin typeface="Calibri"/>
                <a:cs typeface="Calibri"/>
              </a:rPr>
              <a:t>ЗДОРОВЬЕСБЕРЕЖЕНИЯ</a:t>
            </a:r>
            <a:r>
              <a:rPr sz="1200" dirty="0">
                <a:solidFill>
                  <a:srgbClr val="001F5F"/>
                </a:solidFill>
                <a:latin typeface="Calibri"/>
                <a:cs typeface="Calibri"/>
              </a:rPr>
              <a:t> В</a:t>
            </a:r>
            <a:r>
              <a:rPr sz="120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001F5F"/>
                </a:solidFill>
                <a:latin typeface="Calibri"/>
                <a:cs typeface="Calibri"/>
              </a:rPr>
              <a:t>УСЛОВИЯХ</a:t>
            </a:r>
            <a:r>
              <a:rPr sz="12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001F5F"/>
                </a:solidFill>
                <a:latin typeface="Calibri"/>
                <a:cs typeface="Calibri"/>
              </a:rPr>
              <a:t>СЕМЬИ,</a:t>
            </a:r>
            <a:r>
              <a:rPr sz="120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001F5F"/>
                </a:solidFill>
                <a:latin typeface="Calibri"/>
                <a:cs typeface="Calibri"/>
              </a:rPr>
              <a:t>ПОДДЕРЖАНИЯ</a:t>
            </a:r>
            <a:r>
              <a:rPr sz="12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200" spc="-50" dirty="0">
                <a:solidFill>
                  <a:srgbClr val="001F5F"/>
                </a:solidFill>
                <a:latin typeface="Calibri"/>
                <a:cs typeface="Calibri"/>
              </a:rPr>
              <a:t>В </a:t>
            </a:r>
            <a:r>
              <a:rPr sz="1200" dirty="0">
                <a:solidFill>
                  <a:srgbClr val="001F5F"/>
                </a:solidFill>
                <a:latin typeface="Calibri"/>
                <a:cs typeface="Calibri"/>
              </a:rPr>
              <a:t>СЕМЬЕ</a:t>
            </a:r>
            <a:r>
              <a:rPr sz="1200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001F5F"/>
                </a:solidFill>
                <a:latin typeface="Calibri"/>
                <a:cs typeface="Calibri"/>
              </a:rPr>
              <a:t>ЗДОРОВОГО</a:t>
            </a:r>
            <a:r>
              <a:rPr sz="12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001F5F"/>
                </a:solidFill>
                <a:latin typeface="Calibri"/>
                <a:cs typeface="Calibri"/>
              </a:rPr>
              <a:t>ОБРАЗА</a:t>
            </a:r>
            <a:r>
              <a:rPr sz="120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001F5F"/>
                </a:solidFill>
                <a:latin typeface="Calibri"/>
                <a:cs typeface="Calibri"/>
              </a:rPr>
              <a:t>ЖИЗНИ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001F5F"/>
                </a:solidFill>
                <a:latin typeface="Calibri"/>
                <a:cs typeface="Calibri"/>
              </a:rPr>
              <a:t>3.4.</a:t>
            </a:r>
            <a:r>
              <a:rPr sz="12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001F5F"/>
                </a:solidFill>
                <a:latin typeface="Calibri"/>
                <a:cs typeface="Calibri"/>
              </a:rPr>
              <a:t>НОРМЫ</a:t>
            </a:r>
            <a:r>
              <a:rPr sz="12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001F5F"/>
                </a:solidFill>
                <a:latin typeface="Calibri"/>
                <a:cs typeface="Calibri"/>
              </a:rPr>
              <a:t>ФИЗИЧЕСКОГО</a:t>
            </a:r>
            <a:r>
              <a:rPr sz="12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001F5F"/>
                </a:solidFill>
                <a:latin typeface="Calibri"/>
                <a:cs typeface="Calibri"/>
              </a:rPr>
              <a:t>РАЗВИТИЯ </a:t>
            </a:r>
            <a:r>
              <a:rPr sz="1200" dirty="0">
                <a:solidFill>
                  <a:srgbClr val="001F5F"/>
                </a:solidFill>
                <a:latin typeface="Calibri"/>
                <a:cs typeface="Calibri"/>
              </a:rPr>
              <a:t>ДЛЯ</a:t>
            </a:r>
            <a:r>
              <a:rPr sz="12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001F5F"/>
                </a:solidFill>
                <a:latin typeface="Calibri"/>
                <a:cs typeface="Calibri"/>
              </a:rPr>
              <a:t>ДЕТЕЙ</a:t>
            </a:r>
            <a:r>
              <a:rPr sz="12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001F5F"/>
                </a:solidFill>
                <a:latin typeface="Calibri"/>
                <a:cs typeface="Calibri"/>
              </a:rPr>
              <a:t>ДОШКОЛЬНОГО</a:t>
            </a:r>
            <a:r>
              <a:rPr sz="12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001F5F"/>
                </a:solidFill>
                <a:latin typeface="Calibri"/>
                <a:cs typeface="Calibri"/>
              </a:rPr>
              <a:t>ВОЗРАСТА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001F5F"/>
                </a:solidFill>
                <a:latin typeface="Calibri"/>
                <a:cs typeface="Calibri"/>
              </a:rPr>
              <a:t>6.15.</a:t>
            </a:r>
            <a:r>
              <a:rPr sz="1200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001F5F"/>
                </a:solidFill>
                <a:latin typeface="Calibri"/>
                <a:cs typeface="Calibri"/>
              </a:rPr>
              <a:t>ПИЩЕВЫЕ</a:t>
            </a:r>
            <a:r>
              <a:rPr sz="12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001F5F"/>
                </a:solidFill>
                <a:latin typeface="Calibri"/>
                <a:cs typeface="Calibri"/>
              </a:rPr>
              <a:t>ПРИВЫЧКИ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N0h8Ix6Hv_O_I9-2OBZRDtHNk-mLnu6HiyR5QWy3X0LkNgOX3ycblB5yDbbZZt9MHXYItogTQzCZDST_DnhQTawH.jpg"/>
          <p:cNvPicPr/>
          <p:nvPr/>
        </p:nvPicPr>
        <p:blipFill>
          <a:blip r:embed="rId2" cstate="print"/>
          <a:srcRect r="3774" b="5634"/>
          <a:stretch>
            <a:fillRect/>
          </a:stretch>
        </p:blipFill>
        <p:spPr bwMode="auto">
          <a:xfrm>
            <a:off x="1676400" y="1428736"/>
            <a:ext cx="3929090" cy="5286412"/>
          </a:xfrm>
          <a:prstGeom prst="rect">
            <a:avLst/>
          </a:prstGeom>
          <a:noFill/>
        </p:spPr>
      </p:pic>
      <p:pic>
        <p:nvPicPr>
          <p:cNvPr id="3" name="Рисунок 2" descr="C:\Users\User\Desktop\9gAF7N1Dv4n2iqXgL6ajFPkgG3odDCE0hfC0BfKmjmXm6No4jFnojrBahN2xzDxdQKemFJbtmQiQB0PfnIfJ-9Vk.jpg"/>
          <p:cNvPicPr/>
          <p:nvPr/>
        </p:nvPicPr>
        <p:blipFill rotWithShape="1">
          <a:blip r:embed="rId3" cstate="print"/>
          <a:srcRect r="4099" b="-34156"/>
          <a:stretch/>
        </p:blipFill>
        <p:spPr bwMode="auto">
          <a:xfrm>
            <a:off x="5867400" y="1905000"/>
            <a:ext cx="4267200" cy="629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048000" y="533400"/>
            <a:ext cx="899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Список  региональных площадок по внедрению Программы просвещения родителей в Тюменской области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400800" y="5715000"/>
            <a:ext cx="2057400" cy="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32459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94" y="76200"/>
            <a:ext cx="12192000" cy="6857999"/>
          </a:xfrm>
          <a:prstGeom prst="rect">
            <a:avLst/>
          </a:prstGeom>
        </p:spPr>
      </p:pic>
      <p:pic>
        <p:nvPicPr>
          <p:cNvPr id="1026" name="Picture 2" descr="https://sun9-59.userapi.com/s/v1/if2/BcgfNJlCTzlXZIZGdlC-8bPoIMaC8asEqBbhPuWkoRLKkZo5yJBK5UDG3SUWYPFWqpEjyz_0ZB2JBFPENQNV1Wx0.jpg?quality=95&amp;as=32x24,48x36,72x54,108x81,160x120,240x180,360x270,480x360,540x405,640x480,720x540,1080x810,1280x960&amp;from=bu&amp;u=PZDkkrkZvUzRoFQ9PXE75Xiz-nbbHlaPSTrdsoCyKso&amp;cs=640x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36.userapi.com/s/v1/if2/zlSyZJ4cnkKByEG6wBf2_VHcTNJT93T_MLj8B4DSqCRjj-CqPXKTl8pz-IPZWs2uN214XsplEwEiBXpl2ix31zvq.jpg?quality=95&amp;as=32x18,48x27,72x40,108x61,160x90,240x135,360x202,480x270,540x304,640x360,720x405,1080x607,1280x720,1440x810,2560x1440&amp;from=bu&amp;u=tW0e_xa38i3iAHMJM0avoU5QQEPf7ch3dGSUfVlbEKE&amp;cs=640x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04800"/>
            <a:ext cx="6248399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un9-39.userapi.com/s/v1/if2/NaAiOJwPzK6ZW4-5wCn-XCNYxW8emgYdRWzhB7ttO341bk2dSuz6pw6SNmQ17IeN4itIQ0JMbTG0n1D5-_dg94bk.jpg?quality=95&amp;as=32x18,48x27,72x40,108x61,160x90,240x135,360x202,480x270,540x303,640x359,720x404,1080x607,1280x719,1440x809,2560x1438&amp;from=bu&amp;cs=2560x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99" y="3962400"/>
            <a:ext cx="5019237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40348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63638269"/>
              </p:ext>
            </p:extLst>
          </p:nvPr>
        </p:nvGraphicFramePr>
        <p:xfrm>
          <a:off x="533400" y="1211889"/>
          <a:ext cx="10668000" cy="454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34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2000" baseline="0" dirty="0"/>
                        <a:t>«</a:t>
                      </a:r>
                      <a:r>
                        <a:rPr lang="ru-RU" sz="2000" dirty="0"/>
                        <a:t>Каждый родитель хочет знать,</a:t>
                      </a:r>
                      <a:r>
                        <a:rPr lang="ru-RU" sz="2000" baseline="0" dirty="0"/>
                        <a:t> как гражданина страны воспитать»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2000" baseline="0" dirty="0">
                          <a:solidFill>
                            <a:srgbClr val="FF0000"/>
                          </a:solidFill>
                        </a:rPr>
                        <a:t>(Духовно- нравственное и патриотическое воспитание детей в семье)</a:t>
                      </a:r>
                      <a:endParaRPr lang="ru-RU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2000" dirty="0"/>
                        <a:t>2.</a:t>
                      </a:r>
                      <a:r>
                        <a:rPr lang="ru-RU" sz="2000" baseline="0" dirty="0"/>
                        <a:t> «</a:t>
                      </a:r>
                      <a:r>
                        <a:rPr lang="ru-RU" sz="2000" dirty="0"/>
                        <a:t>Каждый родитель хочет знать,</a:t>
                      </a:r>
                      <a:r>
                        <a:rPr lang="ru-RU" sz="2000" baseline="0" dirty="0"/>
                        <a:t> как безопасно в компьютер играть»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2000" baseline="0" dirty="0">
                          <a:solidFill>
                            <a:srgbClr val="FF0000"/>
                          </a:solidFill>
                        </a:rPr>
                        <a:t>(Цифровая культура и </a:t>
                      </a:r>
                      <a:r>
                        <a:rPr lang="ru-RU" sz="2000" baseline="0" dirty="0" err="1">
                          <a:solidFill>
                            <a:srgbClr val="FF0000"/>
                          </a:solidFill>
                        </a:rPr>
                        <a:t>кибербезопасность</a:t>
                      </a:r>
                      <a:r>
                        <a:rPr lang="ru-RU" sz="2000" baseline="0" dirty="0">
                          <a:solidFill>
                            <a:srgbClr val="FF0000"/>
                          </a:solidFill>
                        </a:rPr>
                        <a:t> детей в семье)</a:t>
                      </a:r>
                      <a:endParaRPr lang="ru-RU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2000" baseline="0" dirty="0"/>
                        <a:t>3.«</a:t>
                      </a:r>
                      <a:r>
                        <a:rPr lang="ru-RU" sz="2000" dirty="0"/>
                        <a:t>Каждый родитель хочет знать,</a:t>
                      </a:r>
                      <a:r>
                        <a:rPr lang="ru-RU" sz="2000" baseline="0" dirty="0"/>
                        <a:t> как без слёз детский сад посещать»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2000" b="1" baseline="0" dirty="0">
                          <a:solidFill>
                            <a:srgbClr val="FF0000"/>
                          </a:solidFill>
                        </a:rPr>
                        <a:t>(Адаптация ребёнка к условиям дошкольной образовательной организации)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2000" baseline="0" dirty="0"/>
                        <a:t>4.«</a:t>
                      </a:r>
                      <a:r>
                        <a:rPr lang="ru-RU" sz="2000" dirty="0"/>
                        <a:t>Каждый родитель хочет знать,</a:t>
                      </a:r>
                      <a:r>
                        <a:rPr lang="ru-RU" sz="2000" baseline="0" dirty="0"/>
                        <a:t> как здоровым ребёнку стать»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2000" b="1" baseline="0" dirty="0">
                          <a:solidFill>
                            <a:srgbClr val="FF0000"/>
                          </a:solidFill>
                        </a:rPr>
                        <a:t>(Здоровый образ жизни и безопасность детей раннего и дошкольного возраста)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  <a:p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2000" baseline="0" dirty="0"/>
                        <a:t>5.«</a:t>
                      </a:r>
                      <a:r>
                        <a:rPr lang="ru-RU" sz="2000" dirty="0"/>
                        <a:t>Каждый родитель хочет знать,</a:t>
                      </a:r>
                      <a:r>
                        <a:rPr lang="ru-RU" sz="2000" baseline="0" dirty="0"/>
                        <a:t> как книголюбом ребёнку стать»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2000" b="1" baseline="0" dirty="0">
                          <a:solidFill>
                            <a:srgbClr val="FF0000"/>
                          </a:solidFill>
                        </a:rPr>
                        <a:t>(воспитание интереса  к чтению у детей дошкольного возраста в семье )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719736" y="248959"/>
            <a:ext cx="3817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/>
              <a:t>Мастер- классы</a:t>
            </a:r>
          </a:p>
        </p:txBody>
      </p:sp>
      <p:pic>
        <p:nvPicPr>
          <p:cNvPr id="5" name="Picture 8" descr="https://sun9-45.userapi.com/s/v1/if2/_Som35sWSLvo9_kYm163Gq66Aeulz-0IpqjqpY8lAkzGhWbT49TZLztSfyH_I9MYuf5mvLcVihvkyWamA1S9_BeH.jpg?quality=95&amp;as=32x18,48x27,72x40,108x61,160x90,240x135,360x202,480x270,540x304,640x360,720x405,1080x607,1280x720,1440x810,1600x900&amp;from=bu&amp;u=uKztD2GQIkaZ-dy1ttI1pCzCj86kP1byLG8WKhWIpaE&amp;cs=640x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109142"/>
            <a:ext cx="4648200" cy="261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090675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671</TotalTime>
  <Words>1083</Words>
  <Application>Microsoft Office PowerPoint</Application>
  <PresentationFormat>Произвольный</PresentationFormat>
  <Paragraphs>197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Office Theme</vt:lpstr>
      <vt:lpstr>Поэтапное внедрение программы просвещения родителей  (законных представителей)</vt:lpstr>
      <vt:lpstr>Слайд 2</vt:lpstr>
      <vt:lpstr>Современный родитель</vt:lpstr>
      <vt:lpstr>Почему это важно сегодня</vt:lpstr>
      <vt:lpstr>Основные направления и формы работы с родителями</vt:lpstr>
      <vt:lpstr>Модули Программы просвещения в реализации кадрами ДОО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Проектирование вовлечения родителей</vt:lpstr>
      <vt:lpstr>Слайд 16</vt:lpstr>
      <vt:lpstr>Слайд 17</vt:lpstr>
      <vt:lpstr>Слайд 18</vt:lpstr>
      <vt:lpstr>Слайд 19</vt:lpstr>
      <vt:lpstr>Проведение лекций для родителей (законных представителей)</vt:lpstr>
      <vt:lpstr>Слайд 21</vt:lpstr>
      <vt:lpstr>Слайд 22</vt:lpstr>
      <vt:lpstr>Слайд 23</vt:lpstr>
      <vt:lpstr>«РАДИ ЧЕГО?»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В. Кондрашова</dc:creator>
  <cp:lastModifiedBy>User</cp:lastModifiedBy>
  <cp:revision>43</cp:revision>
  <dcterms:created xsi:type="dcterms:W3CDTF">2025-09-21T12:24:37Z</dcterms:created>
  <dcterms:modified xsi:type="dcterms:W3CDTF">2025-12-12T10:38:09Z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2025-08-18T00:00:00Z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2025-09-21T00:00:00Z</vt:filetime>
  </property>
  <property fmtid="{D5CDD505-2E9C-101B-9397-08002B2CF9AE}" pid="5" name="Producer">
    <vt:lpwstr>Microsoft® PowerPoint® 2013</vt:lpwstr>
  </property>
</Properties>
</file>