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8" r:id="rId10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09.04.2026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3"/>
          <p:cNvSpPr>
            <a:spLocks noGrp="1"/>
          </p:cNvSpPr>
          <p:nvPr>
            <p:ph type="ctrTitle"/>
          </p:nvPr>
        </p:nvSpPr>
        <p:spPr bwMode="auto">
          <a:xfrm>
            <a:off x="214282" y="714356"/>
            <a:ext cx="8929718" cy="40324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600" b="1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600" b="1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Актуальные формы организации совместной деятельности музыкального руководителя с воспитанниками при реализации образовательной программы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6" name="Подзаголовок 14"/>
          <p:cNvSpPr>
            <a:spLocks noGrp="1"/>
          </p:cNvSpPr>
          <p:nvPr>
            <p:ph type="subTitle" idx="1"/>
          </p:nvPr>
        </p:nvSpPr>
        <p:spPr bwMode="auto">
          <a:xfrm>
            <a:off x="214282" y="5786454"/>
            <a:ext cx="6472808" cy="50405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500" b="1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Подготовила музыкальный руководитель: Чернова А.С.</a:t>
            </a:r>
            <a:endParaRPr lang="ru-RU" sz="2500" b="1" dirty="0">
              <a:solidFill>
                <a:srgbClr val="0070C0"/>
              </a:solidFill>
              <a:latin typeface="Segoe Script" panose="030B05040200000000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10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53144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11"/>
          <p:cNvSpPr/>
          <p:nvPr/>
        </p:nvSpPr>
        <p:spPr bwMode="auto">
          <a:xfrm>
            <a:off x="2286000" y="0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Segoe Script"/>
              </a:rPr>
              <a:t>Процесс, направленный на поиск, разработку и внедрение новых технологий будет успешным, если будут реализованы следующие педагогические условия: </a:t>
            </a:r>
            <a:endParaRPr lang="ru-RU" b="1" dirty="0"/>
          </a:p>
        </p:txBody>
      </p:sp>
      <p:sp>
        <p:nvSpPr>
          <p:cNvPr id="8" name="Прямоугольник 12"/>
          <p:cNvSpPr/>
          <p:nvPr/>
        </p:nvSpPr>
        <p:spPr bwMode="auto">
          <a:xfrm>
            <a:off x="467544" y="1628800"/>
            <a:ext cx="7488832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algn="just">
              <a:spcBef>
                <a:spcPts val="1000"/>
              </a:spcBef>
              <a:buClr>
                <a:srgbClr val="90C226"/>
              </a:buClr>
              <a:buSzPct val="8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программно-дидактическим материалом;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339725" algn="just">
              <a:spcBef>
                <a:spcPts val="1000"/>
              </a:spcBef>
              <a:buClr>
                <a:srgbClr val="90C226"/>
              </a:buClr>
              <a:buSzPct val="8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создание эмоционально-комфортной атмосферы при воспитании и обучении детей;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339725" algn="just">
              <a:spcBef>
                <a:spcPts val="1000"/>
              </a:spcBef>
              <a:buClr>
                <a:srgbClr val="90C226"/>
              </a:buClr>
              <a:buSzPct val="8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разработка новых игровых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помогающих ребёнку в развитии музыкальных способностей;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339725" algn="just">
              <a:spcBef>
                <a:spcPts val="1000"/>
              </a:spcBef>
              <a:buClr>
                <a:srgbClr val="90C226"/>
              </a:buClr>
              <a:buSzPct val="8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изучение теоретической и практической литературы по данной проблеме;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339725" algn="just">
              <a:spcBef>
                <a:spcPts val="1000"/>
              </a:spcBef>
              <a:buClr>
                <a:srgbClr val="90C226"/>
              </a:buClr>
              <a:buSzPct val="8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определение критериев и механизмов диагностирования, учитывая новые стандарты дошкольного образования- выявление творческой деятельности детей, как средства художественно-эстетического воспитания и развития.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Текст 6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2312040" y="620688"/>
            <a:ext cx="6508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Segoe Script"/>
              </a:rPr>
              <a:t>Коммуникативный танец</a:t>
            </a:r>
            <a:r>
              <a:rPr lang="ru-RU" dirty="0">
                <a:solidFill>
                  <a:srgbClr val="C00000"/>
                </a:solidFill>
                <a:latin typeface="Segoe Scrip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несколько несложных танцевальных движений, включающих элементы невербального общения и импровизации, направленных на формирование и  развитие взаимоотношений с партнером и группой.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286000" y="2551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857232"/>
            <a:ext cx="3117273" cy="331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s://sun9-4.userapi.com/s/v1/ig2/qIe6VFQTz4lTT1xgrXbefgQiDNYnHuVXiXApZWzR5fCB4SGvDpFVg6aQWJtDjT0eEmANHvrMS3Bdu4u--rqGR35k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714620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Текст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3275856" y="971436"/>
            <a:ext cx="3478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Segoe Script"/>
              </a:rPr>
              <a:t>Сказки </a:t>
            </a:r>
            <a:r>
              <a:rPr lang="ru-RU" b="1" dirty="0">
                <a:solidFill>
                  <a:srgbClr val="C00000"/>
                </a:solidFill>
                <a:latin typeface="Segoe Script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Segoe Script"/>
              </a:rPr>
              <a:t>шумелки</a:t>
            </a:r>
            <a:endParaRPr lang="ru-RU" b="1" dirty="0">
              <a:solidFill>
                <a:srgbClr val="C00000"/>
              </a:solidFill>
              <a:latin typeface="Segoe Scrip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11560" y="1340768"/>
            <a:ext cx="8136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cs typeface="Arial"/>
              </a:rPr>
              <a:t> </a:t>
            </a:r>
            <a:endParaRPr lang="ru-RU" b="1" dirty="0" smtClean="0">
              <a:cs typeface="Arial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стали актуальными проблемы развития внимания в дошкольном возрасте. Предлагаемые сказочки с шумовым оформлением являются весёлыми и эффективными упражнениями для слухового восприятия, а также развития мелкой моторики, слуховой памяти и фантазии у детей.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Благодаря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деятельности осуществляется комплексное развитие ребёнка: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Ребёнок реализует свои представления, образы в шумах, звуках, ритмах в игровом сказочном оформлении, что всегда сопровождается положительными эмоциями.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Звукоподражание на различных шумовых и детских инструментах различными способами, с различной громкостью и оттенками способствует развитию творческой фантазии.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Совместное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игровая деятельность взрослого и детей формирует навыки общения.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Развивается слуховая память, дети учатся внимательно слушать и быстро реагировать на отдельные слова сказок.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Развивается слух детей, они различают даже небольшие оттенки звучания: громкости, продолжительности, высоты, тембра, акценты и ритмы.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Формируются навыки сотрудничества и сотворчества. 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Текст 6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 rot="10800000" flipV="1">
            <a:off x="2534568" y="810870"/>
            <a:ext cx="61926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Segoe Script"/>
              </a:rPr>
              <a:t>Музыкально-дидактические игры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являются средством активизации музыкального развития каждого ребёнка, что позволяет приобщать к активному восприятию музыки.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fg\Desktop\77772a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427983" y="1938546"/>
            <a:ext cx="3854991" cy="234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fg\Desktop\muzykal-no-didaktichieskaia-ighra-ritmoslov_1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67544" y="4019768"/>
            <a:ext cx="38600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Текст 6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2411760" y="621849"/>
            <a:ext cx="63340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Segoe Script"/>
              </a:rPr>
              <a:t>Метод наглядного </a:t>
            </a:r>
            <a:r>
              <a:rPr lang="ru-RU" b="1" dirty="0" smtClean="0">
                <a:solidFill>
                  <a:srgbClr val="C00000"/>
                </a:solidFill>
                <a:latin typeface="Segoe Script"/>
              </a:rPr>
              <a:t>моделирования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ребенка с использованием мнемотехники, то есть системы методов и приемов, облегчающих процесс запоминания при помощи схем-таблиц, где содержание произведения скрыто при помощи символов. Используется на любом этапе музыкального занятия: при разучивании песен, слушании музыке, игре…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origin_4_0d98954ad3dcbb882b449e97e2a07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1384" y="2240424"/>
            <a:ext cx="3744416" cy="16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387220" cy="30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9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Содержимое 10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11"/>
          <p:cNvSpPr/>
          <p:nvPr/>
        </p:nvSpPr>
        <p:spPr bwMode="auto">
          <a:xfrm>
            <a:off x="2175808" y="692696"/>
            <a:ext cx="61926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Хор рук </a:t>
            </a:r>
            <a:r>
              <a:rPr lang="ru-RU" b="1" dirty="0" smtClean="0"/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технологии направлено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 координационной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движения,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 восприятия музыки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чувства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ансамблевой слаженности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способности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двигательной импровизации.</a:t>
            </a:r>
          </a:p>
        </p:txBody>
      </p:sp>
      <p:pic>
        <p:nvPicPr>
          <p:cNvPr id="4098" name="Picture 2" descr="C:\Users\Admin\Desktop\1620260424_8-phonoteka_org-p-fon-ritmika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3"/>
            <a:ext cx="5994323" cy="38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2411760" y="548680"/>
            <a:ext cx="6264696" cy="151216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 b="1" dirty="0">
                <a:solidFill>
                  <a:srgbClr val="C00000"/>
                </a:solidFill>
                <a:latin typeface="Segoe Script"/>
              </a:rPr>
              <a:t>Пальчиковые игры</a:t>
            </a:r>
            <a:r>
              <a:rPr lang="ru-RU" sz="1800" b="1" dirty="0">
                <a:latin typeface="Segoe Scrip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мышечный аппарат, мелкую моторику, тактильную чувствительность; повышают общий уровень организации ребенка; направлены на развитие чувства ритма, выразительно-речевого интонирования, координации движений.</a:t>
            </a:r>
          </a:p>
        </p:txBody>
      </p:sp>
      <p:pic>
        <p:nvPicPr>
          <p:cNvPr id="7170" name="Picture 2" descr="C:\Users\Admin\Desktop\01labgi0l1315986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01623"/>
            <a:ext cx="3456384" cy="44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g\Desktop\9dd552586562ba0ab7fb1267b5d1a17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856984" cy="6642738"/>
          </a:xfrm>
          <a:prstGeom prst="rect">
            <a:avLst/>
          </a:prstGeom>
          <a:noFill/>
        </p:spPr>
      </p:pic>
      <p:sp>
        <p:nvSpPr>
          <p:cNvPr id="5" name="Заголовок 15"/>
          <p:cNvSpPr>
            <a:spLocks noGrp="1"/>
          </p:cNvSpPr>
          <p:nvPr>
            <p:ph type="ctrTitle"/>
          </p:nvPr>
        </p:nvSpPr>
        <p:spPr bwMode="auto">
          <a:xfrm>
            <a:off x="2195736" y="548680"/>
            <a:ext cx="6408712" cy="122413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800" b="1" dirty="0">
                <a:solidFill>
                  <a:srgbClr val="C00000"/>
                </a:solidFill>
                <a:latin typeface="Segoe Script"/>
              </a:rPr>
              <a:t>Использование данных инновационных технологий и методических форм на практике позволяет добиться следующих результатов</a:t>
            </a:r>
            <a:r>
              <a:rPr lang="ru-RU" sz="1800" b="1" dirty="0" smtClean="0">
                <a:solidFill>
                  <a:srgbClr val="C00000"/>
                </a:solidFill>
                <a:latin typeface="Segoe Script"/>
              </a:rPr>
              <a:t>: </a:t>
            </a:r>
            <a:br>
              <a:rPr lang="ru-RU" sz="1800" b="1" dirty="0" smtClean="0">
                <a:solidFill>
                  <a:srgbClr val="C00000"/>
                </a:solidFill>
                <a:latin typeface="Segoe Script"/>
              </a:rPr>
            </a:br>
            <a:endParaRPr lang="ru-RU" sz="1800" b="1" dirty="0">
              <a:solidFill>
                <a:srgbClr val="C00000"/>
              </a:solidFill>
              <a:latin typeface="Segoe Scrip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484784"/>
            <a:ext cx="62464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Удается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на музыкальных занятиях атмосферу радостного общения, приподнятого настроения.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и раскрепощены.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Усваивают элементарные музыкальные знания, развивают музыкально-творческие способности, познают себя и окружающий мир в процессе игрового общения с музыкой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dmin\Desktop\scale_1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89"/>
          <a:stretch/>
        </p:blipFill>
        <p:spPr bwMode="auto">
          <a:xfrm>
            <a:off x="1988206" y="3140967"/>
            <a:ext cx="4383994" cy="30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304</Words>
  <Application>Microsoft Office PowerPoint</Application>
  <DocSecurity>0</DocSecurity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Актуальные формы организации совместной деятельности музыкального руководителя с воспитанниками при реализации образовательной программы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Использование данных инновационных технологий и методических форм на практике позволяет добиться следующих результатов:  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64</cp:revision>
  <dcterms:created xsi:type="dcterms:W3CDTF">2015-11-06T07:27:30Z</dcterms:created>
  <dcterms:modified xsi:type="dcterms:W3CDTF">2026-04-09T03:51:50Z</dcterms:modified>
  <dc:identifier/>
  <dc:language/>
  <cp:version/>
</cp:coreProperties>
</file>